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57" r:id="rId1"/>
  </p:sldMasterIdLst>
  <p:notesMasterIdLst>
    <p:notesMasterId r:id="rId6"/>
  </p:notesMasterIdLst>
  <p:sldIdLst>
    <p:sldId id="288" r:id="rId2"/>
    <p:sldId id="356" r:id="rId3"/>
    <p:sldId id="357" r:id="rId4"/>
    <p:sldId id="287" r:id="rId5"/>
  </p:sldIdLst>
  <p:sldSz cx="9144000" cy="6858000" type="screen4x3"/>
  <p:notesSz cx="7000875" cy="92297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9800"/>
    <a:srgbClr val="B08600"/>
    <a:srgbClr val="BC8F00"/>
    <a:srgbClr val="DAA600"/>
    <a:srgbClr val="F5F884"/>
    <a:srgbClr val="FFFF00"/>
    <a:srgbClr val="FF6600"/>
    <a:srgbClr val="FF9933"/>
    <a:srgbClr val="FFCC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4" autoAdjust="0"/>
    <p:restoredTop sz="98776" autoAdjust="0"/>
  </p:normalViewPr>
  <p:slideViewPr>
    <p:cSldViewPr>
      <p:cViewPr varScale="1">
        <p:scale>
          <a:sx n="105" d="100"/>
          <a:sy n="105" d="100"/>
        </p:scale>
        <p:origin x="393"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4017" cy="460876"/>
          </a:xfrm>
          <a:prstGeom prst="rect">
            <a:avLst/>
          </a:prstGeom>
        </p:spPr>
        <p:txBody>
          <a:bodyPr vert="horz" lIns="87728" tIns="43864" rIns="87728" bIns="43864" rtlCol="0"/>
          <a:lstStyle>
            <a:lvl1pPr algn="l">
              <a:defRPr sz="1200"/>
            </a:lvl1pPr>
          </a:lstStyle>
          <a:p>
            <a:endParaRPr lang="en-US"/>
          </a:p>
        </p:txBody>
      </p:sp>
      <p:sp>
        <p:nvSpPr>
          <p:cNvPr id="3" name="Date Placeholder 2"/>
          <p:cNvSpPr>
            <a:spLocks noGrp="1"/>
          </p:cNvSpPr>
          <p:nvPr>
            <p:ph type="dt" idx="1"/>
          </p:nvPr>
        </p:nvSpPr>
        <p:spPr>
          <a:xfrm>
            <a:off x="3965339" y="0"/>
            <a:ext cx="3034017" cy="460876"/>
          </a:xfrm>
          <a:prstGeom prst="rect">
            <a:avLst/>
          </a:prstGeom>
        </p:spPr>
        <p:txBody>
          <a:bodyPr vert="horz" lIns="87728" tIns="43864" rIns="87728" bIns="43864" rtlCol="0"/>
          <a:lstStyle>
            <a:lvl1pPr algn="r">
              <a:defRPr sz="1200"/>
            </a:lvl1pPr>
          </a:lstStyle>
          <a:p>
            <a:fld id="{E637D1AE-79A9-4F19-8652-4F9969D2E4C9}" type="datetimeFigureOut">
              <a:rPr lang="en-US" smtClean="0"/>
              <a:pPr/>
              <a:t>9/1/2017</a:t>
            </a:fld>
            <a:endParaRPr lang="en-US"/>
          </a:p>
        </p:txBody>
      </p:sp>
      <p:sp>
        <p:nvSpPr>
          <p:cNvPr id="4" name="Slide Image Placeholder 3"/>
          <p:cNvSpPr>
            <a:spLocks noGrp="1" noRot="1" noChangeAspect="1"/>
          </p:cNvSpPr>
          <p:nvPr>
            <p:ph type="sldImg" idx="2"/>
          </p:nvPr>
        </p:nvSpPr>
        <p:spPr>
          <a:xfrm>
            <a:off x="1192213" y="692150"/>
            <a:ext cx="4616450" cy="3462338"/>
          </a:xfrm>
          <a:prstGeom prst="rect">
            <a:avLst/>
          </a:prstGeom>
          <a:noFill/>
          <a:ln w="12700">
            <a:solidFill>
              <a:prstClr val="black"/>
            </a:solidFill>
          </a:ln>
        </p:spPr>
        <p:txBody>
          <a:bodyPr vert="horz" lIns="87728" tIns="43864" rIns="87728" bIns="43864" rtlCol="0" anchor="ctr"/>
          <a:lstStyle/>
          <a:p>
            <a:endParaRPr lang="en-US"/>
          </a:p>
        </p:txBody>
      </p:sp>
      <p:sp>
        <p:nvSpPr>
          <p:cNvPr id="5" name="Notes Placeholder 4"/>
          <p:cNvSpPr>
            <a:spLocks noGrp="1"/>
          </p:cNvSpPr>
          <p:nvPr>
            <p:ph type="body" sz="quarter" idx="3"/>
          </p:nvPr>
        </p:nvSpPr>
        <p:spPr>
          <a:xfrm>
            <a:off x="700392" y="4384426"/>
            <a:ext cx="5600092" cy="4152460"/>
          </a:xfrm>
          <a:prstGeom prst="rect">
            <a:avLst/>
          </a:prstGeom>
        </p:spPr>
        <p:txBody>
          <a:bodyPr vert="horz" lIns="87728" tIns="43864" rIns="87728" bIns="4386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67324"/>
            <a:ext cx="3034017" cy="460876"/>
          </a:xfrm>
          <a:prstGeom prst="rect">
            <a:avLst/>
          </a:prstGeom>
        </p:spPr>
        <p:txBody>
          <a:bodyPr vert="horz" lIns="87728" tIns="43864" rIns="87728" bIns="43864" rtlCol="0" anchor="b"/>
          <a:lstStyle>
            <a:lvl1pPr algn="l">
              <a:defRPr sz="1200"/>
            </a:lvl1pPr>
          </a:lstStyle>
          <a:p>
            <a:endParaRPr lang="en-US"/>
          </a:p>
        </p:txBody>
      </p:sp>
      <p:sp>
        <p:nvSpPr>
          <p:cNvPr id="7" name="Slide Number Placeholder 6"/>
          <p:cNvSpPr>
            <a:spLocks noGrp="1"/>
          </p:cNvSpPr>
          <p:nvPr>
            <p:ph type="sldNum" sz="quarter" idx="5"/>
          </p:nvPr>
        </p:nvSpPr>
        <p:spPr>
          <a:xfrm>
            <a:off x="3965339" y="8767324"/>
            <a:ext cx="3034017" cy="460876"/>
          </a:xfrm>
          <a:prstGeom prst="rect">
            <a:avLst/>
          </a:prstGeom>
        </p:spPr>
        <p:txBody>
          <a:bodyPr vert="horz" lIns="87728" tIns="43864" rIns="87728" bIns="43864" rtlCol="0" anchor="b"/>
          <a:lstStyle>
            <a:lvl1pPr algn="r">
              <a:defRPr sz="1200"/>
            </a:lvl1pPr>
          </a:lstStyle>
          <a:p>
            <a:fld id="{DEBAA4FF-99F6-4615-9619-354F68BC640D}" type="slidenum">
              <a:rPr lang="en-US" smtClean="0"/>
              <a:pPr/>
              <a:t>‹#›</a:t>
            </a:fld>
            <a:endParaRPr lang="en-US"/>
          </a:p>
        </p:txBody>
      </p:sp>
    </p:spTree>
    <p:extLst>
      <p:ext uri="{BB962C8B-B14F-4D97-AF65-F5344CB8AC3E}">
        <p14:creationId xmlns:p14="http://schemas.microsoft.com/office/powerpoint/2010/main" val="12812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EE7CB5E-C440-40EA-A3BB-A44AE170A127}" type="datetimeFigureOut">
              <a:rPr lang="en-US" smtClean="0"/>
              <a:pPr/>
              <a:t>9/1/2017</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4ED1068-BC9E-48C6-9DDE-44D78F5D3BA3}" type="slidenum">
              <a:rPr lang="en-US" smtClean="0"/>
              <a:pPr/>
              <a:t>‹#›</a:t>
            </a:fld>
            <a:endParaRPr lang="en-US"/>
          </a:p>
        </p:txBody>
      </p:sp>
    </p:spTree>
    <p:extLst>
      <p:ext uri="{BB962C8B-B14F-4D97-AF65-F5344CB8AC3E}">
        <p14:creationId xmlns:p14="http://schemas.microsoft.com/office/powerpoint/2010/main" val="1592384342"/>
      </p:ext>
    </p:extLst>
  </p:cSld>
  <p:clrMapOvr>
    <a:overrideClrMapping bg1="lt1" tx1="dk1" bg2="lt2" tx2="dk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E7CB5E-C440-40EA-A3BB-A44AE170A127}" type="datetimeFigureOut">
              <a:rPr lang="en-US" smtClean="0"/>
              <a:pPr/>
              <a:t>9/1/2017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913197123"/>
      </p:ext>
    </p:extLst>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3EE7CB5E-C440-40EA-A3BB-A44AE170A127}" type="datetimeFigureOut">
              <a:rPr lang="en-US" smtClean="0"/>
              <a:pPr/>
              <a:t>9/1/2017</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4ED1068-BC9E-48C6-9DDE-44D78F5D3BA3}" type="slidenum">
              <a:rPr lang="en-US" smtClean="0"/>
              <a:pPr/>
              <a:t>‹#›</a:t>
            </a:fld>
            <a:endParaRPr lang="en-US"/>
          </a:p>
        </p:txBody>
      </p:sp>
    </p:spTree>
    <p:extLst>
      <p:ext uri="{BB962C8B-B14F-4D97-AF65-F5344CB8AC3E}">
        <p14:creationId xmlns:p14="http://schemas.microsoft.com/office/powerpoint/2010/main" val="815456366"/>
      </p:ext>
    </p:extLst>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E7CB5E-C440-40EA-A3BB-A44AE170A127}" type="datetimeFigureOut">
              <a:rPr lang="en-US" smtClean="0"/>
              <a:pPr/>
              <a:t>9/1/2017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1865622179"/>
      </p:ext>
    </p:extLst>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EE7CB5E-C440-40EA-A3BB-A44AE170A127}" type="datetimeFigureOut">
              <a:rPr lang="en-US" smtClean="0"/>
              <a:pPr/>
              <a:t>9/1/2017</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492092154"/>
      </p:ext>
    </p:extLst>
  </p:cSld>
  <p:clrMapOvr>
    <a:overrideClrMapping bg1="lt1" tx1="dk1" bg2="lt2" tx2="dk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E7CB5E-C440-40EA-A3BB-A44AE170A12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2773614593"/>
      </p:ext>
    </p:extLst>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EE7CB5E-C440-40EA-A3BB-A44AE170A127}" type="datetimeFigureOut">
              <a:rPr lang="en-US" smtClean="0"/>
              <a:pPr/>
              <a:t>9/1/2017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1142740239"/>
      </p:ext>
    </p:extLst>
  </p:cSld>
  <p:clrMapOvr>
    <a:masterClrMapping/>
  </p:clrMapOvr>
  <p:transition spd="slow">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EE7CB5E-C440-40EA-A3BB-A44AE170A127}" type="datetimeFigureOut">
              <a:rPr lang="en-US" smtClean="0"/>
              <a:pPr/>
              <a:t>9/1/2017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353837562"/>
      </p:ext>
    </p:extLst>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EE7CB5E-C440-40EA-A3BB-A44AE170A127}" type="datetimeFigureOut">
              <a:rPr lang="en-US" smtClean="0"/>
              <a:pPr/>
              <a:t>9/1/2017</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457137209"/>
      </p:ext>
    </p:extLst>
  </p:cSld>
  <p:clrMapOvr>
    <a:masterClrMapping/>
  </p:clrMapOvr>
  <p:transition spd="slow">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E7CB5E-C440-40EA-A3BB-A44AE170A12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3498845702"/>
      </p:ext>
    </p:extLst>
  </p:cSld>
  <p:clrMapOvr>
    <a:masterClrMapping/>
  </p:clrMapOvr>
  <p:transition spd="slow">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Edit Master text styles</a:t>
            </a:r>
          </a:p>
        </p:txBody>
      </p:sp>
      <p:sp>
        <p:nvSpPr>
          <p:cNvPr id="5" name="Date Placeholder 4"/>
          <p:cNvSpPr>
            <a:spLocks noGrp="1"/>
          </p:cNvSpPr>
          <p:nvPr>
            <p:ph type="dt" sz="half" idx="10"/>
          </p:nvPr>
        </p:nvSpPr>
        <p:spPr/>
        <p:txBody>
          <a:bodyPr/>
          <a:lstStyle/>
          <a:p>
            <a:fld id="{3EE7CB5E-C440-40EA-A3BB-A44AE170A12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extLst>
      <p:ext uri="{BB962C8B-B14F-4D97-AF65-F5344CB8AC3E}">
        <p14:creationId xmlns:p14="http://schemas.microsoft.com/office/powerpoint/2010/main" val="3191272340"/>
      </p:ext>
    </p:extLst>
  </p:cSld>
  <p:clrMapOvr>
    <a:overrideClrMapping bg1="dk1" tx1="lt1" bg2="dk2" tx2="lt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smtClean="0"/>
              <a:t>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EE7CB5E-C440-40EA-A3BB-A44AE170A127}" type="datetimeFigureOut">
              <a:rPr lang="en-US" smtClean="0"/>
              <a:pPr/>
              <a:t>9/1/2017</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4ED1068-BC9E-48C6-9DDE-44D78F5D3BA3}" type="slidenum">
              <a:rPr lang="en-US" smtClean="0"/>
              <a:pPr/>
              <a:t>‹#›</a:t>
            </a:fld>
            <a:endParaRPr lang="en-US"/>
          </a:p>
        </p:txBody>
      </p:sp>
    </p:spTree>
    <p:extLst>
      <p:ext uri="{BB962C8B-B14F-4D97-AF65-F5344CB8AC3E}">
        <p14:creationId xmlns:p14="http://schemas.microsoft.com/office/powerpoint/2010/main" val="1810785496"/>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p:transition spd="slow">
    <p:wipe dir="d"/>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mailto:maria.martin@vide.v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armour_usvi-flag[1]"/>
          <p:cNvPicPr>
            <a:picLocks noChangeAspect="1" noChangeArrowheads="1" noCrop="1"/>
          </p:cNvPicPr>
          <p:nvPr/>
        </p:nvPicPr>
        <p:blipFill>
          <a:blip r:embed="rId2" cstate="print"/>
          <a:srcRect/>
          <a:stretch>
            <a:fillRect/>
          </a:stretch>
        </p:blipFill>
        <p:spPr bwMode="auto">
          <a:xfrm>
            <a:off x="541637" y="1371600"/>
            <a:ext cx="1210963" cy="1066800"/>
          </a:xfrm>
          <a:prstGeom prst="rect">
            <a:avLst/>
          </a:prstGeom>
          <a:ln>
            <a:noFill/>
          </a:ln>
          <a:effectLst>
            <a:outerShdw blurRad="292100" dist="139700" dir="2700000" algn="tl" rotWithShape="0">
              <a:srgbClr val="333333">
                <a:alpha val="65000"/>
              </a:srgbClr>
            </a:outerShdw>
          </a:effectLst>
        </p:spPr>
      </p:pic>
      <p:pic>
        <p:nvPicPr>
          <p:cNvPr id="6" name="Picture 2" descr="us-flag[1]"/>
          <p:cNvPicPr>
            <a:picLocks noChangeAspect="1" noChangeArrowheads="1"/>
          </p:cNvPicPr>
          <p:nvPr/>
        </p:nvPicPr>
        <p:blipFill>
          <a:blip r:embed="rId3" cstate="print"/>
          <a:srcRect/>
          <a:stretch>
            <a:fillRect/>
          </a:stretch>
        </p:blipFill>
        <p:spPr bwMode="auto">
          <a:xfrm>
            <a:off x="533400" y="304800"/>
            <a:ext cx="1147011" cy="990600"/>
          </a:xfrm>
          <a:prstGeom prst="rect">
            <a:avLst/>
          </a:prstGeom>
          <a:ln>
            <a:noFill/>
          </a:ln>
          <a:effectLst>
            <a:outerShdw blurRad="292100" dist="139700" dir="2700000" algn="tl" rotWithShape="0">
              <a:srgbClr val="333333">
                <a:alpha val="65000"/>
              </a:srgbClr>
            </a:outerShdw>
          </a:effectLst>
        </p:spPr>
      </p:pic>
      <p:pic>
        <p:nvPicPr>
          <p:cNvPr id="7" name="Picture 3" descr="seal[1]"/>
          <p:cNvPicPr>
            <a:picLocks noChangeAspect="1" noChangeArrowheads="1"/>
          </p:cNvPicPr>
          <p:nvPr/>
        </p:nvPicPr>
        <p:blipFill>
          <a:blip r:embed="rId4" cstate="print"/>
          <a:srcRect/>
          <a:stretch>
            <a:fillRect/>
          </a:stretch>
        </p:blipFill>
        <p:spPr bwMode="auto">
          <a:xfrm>
            <a:off x="533400" y="2438400"/>
            <a:ext cx="1295400" cy="1219200"/>
          </a:xfrm>
          <a:prstGeom prst="rect">
            <a:avLst/>
          </a:prstGeom>
          <a:noFill/>
          <a:ln w="9525" algn="in">
            <a:noFill/>
            <a:miter lim="800000"/>
            <a:headEnd/>
            <a:tailEnd/>
          </a:ln>
          <a:effectLst/>
        </p:spPr>
      </p:pic>
      <p:sp>
        <p:nvSpPr>
          <p:cNvPr id="9" name="Title 1"/>
          <p:cNvSpPr txBox="1">
            <a:spLocks/>
          </p:cNvSpPr>
          <p:nvPr/>
        </p:nvSpPr>
        <p:spPr>
          <a:xfrm>
            <a:off x="2362200" y="381000"/>
            <a:ext cx="6400800" cy="1143000"/>
          </a:xfrm>
          <a:prstGeom prst="rect">
            <a:avLst/>
          </a:prstGeom>
          <a:ln/>
        </p:spPr>
        <p:style>
          <a:lnRef idx="1">
            <a:schemeClr val="accent2"/>
          </a:lnRef>
          <a:fillRef idx="2">
            <a:schemeClr val="accent2"/>
          </a:fillRef>
          <a:effectRef idx="1">
            <a:schemeClr val="accent2"/>
          </a:effectRef>
          <a:fontRef idx="minor">
            <a:schemeClr val="dk1"/>
          </a:fontRef>
        </p:style>
        <p:txBody>
          <a:bodyPr vert="horz" anchor="b" anchorCtr="0">
            <a:normAutofit fontScale="55000" lnSpcReduction="20000"/>
          </a:bodyPr>
          <a:lstStyle/>
          <a:p>
            <a:pPr algn="ctr">
              <a:spcBef>
                <a:spcPct val="0"/>
              </a:spcBef>
              <a:defRPr/>
            </a:pPr>
            <a:r>
              <a:rPr lang="en-US" sz="36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SEPTEMBER</a:t>
            </a:r>
          </a:p>
          <a:p>
            <a:pPr algn="ctr">
              <a:spcBef>
                <a:spcPct val="0"/>
              </a:spcBef>
              <a:defRPr/>
            </a:pPr>
            <a:r>
              <a:rPr lang="en-US" sz="36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HOLIDAYS CELEBRATIONS RECOGNITION</a:t>
            </a:r>
          </a:p>
          <a:p>
            <a:pPr algn="ctr">
              <a:spcBef>
                <a:spcPct val="0"/>
              </a:spcBef>
              <a:defRPr/>
            </a:pPr>
            <a:r>
              <a:rPr lang="en-US" sz="36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in the</a:t>
            </a:r>
          </a:p>
          <a:p>
            <a:pPr algn="ctr">
              <a:spcBef>
                <a:spcPct val="0"/>
              </a:spcBef>
              <a:defRPr/>
            </a:pPr>
            <a:r>
              <a:rPr lang="en-US" sz="36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VIRGIN ISLANDS of the UNITED STATES OF AMERICA</a:t>
            </a:r>
          </a:p>
        </p:txBody>
      </p:sp>
      <p:pic>
        <p:nvPicPr>
          <p:cNvPr id="12" name="Picture 2"/>
          <p:cNvPicPr>
            <a:picLocks noChangeAspect="1" noChangeArrowheads="1"/>
          </p:cNvPicPr>
          <p:nvPr/>
        </p:nvPicPr>
        <p:blipFill>
          <a:blip r:embed="rId5" cstate="print"/>
          <a:srcRect/>
          <a:stretch>
            <a:fillRect/>
          </a:stretch>
        </p:blipFill>
        <p:spPr bwMode="auto">
          <a:xfrm>
            <a:off x="457200" y="4911091"/>
            <a:ext cx="1371600" cy="1032509"/>
          </a:xfrm>
          <a:prstGeom prst="rect">
            <a:avLst/>
          </a:prstGeom>
          <a:noFill/>
          <a:ln w="9525" algn="in">
            <a:noFill/>
            <a:miter lim="800000"/>
            <a:headEnd/>
            <a:tailEnd/>
          </a:ln>
          <a:effectLst/>
        </p:spPr>
      </p:pic>
      <p:sp>
        <p:nvSpPr>
          <p:cNvPr id="13" name="TextBox 12"/>
          <p:cNvSpPr txBox="1"/>
          <p:nvPr/>
        </p:nvSpPr>
        <p:spPr>
          <a:xfrm>
            <a:off x="2667000" y="1905000"/>
            <a:ext cx="5791200" cy="1107996"/>
          </a:xfrm>
          <a:prstGeom prst="rect">
            <a:avLst/>
          </a:prstGeom>
          <a:solidFill>
            <a:schemeClr val="tx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3300" b="1" dirty="0" smtClean="0">
                <a:ln w="22225">
                  <a:solidFill>
                    <a:schemeClr val="bg1">
                      <a:lumMod val="95000"/>
                    </a:schemeClr>
                  </a:solidFill>
                  <a:prstDash val="solid"/>
                </a:ln>
                <a:solidFill>
                  <a:schemeClr val="accent2"/>
                </a:solidFill>
                <a:latin typeface="Edwardian Script ITC" pitchFamily="66" charset="0"/>
              </a:rPr>
              <a:t>September</a:t>
            </a:r>
          </a:p>
          <a:p>
            <a:pPr algn="ctr"/>
            <a:r>
              <a:rPr lang="en-US" sz="3300" b="1" dirty="0" smtClean="0">
                <a:ln w="22225">
                  <a:solidFill>
                    <a:schemeClr val="bg1">
                      <a:lumMod val="95000"/>
                    </a:schemeClr>
                  </a:solidFill>
                  <a:prstDash val="solid"/>
                </a:ln>
                <a:solidFill>
                  <a:schemeClr val="accent2"/>
                </a:solidFill>
                <a:latin typeface="Edwardian Script ITC" pitchFamily="66" charset="0"/>
              </a:rPr>
              <a:t>Labor Day … Monday, September 4th </a:t>
            </a:r>
          </a:p>
        </p:txBody>
      </p:sp>
      <p:sp>
        <p:nvSpPr>
          <p:cNvPr id="16" name="TextBox 15"/>
          <p:cNvSpPr txBox="1"/>
          <p:nvPr/>
        </p:nvSpPr>
        <p:spPr>
          <a:xfrm>
            <a:off x="2667000" y="3276600"/>
            <a:ext cx="5791200" cy="1246495"/>
          </a:xfrm>
          <a:prstGeom prst="rect">
            <a:avLst/>
          </a:prstGeom>
          <a:solidFill>
            <a:schemeClr val="tx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2500" b="1" dirty="0" smtClean="0">
                <a:ln w="18000">
                  <a:solidFill>
                    <a:schemeClr val="bg1">
                      <a:lumMod val="95000"/>
                    </a:schemeClr>
                  </a:solidFill>
                  <a:prstDash val="solid"/>
                  <a:miter lim="800000"/>
                </a:ln>
                <a:solidFill>
                  <a:schemeClr val="accent2"/>
                </a:solidFill>
                <a:latin typeface="Edwardian Script ITC" pitchFamily="66" charset="0"/>
              </a:rPr>
              <a:t>Holidays observed by the  </a:t>
            </a:r>
          </a:p>
          <a:p>
            <a:pPr algn="ctr"/>
            <a:r>
              <a:rPr lang="en-US" sz="2500" b="1" dirty="0" smtClean="0">
                <a:ln w="18000">
                  <a:solidFill>
                    <a:schemeClr val="bg1">
                      <a:lumMod val="95000"/>
                    </a:schemeClr>
                  </a:solidFill>
                  <a:prstDash val="solid"/>
                  <a:miter lim="800000"/>
                </a:ln>
                <a:solidFill>
                  <a:schemeClr val="accent2"/>
                </a:solidFill>
                <a:latin typeface="Edwardian Script ITC" pitchFamily="66" charset="0"/>
              </a:rPr>
              <a:t>Virgin Islands of the United States of America</a:t>
            </a:r>
          </a:p>
          <a:p>
            <a:pPr algn="ctr"/>
            <a:r>
              <a:rPr lang="en-US" sz="2500" b="1" dirty="0" smtClean="0">
                <a:ln w="18000">
                  <a:solidFill>
                    <a:schemeClr val="bg1">
                      <a:lumMod val="95000"/>
                    </a:schemeClr>
                  </a:solidFill>
                  <a:prstDash val="solid"/>
                  <a:miter lim="800000"/>
                </a:ln>
                <a:solidFill>
                  <a:schemeClr val="accent2"/>
                </a:solidFill>
                <a:latin typeface="Edwardian Script ITC" pitchFamily="66" charset="0"/>
              </a:rPr>
              <a:t>strengthen an important process in the development of the territory</a:t>
            </a:r>
            <a:r>
              <a:rPr lang="en-US" sz="2500" b="1" dirty="0" smtClean="0">
                <a:ln w="18000">
                  <a:solidFill>
                    <a:schemeClr val="bg1">
                      <a:lumMod val="95000"/>
                    </a:schemeClr>
                  </a:solidFill>
                  <a:prstDash val="solid"/>
                  <a:miter lim="800000"/>
                </a:ln>
                <a:solidFill>
                  <a:schemeClr val="accent2"/>
                </a:solidFill>
                <a:effectLst>
                  <a:outerShdw blurRad="25500" dist="23000" dir="7020000" algn="tl">
                    <a:srgbClr val="000000">
                      <a:alpha val="50000"/>
                    </a:srgbClr>
                  </a:outerShdw>
                </a:effectLst>
                <a:latin typeface="Edwardian Script ITC" pitchFamily="66" charset="0"/>
              </a:rPr>
              <a:t>.</a:t>
            </a:r>
            <a:endParaRPr lang="en-US" sz="2500" b="1" dirty="0">
              <a:ln w="18000">
                <a:solidFill>
                  <a:schemeClr val="bg1">
                    <a:lumMod val="95000"/>
                  </a:schemeClr>
                </a:solidFill>
                <a:prstDash val="solid"/>
                <a:miter lim="800000"/>
              </a:ln>
              <a:solidFill>
                <a:schemeClr val="accent2"/>
              </a:solidFill>
              <a:effectLst>
                <a:outerShdw blurRad="25500" dist="23000" dir="7020000" algn="tl">
                  <a:srgbClr val="000000">
                    <a:alpha val="50000"/>
                  </a:srgbClr>
                </a:outerShdw>
              </a:effectLst>
              <a:latin typeface="Edwardian Script ITC" pitchFamily="66" charset="0"/>
            </a:endParaRPr>
          </a:p>
        </p:txBody>
      </p:sp>
      <p:sp>
        <p:nvSpPr>
          <p:cNvPr id="18" name="Text Box 2"/>
          <p:cNvSpPr txBox="1">
            <a:spLocks noChangeArrowheads="1"/>
          </p:cNvSpPr>
          <p:nvPr/>
        </p:nvSpPr>
        <p:spPr bwMode="auto">
          <a:xfrm>
            <a:off x="171450" y="6019800"/>
            <a:ext cx="1885950" cy="400050"/>
          </a:xfrm>
          <a:prstGeom prst="rect">
            <a:avLst/>
          </a:prstGeom>
          <a:solidFill>
            <a:schemeClr val="accent2">
              <a:lumMod val="60000"/>
              <a:lumOff val="40000"/>
            </a:schemeClr>
          </a:solidFill>
          <a:ln w="9525" algn="in">
            <a:solidFill>
              <a:schemeClr val="accent4">
                <a:lumMod val="50000"/>
              </a:schemeClr>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cid:97D21B81-F687-4FB4-93B7-A7D48243B590@etan.sttj.k12.v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262" y="3616149"/>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le 1"/>
          <p:cNvSpPr txBox="1">
            <a:spLocks/>
          </p:cNvSpPr>
          <p:nvPr/>
        </p:nvSpPr>
        <p:spPr>
          <a:xfrm>
            <a:off x="2696678" y="4724400"/>
            <a:ext cx="5791201" cy="1857375"/>
          </a:xfrm>
          <a:prstGeom prst="rect">
            <a:avLst/>
          </a:prstGeom>
          <a:ln/>
        </p:spPr>
        <p:style>
          <a:lnRef idx="1">
            <a:schemeClr val="accent2"/>
          </a:lnRef>
          <a:fillRef idx="2">
            <a:schemeClr val="accent2"/>
          </a:fillRef>
          <a:effectRef idx="1">
            <a:schemeClr val="accent2"/>
          </a:effectRef>
          <a:fontRef idx="minor">
            <a:schemeClr val="dk1"/>
          </a:fontRef>
        </p:style>
        <p:txBody>
          <a:bodyPr vert="horz" anchor="b" anchorCtr="0">
            <a:normAutofit/>
          </a:bodyPr>
          <a:lstStyle/>
          <a:p>
            <a:pPr algn="ctr">
              <a:spcBef>
                <a:spcPct val="0"/>
              </a:spcBef>
              <a:defRPr/>
            </a:pPr>
            <a:r>
              <a:rPr lang="en-US" sz="20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Compliments of:</a:t>
            </a:r>
          </a:p>
          <a:p>
            <a:pPr algn="ctr">
              <a:spcBef>
                <a:spcPct val="0"/>
              </a:spcBef>
              <a:defRPr/>
            </a:pPr>
            <a:endParaRPr lang="en-US" sz="10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endParaRPr>
          </a:p>
          <a:p>
            <a:pPr algn="ctr">
              <a:spcBef>
                <a:spcPct val="0"/>
              </a:spcBef>
              <a:defRPr/>
            </a:pPr>
            <a:r>
              <a:rPr lang="en-US" sz="20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Virgin islands department of education</a:t>
            </a:r>
          </a:p>
          <a:p>
            <a:pPr algn="ctr">
              <a:spcBef>
                <a:spcPct val="0"/>
              </a:spcBef>
              <a:defRPr/>
            </a:pPr>
            <a:endParaRPr lang="en-US" sz="20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endParaRPr>
          </a:p>
          <a:p>
            <a:pPr algn="ctr">
              <a:spcBef>
                <a:spcPct val="0"/>
              </a:spcBef>
              <a:defRPr/>
            </a:pPr>
            <a:r>
              <a:rPr lang="en-US" sz="20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Division of virgin islands</a:t>
            </a:r>
          </a:p>
          <a:p>
            <a:pPr algn="ctr">
              <a:spcBef>
                <a:spcPct val="0"/>
              </a:spcBef>
              <a:defRPr/>
            </a:pPr>
            <a:r>
              <a:rPr lang="en-US" sz="2000"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cultural education</a:t>
            </a:r>
          </a:p>
        </p:txBody>
      </p:sp>
    </p:spTree>
  </p:cSld>
  <p:clrMapOvr>
    <a:masterClrMapping/>
  </p:clrMapOvr>
  <p:transition spd="slow">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16274" y="152400"/>
            <a:ext cx="2727326" cy="533400"/>
          </a:xfrm>
        </p:spPr>
        <p:txBody>
          <a:bodyPr>
            <a:normAutofit fontScale="90000"/>
          </a:bodyPr>
          <a:lstStyle/>
          <a:p>
            <a:pPr algn="ctr"/>
            <a:r>
              <a:rPr lang="en-US" sz="50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urlz MT" pitchFamily="82" charset="0"/>
              </a:rPr>
              <a:t>Labor Day</a:t>
            </a:r>
            <a:endParaRPr lang="en-US" sz="5000" b="1" cap="none"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Curlz MT" pitchFamily="82" charset="0"/>
            </a:endParaRPr>
          </a:p>
        </p:txBody>
      </p:sp>
      <p:sp>
        <p:nvSpPr>
          <p:cNvPr id="1026" name="Text Box 2"/>
          <p:cNvSpPr txBox="1">
            <a:spLocks noChangeArrowheads="1"/>
          </p:cNvSpPr>
          <p:nvPr/>
        </p:nvSpPr>
        <p:spPr bwMode="auto">
          <a:xfrm>
            <a:off x="228600" y="762001"/>
            <a:ext cx="8686800" cy="5867399"/>
          </a:xfrm>
          <a:prstGeom prst="rect">
            <a:avLst/>
          </a:prstGeom>
          <a:solidFill>
            <a:schemeClr val="accent2"/>
          </a:solidFill>
          <a:ln>
            <a:solidFill>
              <a:schemeClr val="accent1"/>
            </a:solidFill>
            <a:headEnd/>
            <a:tailEnd/>
          </a:ln>
        </p:spPr>
        <p:style>
          <a:lnRef idx="2">
            <a:schemeClr val="accent4"/>
          </a:lnRef>
          <a:fillRef idx="1">
            <a:schemeClr val="lt1"/>
          </a:fillRef>
          <a:effectRef idx="0">
            <a:schemeClr val="accent4"/>
          </a:effectRef>
          <a:fontRef idx="minor">
            <a:schemeClr val="dk1"/>
          </a:fontRef>
        </p:style>
        <p:txBody>
          <a:bodyPr vert="horz" wrap="square" lIns="36576" tIns="36576" rIns="36576" bIns="36576" numCol="1" anchor="t" anchorCtr="0" compatLnSpc="1">
            <a:prstTxWarp prst="textNoShape">
              <a:avLst/>
            </a:prstTxWarp>
          </a:bodyPr>
          <a:lstStyle/>
          <a:p>
            <a:pPr lvl="0" algn="just" eaLnBrk="0" fontAlgn="base" hangingPunct="0">
              <a:spcBef>
                <a:spcPct val="0"/>
              </a:spcBef>
              <a:spcAft>
                <a:spcPct val="0"/>
              </a:spcAft>
            </a:pPr>
            <a:r>
              <a:rPr lang="en-US" altLang="en-US" sz="1200" dirty="0" smtClean="0">
                <a:solidFill>
                  <a:srgbClr val="222222"/>
                </a:solidFill>
                <a:latin typeface="Times New Roman" panose="02020603050405020304" pitchFamily="18" charset="0"/>
                <a:cs typeface="Times New Roman" panose="02020603050405020304" pitchFamily="18" charset="0"/>
              </a:rPr>
              <a:t>Born from the labor movement, </a:t>
            </a:r>
            <a:r>
              <a:rPr lang="en-US" altLang="en-US" sz="1400" b="1" dirty="0" smtClean="0">
                <a:solidFill>
                  <a:srgbClr val="22222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Labor</a:t>
            </a:r>
            <a:r>
              <a:rPr lang="en-US" altLang="en-US" sz="1200" b="1" dirty="0" smtClean="0">
                <a:solidFill>
                  <a:srgbClr val="22222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Day </a:t>
            </a:r>
            <a:r>
              <a:rPr lang="en-US" altLang="en-US" sz="1200" dirty="0" smtClean="0">
                <a:solidFill>
                  <a:srgbClr val="222222"/>
                </a:solidFill>
                <a:latin typeface="Times New Roman" panose="02020603050405020304" pitchFamily="18" charset="0"/>
                <a:cs typeface="Times New Roman" panose="02020603050405020304" pitchFamily="18" charset="0"/>
              </a:rPr>
              <a:t>is a national holiday that is celebrated on the </a:t>
            </a:r>
            <a:r>
              <a:rPr lang="en-US" altLang="en-US" sz="1200" dirty="0">
                <a:solidFill>
                  <a:srgbClr val="222222"/>
                </a:solidFill>
                <a:latin typeface="Times New Roman" panose="02020603050405020304" pitchFamily="18" charset="0"/>
                <a:cs typeface="Times New Roman" panose="02020603050405020304" pitchFamily="18" charset="0"/>
              </a:rPr>
              <a:t>first Monday in </a:t>
            </a:r>
            <a:r>
              <a:rPr lang="en-US" altLang="en-US" sz="1200" dirty="0" smtClean="0">
                <a:solidFill>
                  <a:srgbClr val="222222"/>
                </a:solidFill>
                <a:latin typeface="Times New Roman" panose="02020603050405020304" pitchFamily="18" charset="0"/>
                <a:cs typeface="Times New Roman" panose="02020603050405020304" pitchFamily="18" charset="0"/>
              </a:rPr>
              <a:t>September.  It honors the social </a:t>
            </a:r>
            <a:r>
              <a:rPr lang="en-US" altLang="en-US" sz="1200" dirty="0">
                <a:solidFill>
                  <a:srgbClr val="222222"/>
                </a:solidFill>
                <a:latin typeface="Times New Roman" panose="02020603050405020304" pitchFamily="18" charset="0"/>
                <a:cs typeface="Times New Roman" panose="02020603050405020304" pitchFamily="18" charset="0"/>
              </a:rPr>
              <a:t>and economic achievements of American </a:t>
            </a:r>
            <a:r>
              <a:rPr lang="en-US" altLang="en-US" sz="1200" dirty="0" smtClean="0">
                <a:solidFill>
                  <a:srgbClr val="222222"/>
                </a:solidFill>
                <a:latin typeface="Times New Roman" panose="02020603050405020304" pitchFamily="18" charset="0"/>
                <a:cs typeface="Times New Roman" panose="02020603050405020304" pitchFamily="18" charset="0"/>
              </a:rPr>
              <a:t>workers, which is a testament of the </a:t>
            </a:r>
            <a:r>
              <a:rPr lang="en-US" altLang="en-US" sz="1200" dirty="0">
                <a:solidFill>
                  <a:srgbClr val="222222"/>
                </a:solidFill>
                <a:latin typeface="Times New Roman" panose="02020603050405020304" pitchFamily="18" charset="0"/>
                <a:cs typeface="Times New Roman" panose="02020603050405020304" pitchFamily="18" charset="0"/>
              </a:rPr>
              <a:t>contributions workers have made to the strength, prosperity, and well-being of our country</a:t>
            </a:r>
            <a:r>
              <a:rPr lang="en-US" altLang="en-US" sz="1200" dirty="0" smtClean="0">
                <a:solidFill>
                  <a:srgbClr val="222222"/>
                </a:solidFill>
                <a:latin typeface="Times New Roman" panose="02020603050405020304" pitchFamily="18" charset="0"/>
                <a:cs typeface="Times New Roman" panose="02020603050405020304" pitchFamily="18" charset="0"/>
              </a:rPr>
              <a:t>.</a:t>
            </a:r>
          </a:p>
          <a:p>
            <a:pPr lvl="0" algn="just" eaLnBrk="0" fontAlgn="base" hangingPunct="0">
              <a:spcBef>
                <a:spcPct val="0"/>
              </a:spcBef>
              <a:spcAft>
                <a:spcPct val="0"/>
              </a:spcAft>
            </a:pPr>
            <a:endParaRPr lang="en-US" altLang="en-US" sz="500" b="1" dirty="0">
              <a:solidFill>
                <a:srgbClr val="222222"/>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pPr>
            <a:r>
              <a:rPr lang="en-US" altLang="en-US" sz="1200" dirty="0" smtClean="0">
                <a:solidFill>
                  <a:srgbClr val="222222"/>
                </a:solidFill>
                <a:latin typeface="Times New Roman" panose="02020603050405020304" pitchFamily="18" charset="0"/>
                <a:cs typeface="Times New Roman" panose="02020603050405020304" pitchFamily="18" charset="0"/>
              </a:rPr>
              <a:t>There are different opinions of who first proposed the holiday. Credit is given to general </a:t>
            </a:r>
            <a:r>
              <a:rPr lang="en-US" altLang="en-US" sz="1200" dirty="0">
                <a:solidFill>
                  <a:srgbClr val="222222"/>
                </a:solidFill>
                <a:latin typeface="Times New Roman" panose="02020603050405020304" pitchFamily="18" charset="0"/>
                <a:cs typeface="Times New Roman" panose="02020603050405020304" pitchFamily="18" charset="0"/>
              </a:rPr>
              <a:t>secretary of the Brotherhood of Carpenters and Joiners </a:t>
            </a:r>
            <a:r>
              <a:rPr lang="en-US" altLang="en-US" sz="1200" dirty="0" smtClean="0">
                <a:solidFill>
                  <a:srgbClr val="222222"/>
                </a:solidFill>
                <a:latin typeface="Times New Roman" panose="02020603050405020304" pitchFamily="18" charset="0"/>
                <a:cs typeface="Times New Roman" panose="02020603050405020304" pitchFamily="18" charset="0"/>
              </a:rPr>
              <a:t>and </a:t>
            </a:r>
            <a:r>
              <a:rPr lang="en-US" altLang="en-US" sz="1200" dirty="0">
                <a:solidFill>
                  <a:srgbClr val="222222"/>
                </a:solidFill>
                <a:latin typeface="Times New Roman" panose="02020603050405020304" pitchFamily="18" charset="0"/>
                <a:cs typeface="Times New Roman" panose="02020603050405020304" pitchFamily="18" charset="0"/>
              </a:rPr>
              <a:t>cofounder of the American Federation of Labor</a:t>
            </a:r>
            <a:r>
              <a:rPr lang="en-US" altLang="en-US" sz="1200" dirty="0" smtClean="0">
                <a:solidFill>
                  <a:srgbClr val="222222"/>
                </a:solidFill>
                <a:latin typeface="Times New Roman" panose="02020603050405020304" pitchFamily="18" charset="0"/>
                <a:cs typeface="Times New Roman" panose="02020603050405020304" pitchFamily="18" charset="0"/>
              </a:rPr>
              <a:t>, Peter J. McGuire for his suggestion of a </a:t>
            </a:r>
            <a:r>
              <a:rPr lang="en-US" altLang="en-US" sz="1200" dirty="0">
                <a:solidFill>
                  <a:srgbClr val="222222"/>
                </a:solidFill>
                <a:latin typeface="Times New Roman" panose="02020603050405020304" pitchFamily="18" charset="0"/>
                <a:cs typeface="Times New Roman" panose="02020603050405020304" pitchFamily="18" charset="0"/>
              </a:rPr>
              <a:t>day to honor those "who from rude nature have delved and carved all the grandeur we behold</a:t>
            </a:r>
            <a:r>
              <a:rPr lang="en-US" altLang="en-US" sz="1200" dirty="0" smtClean="0">
                <a:solidFill>
                  <a:srgbClr val="222222"/>
                </a:solidFill>
                <a:latin typeface="Times New Roman" panose="02020603050405020304" pitchFamily="18" charset="0"/>
                <a:cs typeface="Times New Roman" panose="02020603050405020304" pitchFamily="18" charset="0"/>
              </a:rPr>
              <a:t>.“  While others believe </a:t>
            </a:r>
            <a:r>
              <a:rPr lang="en-US" altLang="en-US" sz="1200" dirty="0">
                <a:solidFill>
                  <a:srgbClr val="222222"/>
                </a:solidFill>
                <a:latin typeface="Times New Roman" panose="02020603050405020304" pitchFamily="18" charset="0"/>
                <a:cs typeface="Times New Roman" panose="02020603050405020304" pitchFamily="18" charset="0"/>
              </a:rPr>
              <a:t>that Matthew Maguire, a machinist, </a:t>
            </a:r>
            <a:r>
              <a:rPr lang="en-US" altLang="en-US" sz="1200" dirty="0" smtClean="0">
                <a:solidFill>
                  <a:srgbClr val="222222"/>
                </a:solidFill>
                <a:latin typeface="Times New Roman" panose="02020603050405020304" pitchFamily="18" charset="0"/>
                <a:cs typeface="Times New Roman" panose="02020603050405020304" pitchFamily="18" charset="0"/>
              </a:rPr>
              <a:t>should rather receive accolades for founding </a:t>
            </a:r>
            <a:r>
              <a:rPr lang="en-US" altLang="en-US" sz="1200" dirty="0">
                <a:solidFill>
                  <a:srgbClr val="222222"/>
                </a:solidFill>
                <a:latin typeface="Times New Roman" panose="02020603050405020304" pitchFamily="18" charset="0"/>
                <a:cs typeface="Times New Roman" panose="02020603050405020304" pitchFamily="18" charset="0"/>
              </a:rPr>
              <a:t>the holiday. </a:t>
            </a:r>
            <a:r>
              <a:rPr lang="en-US" altLang="en-US" sz="1200" dirty="0" smtClean="0">
                <a:solidFill>
                  <a:srgbClr val="222222"/>
                </a:solidFill>
                <a:latin typeface="Times New Roman" panose="02020603050405020304" pitchFamily="18" charset="0"/>
                <a:cs typeface="Times New Roman" panose="02020603050405020304" pitchFamily="18" charset="0"/>
              </a:rPr>
              <a:t>Research reveals that </a:t>
            </a:r>
            <a:r>
              <a:rPr lang="en-US" altLang="en-US" sz="1200" dirty="0">
                <a:solidFill>
                  <a:srgbClr val="222222"/>
                </a:solidFill>
                <a:latin typeface="Times New Roman" panose="02020603050405020304" pitchFamily="18" charset="0"/>
                <a:cs typeface="Times New Roman" panose="02020603050405020304" pitchFamily="18" charset="0"/>
              </a:rPr>
              <a:t>Matthew Maguire, later the secretary of Local 344 of the International Association of Machinists in Paterson, N.J., proposed the holiday in 1882 while serving as secretary of the Central Labor Union in New York. </a:t>
            </a:r>
            <a:endParaRPr lang="en-US" altLang="en-US" sz="1200" dirty="0" smtClean="0">
              <a:solidFill>
                <a:srgbClr val="222222"/>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pPr>
            <a:endParaRPr lang="en-US" altLang="en-US" sz="500" dirty="0">
              <a:solidFill>
                <a:srgbClr val="222222"/>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pPr>
            <a:r>
              <a:rPr lang="en-US" altLang="en-US" sz="1200" dirty="0" smtClean="0">
                <a:solidFill>
                  <a:srgbClr val="222222"/>
                </a:solidFill>
                <a:latin typeface="Times New Roman" panose="02020603050405020304" pitchFamily="18" charset="0"/>
                <a:cs typeface="Times New Roman" panose="02020603050405020304" pitchFamily="18" charset="0"/>
              </a:rPr>
              <a:t>Though its founder may remain debatable, what </a:t>
            </a:r>
            <a:r>
              <a:rPr lang="en-US" altLang="en-US" sz="1200" dirty="0">
                <a:solidFill>
                  <a:srgbClr val="222222"/>
                </a:solidFill>
                <a:latin typeface="Times New Roman" panose="02020603050405020304" pitchFamily="18" charset="0"/>
                <a:cs typeface="Times New Roman" panose="02020603050405020304" pitchFamily="18" charset="0"/>
              </a:rPr>
              <a:t>is </a:t>
            </a:r>
            <a:r>
              <a:rPr lang="en-US" altLang="en-US" sz="1200" dirty="0" smtClean="0">
                <a:solidFill>
                  <a:srgbClr val="222222"/>
                </a:solidFill>
                <a:latin typeface="Times New Roman" panose="02020603050405020304" pitchFamily="18" charset="0"/>
                <a:cs typeface="Times New Roman" panose="02020603050405020304" pitchFamily="18" charset="0"/>
              </a:rPr>
              <a:t>proven is that </a:t>
            </a:r>
            <a:r>
              <a:rPr lang="en-US" altLang="en-US" sz="1200" dirty="0">
                <a:solidFill>
                  <a:srgbClr val="222222"/>
                </a:solidFill>
                <a:latin typeface="Times New Roman" panose="02020603050405020304" pitchFamily="18" charset="0"/>
                <a:cs typeface="Times New Roman" panose="02020603050405020304" pitchFamily="18" charset="0"/>
              </a:rPr>
              <a:t>the Central Labor Union adopted a Labor Day proposal and appointed a committee to plan a demonstration and picnic</a:t>
            </a:r>
            <a:r>
              <a:rPr lang="en-US" altLang="en-US" sz="1200" dirty="0" smtClean="0">
                <a:solidFill>
                  <a:srgbClr val="222222"/>
                </a:solidFill>
                <a:latin typeface="Times New Roman" panose="02020603050405020304" pitchFamily="18" charset="0"/>
                <a:cs typeface="Times New Roman" panose="02020603050405020304" pitchFamily="18" charset="0"/>
              </a:rPr>
              <a:t>. Hence, the </a:t>
            </a:r>
            <a:r>
              <a:rPr lang="en-US" altLang="en-US" sz="1200" dirty="0">
                <a:solidFill>
                  <a:srgbClr val="222222"/>
                </a:solidFill>
                <a:latin typeface="Times New Roman" panose="02020603050405020304" pitchFamily="18" charset="0"/>
                <a:cs typeface="Times New Roman" panose="02020603050405020304" pitchFamily="18" charset="0"/>
              </a:rPr>
              <a:t>first Labor Day holiday was celebrated on Tuesday, September 5, </a:t>
            </a:r>
            <a:r>
              <a:rPr lang="en-US" altLang="en-US" sz="1200" dirty="0" smtClean="0">
                <a:solidFill>
                  <a:srgbClr val="222222"/>
                </a:solidFill>
                <a:latin typeface="Times New Roman" panose="02020603050405020304" pitchFamily="18" charset="0"/>
                <a:cs typeface="Times New Roman" panose="02020603050405020304" pitchFamily="18" charset="0"/>
              </a:rPr>
              <a:t>1882 </a:t>
            </a:r>
            <a:r>
              <a:rPr lang="en-US" altLang="en-US" sz="1200" dirty="0">
                <a:solidFill>
                  <a:srgbClr val="222222"/>
                </a:solidFill>
                <a:latin typeface="Times New Roman" panose="02020603050405020304" pitchFamily="18" charset="0"/>
                <a:cs typeface="Times New Roman" panose="02020603050405020304" pitchFamily="18" charset="0"/>
              </a:rPr>
              <a:t>in New York City, in accordance with the plans of the Central Labor Union. The Central Labor Union held its second Labor Day </a:t>
            </a:r>
            <a:r>
              <a:rPr lang="en-US" altLang="en-US" sz="1200" dirty="0" smtClean="0">
                <a:solidFill>
                  <a:srgbClr val="222222"/>
                </a:solidFill>
                <a:latin typeface="Times New Roman" panose="02020603050405020304" pitchFamily="18" charset="0"/>
                <a:cs typeface="Times New Roman" panose="02020603050405020304" pitchFamily="18" charset="0"/>
              </a:rPr>
              <a:t>holiday </a:t>
            </a:r>
            <a:r>
              <a:rPr lang="en-US" altLang="en-US" sz="1200" dirty="0">
                <a:solidFill>
                  <a:srgbClr val="222222"/>
                </a:solidFill>
                <a:latin typeface="Times New Roman" panose="02020603050405020304" pitchFamily="18" charset="0"/>
                <a:cs typeface="Times New Roman" panose="02020603050405020304" pitchFamily="18" charset="0"/>
              </a:rPr>
              <a:t>on September 5, 1883</a:t>
            </a:r>
            <a:r>
              <a:rPr lang="en-US" altLang="en-US" sz="1200" dirty="0" smtClean="0">
                <a:solidFill>
                  <a:srgbClr val="222222"/>
                </a:solidFill>
                <a:latin typeface="Times New Roman" panose="02020603050405020304" pitchFamily="18" charset="0"/>
                <a:cs typeface="Times New Roman" panose="02020603050405020304" pitchFamily="18" charset="0"/>
              </a:rPr>
              <a:t>.  In </a:t>
            </a:r>
            <a:r>
              <a:rPr lang="en-US" altLang="en-US" sz="1200" dirty="0">
                <a:solidFill>
                  <a:srgbClr val="222222"/>
                </a:solidFill>
                <a:latin typeface="Times New Roman" panose="02020603050405020304" pitchFamily="18" charset="0"/>
                <a:cs typeface="Times New Roman" panose="02020603050405020304" pitchFamily="18" charset="0"/>
              </a:rPr>
              <a:t>1884 the first Monday in September was selected as the holiday, as originally proposed, and the Central Labor Union urged similar organizations in other cities to follow the example of New York and celebrate a "workingmen's holiday" on that date. The idea spread with the growth of labor organizations, and in 1885 Labor Day was celebrated in many industrial centers of the country.</a:t>
            </a:r>
            <a:endParaRPr lang="en-US" altLang="en-US" sz="1200" b="1" dirty="0">
              <a:solidFill>
                <a:srgbClr val="222222"/>
              </a:solidFill>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endParaRPr lang="en-US" altLang="en-US" sz="500" b="1" dirty="0" smtClean="0">
              <a:solidFill>
                <a:srgbClr val="222222"/>
              </a:solidFill>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r>
              <a:rPr lang="en-US" altLang="en-US" sz="1200" dirty="0" smtClean="0">
                <a:solidFill>
                  <a:srgbClr val="222222"/>
                </a:solidFill>
                <a:latin typeface="Times New Roman" panose="02020603050405020304" pitchFamily="18" charset="0"/>
                <a:cs typeface="Times New Roman" panose="02020603050405020304" pitchFamily="18" charset="0"/>
              </a:rPr>
              <a:t>The </a:t>
            </a:r>
            <a:r>
              <a:rPr lang="en-US" altLang="en-US" sz="1200" dirty="0">
                <a:solidFill>
                  <a:srgbClr val="222222"/>
                </a:solidFill>
                <a:latin typeface="Times New Roman" panose="02020603050405020304" pitchFamily="18" charset="0"/>
                <a:cs typeface="Times New Roman" panose="02020603050405020304" pitchFamily="18" charset="0"/>
              </a:rPr>
              <a:t>first governmental recognition came through municipal ordinances passed during 1885 and </a:t>
            </a:r>
            <a:r>
              <a:rPr lang="en-US" altLang="en-US" sz="1200" dirty="0" smtClean="0">
                <a:solidFill>
                  <a:srgbClr val="222222"/>
                </a:solidFill>
                <a:latin typeface="Times New Roman" panose="02020603050405020304" pitchFamily="18" charset="0"/>
                <a:cs typeface="Times New Roman" panose="02020603050405020304" pitchFamily="18" charset="0"/>
              </a:rPr>
              <a:t>1886, which prompted </a:t>
            </a:r>
            <a:r>
              <a:rPr lang="en-US" altLang="en-US" sz="1200" dirty="0">
                <a:solidFill>
                  <a:srgbClr val="222222"/>
                </a:solidFill>
                <a:latin typeface="Times New Roman" panose="02020603050405020304" pitchFamily="18" charset="0"/>
                <a:cs typeface="Times New Roman" panose="02020603050405020304" pitchFamily="18" charset="0"/>
              </a:rPr>
              <a:t>a movement </a:t>
            </a:r>
            <a:r>
              <a:rPr lang="en-US" altLang="en-US" sz="1200" dirty="0" smtClean="0">
                <a:solidFill>
                  <a:srgbClr val="222222"/>
                </a:solidFill>
                <a:latin typeface="Times New Roman" panose="02020603050405020304" pitchFamily="18" charset="0"/>
                <a:cs typeface="Times New Roman" panose="02020603050405020304" pitchFamily="18" charset="0"/>
              </a:rPr>
              <a:t>to </a:t>
            </a:r>
            <a:r>
              <a:rPr lang="en-US" altLang="en-US" sz="1200" dirty="0">
                <a:solidFill>
                  <a:srgbClr val="222222"/>
                </a:solidFill>
                <a:latin typeface="Times New Roman" panose="02020603050405020304" pitchFamily="18" charset="0"/>
                <a:cs typeface="Times New Roman" panose="02020603050405020304" pitchFamily="18" charset="0"/>
              </a:rPr>
              <a:t>secure state legislation. The first state bill was introduced into the New York legislature, but the first to become law was passed by Oregon on February 21, 1887. During the </a:t>
            </a:r>
            <a:r>
              <a:rPr lang="en-US" altLang="en-US" sz="1200" dirty="0" smtClean="0">
                <a:solidFill>
                  <a:srgbClr val="222222"/>
                </a:solidFill>
                <a:latin typeface="Times New Roman" panose="02020603050405020304" pitchFamily="18" charset="0"/>
                <a:cs typeface="Times New Roman" panose="02020603050405020304" pitchFamily="18" charset="0"/>
              </a:rPr>
              <a:t>same year </a:t>
            </a:r>
            <a:r>
              <a:rPr lang="en-US" altLang="en-US" sz="1200" dirty="0">
                <a:solidFill>
                  <a:srgbClr val="222222"/>
                </a:solidFill>
                <a:latin typeface="Times New Roman" panose="02020603050405020304" pitchFamily="18" charset="0"/>
                <a:cs typeface="Times New Roman" panose="02020603050405020304" pitchFamily="18" charset="0"/>
              </a:rPr>
              <a:t>four more </a:t>
            </a:r>
            <a:r>
              <a:rPr lang="en-US" altLang="en-US" sz="1200" dirty="0" smtClean="0">
                <a:solidFill>
                  <a:srgbClr val="222222"/>
                </a:solidFill>
                <a:latin typeface="Times New Roman" panose="02020603050405020304" pitchFamily="18" charset="0"/>
                <a:cs typeface="Times New Roman" panose="02020603050405020304" pitchFamily="18" charset="0"/>
              </a:rPr>
              <a:t>states - Colorado</a:t>
            </a:r>
            <a:r>
              <a:rPr lang="en-US" altLang="en-US" sz="1200" dirty="0">
                <a:solidFill>
                  <a:srgbClr val="222222"/>
                </a:solidFill>
                <a:latin typeface="Times New Roman" panose="02020603050405020304" pitchFamily="18" charset="0"/>
                <a:cs typeface="Times New Roman" panose="02020603050405020304" pitchFamily="18" charset="0"/>
              </a:rPr>
              <a:t>, Massachusetts, New Jersey, and New York </a:t>
            </a:r>
            <a:r>
              <a:rPr lang="en-US" altLang="en-US" sz="1200" dirty="0" smtClean="0">
                <a:solidFill>
                  <a:srgbClr val="222222"/>
                </a:solidFill>
                <a:latin typeface="Times New Roman" panose="02020603050405020304" pitchFamily="18" charset="0"/>
                <a:cs typeface="Times New Roman" panose="02020603050405020304" pitchFamily="18" charset="0"/>
              </a:rPr>
              <a:t>- created </a:t>
            </a:r>
            <a:r>
              <a:rPr lang="en-US" altLang="en-US" sz="1200" dirty="0">
                <a:solidFill>
                  <a:srgbClr val="222222"/>
                </a:solidFill>
                <a:latin typeface="Times New Roman" panose="02020603050405020304" pitchFamily="18" charset="0"/>
                <a:cs typeface="Times New Roman" panose="02020603050405020304" pitchFamily="18" charset="0"/>
              </a:rPr>
              <a:t>the Labor Day holiday by legislative enactment. By the end of the decade Connecticut, Nebraska, and Pennsylvania </a:t>
            </a:r>
            <a:r>
              <a:rPr lang="en-US" altLang="en-US" sz="1200" dirty="0" smtClean="0">
                <a:solidFill>
                  <a:srgbClr val="222222"/>
                </a:solidFill>
                <a:latin typeface="Times New Roman" panose="02020603050405020304" pitchFamily="18" charset="0"/>
                <a:cs typeface="Times New Roman" panose="02020603050405020304" pitchFamily="18" charset="0"/>
              </a:rPr>
              <a:t>followed.  By </a:t>
            </a:r>
            <a:r>
              <a:rPr lang="en-US" altLang="en-US" sz="1200" dirty="0">
                <a:solidFill>
                  <a:srgbClr val="222222"/>
                </a:solidFill>
                <a:latin typeface="Times New Roman" panose="02020603050405020304" pitchFamily="18" charset="0"/>
                <a:cs typeface="Times New Roman" panose="02020603050405020304" pitchFamily="18" charset="0"/>
              </a:rPr>
              <a:t>1894, 23 other states had adopted the holiday in honor of workers, and on June </a:t>
            </a:r>
            <a:r>
              <a:rPr lang="en-US" altLang="en-US" sz="1200" dirty="0" smtClean="0">
                <a:solidFill>
                  <a:srgbClr val="222222"/>
                </a:solidFill>
                <a:latin typeface="Times New Roman" panose="02020603050405020304" pitchFamily="18" charset="0"/>
                <a:cs typeface="Times New Roman" panose="02020603050405020304" pitchFamily="18" charset="0"/>
              </a:rPr>
              <a:t>28, 1894 </a:t>
            </a:r>
            <a:r>
              <a:rPr lang="en-US" altLang="en-US" sz="1200" dirty="0">
                <a:solidFill>
                  <a:srgbClr val="222222"/>
                </a:solidFill>
                <a:latin typeface="Times New Roman" panose="02020603050405020304" pitchFamily="18" charset="0"/>
                <a:cs typeface="Times New Roman" panose="02020603050405020304" pitchFamily="18" charset="0"/>
              </a:rPr>
              <a:t>Congress passed an act making the first Monday in September </a:t>
            </a:r>
            <a:r>
              <a:rPr lang="en-US" altLang="en-US" sz="1200" dirty="0" smtClean="0">
                <a:solidFill>
                  <a:srgbClr val="222222"/>
                </a:solidFill>
                <a:latin typeface="Times New Roman" panose="02020603050405020304" pitchFamily="18" charset="0"/>
                <a:cs typeface="Times New Roman" panose="02020603050405020304" pitchFamily="18" charset="0"/>
              </a:rPr>
              <a:t>an annual  </a:t>
            </a:r>
            <a:r>
              <a:rPr lang="en-US" altLang="en-US" sz="1200" dirty="0">
                <a:solidFill>
                  <a:srgbClr val="222222"/>
                </a:solidFill>
                <a:latin typeface="Times New Roman" panose="02020603050405020304" pitchFamily="18" charset="0"/>
                <a:cs typeface="Times New Roman" panose="02020603050405020304" pitchFamily="18" charset="0"/>
              </a:rPr>
              <a:t>legal holiday in the District of Columbia and the territories.</a:t>
            </a:r>
            <a:endParaRPr lang="en-US" altLang="en-US" sz="1200" b="1" dirty="0">
              <a:solidFill>
                <a:srgbClr val="222222"/>
              </a:solidFill>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endParaRPr lang="en-US" altLang="en-US" sz="500" dirty="0">
              <a:solidFill>
                <a:schemeClr val="tx1"/>
              </a:solidFill>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r>
              <a:rPr lang="en-US" altLang="en-US" sz="1200" dirty="0" smtClean="0">
                <a:solidFill>
                  <a:srgbClr val="222222"/>
                </a:solidFill>
                <a:latin typeface="Times New Roman" panose="02020603050405020304" pitchFamily="18" charset="0"/>
                <a:cs typeface="Times New Roman" panose="02020603050405020304" pitchFamily="18" charset="0"/>
              </a:rPr>
              <a:t>The </a:t>
            </a:r>
            <a:r>
              <a:rPr lang="en-US" altLang="en-US" sz="1200" dirty="0">
                <a:solidFill>
                  <a:srgbClr val="222222"/>
                </a:solidFill>
                <a:latin typeface="Times New Roman" panose="02020603050405020304" pitchFamily="18" charset="0"/>
                <a:cs typeface="Times New Roman" panose="02020603050405020304" pitchFamily="18" charset="0"/>
              </a:rPr>
              <a:t>form that the observance and celebration of Labor Day should take was outlined in the first proposal of the holiday — a street parade to exhibit to the </a:t>
            </a:r>
            <a:r>
              <a:rPr lang="en-US" altLang="en-US" sz="1200" dirty="0" smtClean="0">
                <a:solidFill>
                  <a:srgbClr val="222222"/>
                </a:solidFill>
                <a:latin typeface="Times New Roman" panose="02020603050405020304" pitchFamily="18" charset="0"/>
                <a:cs typeface="Times New Roman" panose="02020603050405020304" pitchFamily="18" charset="0"/>
              </a:rPr>
              <a:t>public the </a:t>
            </a:r>
            <a:r>
              <a:rPr lang="en-US" altLang="en-US" sz="1200" dirty="0">
                <a:solidFill>
                  <a:srgbClr val="222222"/>
                </a:solidFill>
                <a:latin typeface="Times New Roman" panose="02020603050405020304" pitchFamily="18" charset="0"/>
                <a:cs typeface="Times New Roman" panose="02020603050405020304" pitchFamily="18" charset="0"/>
              </a:rPr>
              <a:t>strength and </a:t>
            </a:r>
            <a:r>
              <a:rPr lang="en-US" altLang="en-US" sz="1200" dirty="0" smtClean="0">
                <a:solidFill>
                  <a:srgbClr val="222222"/>
                </a:solidFill>
                <a:latin typeface="Times New Roman" panose="02020603050405020304" pitchFamily="18" charset="0"/>
                <a:cs typeface="Times New Roman" panose="02020603050405020304" pitchFamily="18" charset="0"/>
              </a:rPr>
              <a:t>“</a:t>
            </a:r>
          </a:p>
          <a:p>
            <a:pPr lvl="0" algn="just" eaLnBrk="0" fontAlgn="base" hangingPunct="0">
              <a:spcBef>
                <a:spcPct val="0"/>
              </a:spcBef>
              <a:spcAft>
                <a:spcPct val="0"/>
              </a:spcAft>
            </a:pPr>
            <a:endParaRPr lang="en-US" altLang="en-US" sz="1200" dirty="0">
              <a:solidFill>
                <a:srgbClr val="222222"/>
              </a:solidFill>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r>
              <a:rPr lang="en-US" altLang="en-US" sz="1200" dirty="0" smtClean="0">
                <a:solidFill>
                  <a:srgbClr val="222222"/>
                </a:solidFill>
                <a:latin typeface="Times New Roman" panose="02020603050405020304" pitchFamily="18" charset="0"/>
                <a:cs typeface="Times New Roman" panose="02020603050405020304" pitchFamily="18" charset="0"/>
              </a:rPr>
              <a:t>esprit </a:t>
            </a:r>
            <a:r>
              <a:rPr lang="en-US" altLang="en-US" sz="1200" dirty="0">
                <a:solidFill>
                  <a:srgbClr val="222222"/>
                </a:solidFill>
                <a:latin typeface="Times New Roman" panose="02020603050405020304" pitchFamily="18" charset="0"/>
                <a:cs typeface="Times New Roman" panose="02020603050405020304" pitchFamily="18" charset="0"/>
              </a:rPr>
              <a:t>de </a:t>
            </a:r>
            <a:r>
              <a:rPr lang="en-US" altLang="en-US" sz="1200" dirty="0" smtClean="0">
                <a:solidFill>
                  <a:srgbClr val="222222"/>
                </a:solidFill>
                <a:latin typeface="Times New Roman" panose="02020603050405020304" pitchFamily="18" charset="0"/>
                <a:cs typeface="Times New Roman" panose="02020603050405020304" pitchFamily="18" charset="0"/>
              </a:rPr>
              <a:t>corps” </a:t>
            </a:r>
            <a:r>
              <a:rPr lang="en-US" altLang="en-US" sz="1200" dirty="0">
                <a:solidFill>
                  <a:srgbClr val="222222"/>
                </a:solidFill>
                <a:latin typeface="Times New Roman" panose="02020603050405020304" pitchFamily="18" charset="0"/>
                <a:cs typeface="Times New Roman" panose="02020603050405020304" pitchFamily="18" charset="0"/>
              </a:rPr>
              <a:t>of the trade and labor </a:t>
            </a:r>
            <a:r>
              <a:rPr lang="en-US" altLang="en-US" sz="1200" dirty="0" smtClean="0">
                <a:solidFill>
                  <a:srgbClr val="222222"/>
                </a:solidFill>
                <a:latin typeface="Times New Roman" panose="02020603050405020304" pitchFamily="18" charset="0"/>
                <a:cs typeface="Times New Roman" panose="02020603050405020304" pitchFamily="18" charset="0"/>
              </a:rPr>
              <a:t>organizations </a:t>
            </a:r>
            <a:r>
              <a:rPr lang="en-US" altLang="en-US" sz="1200" dirty="0">
                <a:solidFill>
                  <a:srgbClr val="222222"/>
                </a:solidFill>
                <a:latin typeface="Times New Roman" panose="02020603050405020304" pitchFamily="18" charset="0"/>
                <a:cs typeface="Times New Roman" panose="02020603050405020304" pitchFamily="18" charset="0"/>
              </a:rPr>
              <a:t>of the community, followed by a festival for the recreation and amusement of the workers and their families. This became the pattern for the celebrations of Labor Day. Speeches by prominent men and women were introduced later, as more emphasis was placed upon the economic and civic significance of the holiday. Still later, by a resolution of the American Federation of Labor convention of 1909, the Sunday preceding Labor Day was adopted as Labor Sunday and dedicated to the spiritual and educational aspects of the labor </a:t>
            </a:r>
            <a:r>
              <a:rPr lang="en-US" altLang="en-US" sz="1200" dirty="0" smtClean="0">
                <a:solidFill>
                  <a:srgbClr val="222222"/>
                </a:solidFill>
                <a:latin typeface="Times New Roman" panose="02020603050405020304" pitchFamily="18" charset="0"/>
                <a:cs typeface="Times New Roman" panose="02020603050405020304" pitchFamily="18" charset="0"/>
              </a:rPr>
              <a:t>movement.</a:t>
            </a:r>
          </a:p>
          <a:p>
            <a:pPr lvl="0" algn="just" eaLnBrk="0" fontAlgn="base" hangingPunct="0">
              <a:spcBef>
                <a:spcPct val="0"/>
              </a:spcBef>
              <a:spcAft>
                <a:spcPct val="0"/>
              </a:spcAft>
            </a:pPr>
            <a:endParaRPr lang="en-US" altLang="en-US" sz="500" dirty="0">
              <a:solidFill>
                <a:srgbClr val="222222"/>
              </a:solidFill>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r>
              <a:rPr lang="en-US" altLang="en-US" sz="1200" dirty="0" smtClean="0">
                <a:solidFill>
                  <a:srgbClr val="222222"/>
                </a:solidFill>
                <a:latin typeface="Times New Roman" panose="02020603050405020304" pitchFamily="18" charset="0"/>
                <a:cs typeface="Times New Roman" panose="02020603050405020304" pitchFamily="18" charset="0"/>
              </a:rPr>
              <a:t>While the mainland Labor Day marks the end of the summer season and a final opportunity to make trips, hold outdoor events, and sales, the Virgin Islands of the United States of America celebrates Labor Day with family and friends, relaxing, enjoying barbecues and beach picnics.</a:t>
            </a:r>
          </a:p>
        </p:txBody>
      </p:sp>
      <p:sp>
        <p:nvSpPr>
          <p:cNvPr id="3" name="Rectangle 1"/>
          <p:cNvSpPr>
            <a:spLocks noChangeArrowheads="1"/>
          </p:cNvSpPr>
          <p:nvPr/>
        </p:nvSpPr>
        <p:spPr bwMode="auto">
          <a:xfrm>
            <a:off x="0" y="90100"/>
            <a:ext cx="184731"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pic>
        <p:nvPicPr>
          <p:cNvPr id="4098" name="Picture 2" descr="The father of labor day"/>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92075" y="-2147483648"/>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Women's Auxiliary Typographical Un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075" y="2147483647"/>
            <a:ext cx="2667000" cy="1781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5943600"/>
            <a:ext cx="8305800" cy="609600"/>
          </a:xfrm>
          <a:solidFill>
            <a:schemeClr val="accent2"/>
          </a:solidFill>
        </p:spPr>
        <p:txBody>
          <a:bodyPr>
            <a:normAutofit/>
          </a:bodyPr>
          <a:lstStyle/>
          <a:p>
            <a:pPr algn="l">
              <a:lnSpc>
                <a:spcPct val="20000"/>
              </a:lnSpc>
              <a:spcBef>
                <a:spcPts val="0"/>
              </a:spcBef>
            </a:pPr>
            <a:endParaRPr lang="en-US" sz="1000" b="1" dirty="0" smtClean="0">
              <a:solidFill>
                <a:schemeClr val="tx1"/>
              </a:solidFill>
              <a:latin typeface="Times New Roman" pitchFamily="18" charset="0"/>
              <a:cs typeface="Times New Roman" pitchFamily="18" charset="0"/>
            </a:endParaRPr>
          </a:p>
          <a:p>
            <a:pPr algn="l">
              <a:lnSpc>
                <a:spcPct val="20000"/>
              </a:lnSpc>
              <a:spcBef>
                <a:spcPts val="0"/>
              </a:spcBef>
            </a:pPr>
            <a:endParaRPr lang="en-US" sz="1000" b="1" dirty="0" smtClean="0">
              <a:solidFill>
                <a:schemeClr val="tx1"/>
              </a:solidFill>
              <a:latin typeface="Times New Roman" pitchFamily="18" charset="0"/>
              <a:cs typeface="Times New Roman" pitchFamily="18" charset="0"/>
            </a:endParaRPr>
          </a:p>
          <a:p>
            <a:pPr algn="l">
              <a:lnSpc>
                <a:spcPct val="20000"/>
              </a:lnSpc>
              <a:spcBef>
                <a:spcPts val="0"/>
              </a:spcBef>
            </a:pPr>
            <a:endParaRPr lang="en-US" sz="1000" b="1" dirty="0">
              <a:solidFill>
                <a:schemeClr val="tx1"/>
              </a:solidFill>
              <a:latin typeface="Times New Roman" pitchFamily="18" charset="0"/>
              <a:cs typeface="Times New Roman" pitchFamily="18" charset="0"/>
            </a:endParaRPr>
          </a:p>
          <a:p>
            <a:pPr algn="l">
              <a:lnSpc>
                <a:spcPct val="20000"/>
              </a:lnSpc>
              <a:spcBef>
                <a:spcPts val="0"/>
              </a:spcBef>
            </a:pPr>
            <a:endParaRPr lang="en-US" sz="1000" b="1" dirty="0" smtClean="0">
              <a:solidFill>
                <a:schemeClr val="tx1"/>
              </a:solidFill>
              <a:latin typeface="Times New Roman" pitchFamily="18" charset="0"/>
              <a:cs typeface="Times New Roman" pitchFamily="18" charset="0"/>
            </a:endParaRPr>
          </a:p>
          <a:p>
            <a:pPr algn="l">
              <a:lnSpc>
                <a:spcPct val="20000"/>
              </a:lnSpc>
              <a:spcBef>
                <a:spcPts val="0"/>
              </a:spcBef>
            </a:pPr>
            <a:endParaRPr lang="en-US" sz="1300" b="1" dirty="0">
              <a:solidFill>
                <a:schemeClr val="tx1"/>
              </a:solidFill>
              <a:latin typeface="Times New Roman" pitchFamily="18" charset="0"/>
              <a:cs typeface="Times New Roman" pitchFamily="18" charset="0"/>
            </a:endParaRPr>
          </a:p>
          <a:p>
            <a:pPr algn="l">
              <a:lnSpc>
                <a:spcPct val="20000"/>
              </a:lnSpc>
              <a:spcBef>
                <a:spcPts val="0"/>
              </a:spcBef>
            </a:pPr>
            <a:endParaRPr lang="en-US" sz="1300" b="1" dirty="0" smtClean="0">
              <a:solidFill>
                <a:schemeClr val="tx1"/>
              </a:solidFill>
              <a:latin typeface="Times New Roman" pitchFamily="18" charset="0"/>
              <a:cs typeface="Times New Roman" pitchFamily="18" charset="0"/>
            </a:endParaRPr>
          </a:p>
          <a:p>
            <a:pPr algn="l">
              <a:lnSpc>
                <a:spcPct val="20000"/>
              </a:lnSpc>
              <a:spcBef>
                <a:spcPts val="0"/>
              </a:spcBef>
            </a:pPr>
            <a:endParaRPr lang="en-US" sz="1300" b="1" dirty="0">
              <a:solidFill>
                <a:schemeClr val="tx1"/>
              </a:solidFill>
              <a:latin typeface="Times New Roman" pitchFamily="18" charset="0"/>
              <a:cs typeface="Times New Roman" pitchFamily="18" charset="0"/>
            </a:endParaRPr>
          </a:p>
          <a:p>
            <a:pPr algn="l">
              <a:lnSpc>
                <a:spcPct val="0"/>
              </a:lnSpc>
              <a:spcBef>
                <a:spcPts val="0"/>
              </a:spcBef>
              <a:spcAft>
                <a:spcPts val="0"/>
              </a:spcAft>
            </a:pPr>
            <a:endParaRPr lang="en-US" sz="13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r>
              <a:rPr lang="en-US" sz="1300" b="1" dirty="0" smtClean="0">
                <a:solidFill>
                  <a:schemeClr val="tx1"/>
                </a:solidFill>
                <a:latin typeface="Baskerville Old Face" panose="02020602080505020303" pitchFamily="18" charset="0"/>
                <a:cs typeface="Times New Roman" pitchFamily="18" charset="0"/>
              </a:rPr>
              <a:t>Courtesy of</a:t>
            </a:r>
          </a:p>
          <a:p>
            <a:pPr algn="l">
              <a:lnSpc>
                <a:spcPct val="0"/>
              </a:lnSpc>
              <a:spcAft>
                <a:spcPts val="0"/>
              </a:spcAft>
            </a:pPr>
            <a:r>
              <a:rPr lang="en-US" sz="1300" b="1" dirty="0" smtClean="0">
                <a:solidFill>
                  <a:schemeClr val="tx1"/>
                </a:solidFill>
                <a:latin typeface="Baskerville Old Face" panose="02020602080505020303" pitchFamily="18" charset="0"/>
                <a:cs typeface="Times New Roman" pitchFamily="18" charset="0"/>
              </a:rPr>
              <a:t>Text: </a:t>
            </a:r>
            <a:r>
              <a:rPr lang="en-US" sz="1300" b="1" dirty="0">
                <a:solidFill>
                  <a:schemeClr val="tx1"/>
                </a:solidFill>
                <a:latin typeface="Baskerville Old Face" panose="02020602080505020303" pitchFamily="18" charset="0"/>
                <a:cs typeface="Times New Roman" pitchFamily="18" charset="0"/>
              </a:rPr>
              <a:t>https://www.dol.gov/laborday/history.htm</a:t>
            </a:r>
            <a:endParaRPr lang="en-US" sz="1300" b="1" dirty="0" smtClean="0">
              <a:solidFill>
                <a:schemeClr val="tx1"/>
              </a:solidFill>
              <a:latin typeface="Baskerville Old Face" panose="02020602080505020303" pitchFamily="18" charset="0"/>
              <a:cs typeface="Times New Roman" pitchFamily="18" charset="0"/>
            </a:endParaRPr>
          </a:p>
          <a:p>
            <a:pPr algn="l">
              <a:lnSpc>
                <a:spcPct val="0"/>
              </a:lnSpc>
              <a:spcAft>
                <a:spcPts val="0"/>
              </a:spcAft>
            </a:pPr>
            <a:r>
              <a:rPr lang="en-US" sz="1300" b="1" dirty="0">
                <a:solidFill>
                  <a:schemeClr val="tx1"/>
                </a:solidFill>
                <a:latin typeface="Baskerville Old Face" panose="02020602080505020303" pitchFamily="18" charset="0"/>
                <a:cs typeface="Times New Roman" pitchFamily="18" charset="0"/>
              </a:rPr>
              <a:t>Pictures</a:t>
            </a:r>
            <a:r>
              <a:rPr lang="en-US" sz="1300" b="1" dirty="0" smtClean="0">
                <a:solidFill>
                  <a:schemeClr val="tx1"/>
                </a:solidFill>
                <a:latin typeface="Baskerville Old Face" panose="02020602080505020303" pitchFamily="18" charset="0"/>
                <a:cs typeface="Times New Roman" pitchFamily="18" charset="0"/>
              </a:rPr>
              <a:t>: https: //</a:t>
            </a:r>
            <a:r>
              <a:rPr lang="en-US" sz="1300" b="1" dirty="0">
                <a:solidFill>
                  <a:schemeClr val="tx1"/>
                </a:solidFill>
                <a:latin typeface="Baskerville Old Face" panose="02020602080505020303" pitchFamily="18" charset="0"/>
                <a:cs typeface="Times New Roman" pitchFamily="18" charset="0"/>
              </a:rPr>
              <a:t>www.askideas.com/media/30/Hope-You-Too-Had-A-Rejuvinating-Labor-Day-Weekend.jpg</a:t>
            </a:r>
            <a:endParaRPr lang="en-US" sz="1300" dirty="0">
              <a:solidFill>
                <a:schemeClr val="tx1"/>
              </a:solidFill>
              <a:latin typeface="Baskerville Old Face" panose="02020602080505020303" pitchFamily="18" charset="0"/>
              <a:cs typeface="Times New Roman" pitchFamily="18" charset="0"/>
            </a:endParaRPr>
          </a:p>
          <a:p>
            <a:pPr algn="l">
              <a:lnSpc>
                <a:spcPct val="20000"/>
              </a:lnSpc>
            </a:pPr>
            <a:endParaRPr lang="en-US" sz="1000" b="1" dirty="0" smtClean="0">
              <a:solidFill>
                <a:schemeClr val="tx1"/>
              </a:solidFill>
              <a:latin typeface="Times New Roman" pitchFamily="18" charset="0"/>
              <a:cs typeface="Times New Roman" pitchFamily="18" charset="0"/>
            </a:endParaRPr>
          </a:p>
        </p:txBody>
      </p:sp>
      <p:sp>
        <p:nvSpPr>
          <p:cNvPr id="9" name="Rectangle 8"/>
          <p:cNvSpPr/>
          <p:nvPr/>
        </p:nvSpPr>
        <p:spPr>
          <a:xfrm>
            <a:off x="457200" y="4623137"/>
            <a:ext cx="8305800" cy="1015663"/>
          </a:xfrm>
          <a:prstGeom prst="rect">
            <a:avLst/>
          </a:prstGeom>
          <a:solidFill>
            <a:schemeClr val="accent2"/>
          </a:solidFill>
          <a:ln>
            <a:solidFill>
              <a:schemeClr val="accent1"/>
            </a:solidFill>
          </a:ln>
        </p:spPr>
        <p:txBody>
          <a:bodyPr wrap="square">
            <a:spAutoFit/>
          </a:bodyPr>
          <a:lstStyle/>
          <a:p>
            <a:r>
              <a:rPr lang="en-US" sz="1200" b="1" u="sng" dirty="0" smtClean="0">
                <a:latin typeface="Baskerville Old Face" pitchFamily="18" charset="0"/>
              </a:rPr>
              <a:t>Suggested Family and Classroom Activities:</a:t>
            </a:r>
            <a:br>
              <a:rPr lang="en-US" sz="1200" b="1" u="sng" dirty="0" smtClean="0">
                <a:latin typeface="Baskerville Old Face" pitchFamily="18" charset="0"/>
              </a:rPr>
            </a:br>
            <a:r>
              <a:rPr lang="en-US" sz="1200" b="1" dirty="0" smtClean="0">
                <a:latin typeface="Baskerville Old Face" pitchFamily="18" charset="0"/>
              </a:rPr>
              <a:t>Perform your own research on the history and significance of Labor Day</a:t>
            </a:r>
          </a:p>
          <a:p>
            <a:r>
              <a:rPr lang="en-US" sz="1200" b="1" dirty="0" smtClean="0">
                <a:latin typeface="Baskerville Old Face" pitchFamily="18" charset="0"/>
              </a:rPr>
              <a:t>Participate in a Labor Day event</a:t>
            </a:r>
          </a:p>
          <a:p>
            <a:r>
              <a:rPr lang="en-US" sz="1200" b="1" dirty="0" smtClean="0">
                <a:latin typeface="Baskerville Old Face" pitchFamily="18" charset="0"/>
              </a:rPr>
              <a:t>Plan and </a:t>
            </a:r>
            <a:r>
              <a:rPr lang="en-US" sz="1200" b="1" dirty="0">
                <a:latin typeface="Baskerville Old Face" pitchFamily="18" charset="0"/>
              </a:rPr>
              <a:t>orchestrate a Labor Day </a:t>
            </a:r>
            <a:r>
              <a:rPr lang="en-US" sz="1200" b="1" dirty="0" smtClean="0">
                <a:latin typeface="Baskerville Old Face" pitchFamily="18" charset="0"/>
              </a:rPr>
              <a:t>event for some family and friends</a:t>
            </a:r>
            <a:endParaRPr lang="en-US" sz="1200" b="1" dirty="0">
              <a:latin typeface="Baskerville Old Face" pitchFamily="18" charset="0"/>
            </a:endParaRPr>
          </a:p>
          <a:p>
            <a:r>
              <a:rPr lang="en-US" sz="1200" b="1" dirty="0" smtClean="0">
                <a:latin typeface="Baskerville Old Face" pitchFamily="18" charset="0"/>
              </a:rPr>
              <a:t>Creatively share your findings from your research, your organization of the event, and/ or experience in the participation of an event</a:t>
            </a:r>
          </a:p>
        </p:txBody>
      </p:sp>
      <p:pic>
        <p:nvPicPr>
          <p:cNvPr id="1026" name="Picture 2" descr="Image result for labor day 20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961" y="571745"/>
            <a:ext cx="5289120" cy="278105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s-flag[1]"/>
          <p:cNvPicPr>
            <a:picLocks noChangeAspect="1" noChangeArrowheads="1"/>
          </p:cNvPicPr>
          <p:nvPr/>
        </p:nvPicPr>
        <p:blipFill>
          <a:blip r:embed="rId2" cstate="print"/>
          <a:srcRect/>
          <a:stretch>
            <a:fillRect/>
          </a:stretch>
        </p:blipFill>
        <p:spPr bwMode="auto">
          <a:xfrm>
            <a:off x="457200" y="228600"/>
            <a:ext cx="1346091" cy="1010110"/>
          </a:xfrm>
          <a:prstGeom prst="rect">
            <a:avLst/>
          </a:prstGeom>
          <a:noFill/>
          <a:ln w="9525" algn="in">
            <a:noFill/>
            <a:miter lim="800000"/>
            <a:headEnd/>
            <a:tailEnd/>
          </a:ln>
          <a:effectLst/>
        </p:spPr>
      </p:pic>
      <p:pic>
        <p:nvPicPr>
          <p:cNvPr id="5" name="Picture 4" descr="armour_usvi-flag[1]"/>
          <p:cNvPicPr>
            <a:picLocks noChangeAspect="1" noChangeArrowheads="1" noCrop="1"/>
          </p:cNvPicPr>
          <p:nvPr/>
        </p:nvPicPr>
        <p:blipFill>
          <a:blip r:embed="rId3" cstate="print"/>
          <a:srcRect/>
          <a:stretch>
            <a:fillRect/>
          </a:stretch>
        </p:blipFill>
        <p:spPr bwMode="auto">
          <a:xfrm>
            <a:off x="448234" y="1371600"/>
            <a:ext cx="1380566" cy="1066800"/>
          </a:xfrm>
          <a:prstGeom prst="rect">
            <a:avLst/>
          </a:prstGeom>
          <a:noFill/>
          <a:ln w="9525" algn="in">
            <a:noFill/>
            <a:miter lim="800000"/>
            <a:headEnd/>
            <a:tailEnd/>
          </a:ln>
        </p:spPr>
      </p:pic>
      <p:sp>
        <p:nvSpPr>
          <p:cNvPr id="7" name="Rectangle 6"/>
          <p:cNvSpPr/>
          <p:nvPr/>
        </p:nvSpPr>
        <p:spPr>
          <a:xfrm>
            <a:off x="2705100" y="3342434"/>
            <a:ext cx="5943600" cy="3108543"/>
          </a:xfrm>
          <a:prstGeom prst="rect">
            <a:avLst/>
          </a:prstGeom>
          <a:solidFill>
            <a:schemeClr val="accent2"/>
          </a:solidFill>
          <a:ln>
            <a:solidFill>
              <a:schemeClr val="accent1"/>
            </a:solidFill>
          </a:ln>
        </p:spPr>
        <p:txBody>
          <a:bodyPr wrap="square">
            <a:spAutoFit/>
          </a:bodyPr>
          <a:lstStyle/>
          <a:p>
            <a:pPr lvl="0" algn="ctr" fontAlgn="base">
              <a:spcBef>
                <a:spcPct val="0"/>
              </a:spcBef>
              <a:spcAft>
                <a:spcPct val="0"/>
              </a:spcAft>
            </a:pPr>
            <a:r>
              <a:rPr lang="en-US" sz="1600" b="1" u="sng" dirty="0">
                <a:solidFill>
                  <a:schemeClr val="tx1">
                    <a:lumMod val="50000"/>
                  </a:schemeClr>
                </a:solidFill>
                <a:latin typeface="Baskerville Old Face" pitchFamily="18" charset="0"/>
                <a:cs typeface="Arial" pitchFamily="34" charset="0"/>
              </a:rPr>
              <a:t>ST. </a:t>
            </a:r>
            <a:r>
              <a:rPr lang="en-US" sz="1600" b="1" u="sng" dirty="0" smtClean="0">
                <a:solidFill>
                  <a:schemeClr val="tx1">
                    <a:lumMod val="50000"/>
                  </a:schemeClr>
                </a:solidFill>
                <a:latin typeface="Baskerville Old Face" pitchFamily="18" charset="0"/>
                <a:cs typeface="Arial" pitchFamily="34" charset="0"/>
              </a:rPr>
              <a:t>CROIX</a:t>
            </a:r>
            <a:endParaRPr lang="en-US" sz="1600" b="1" u="sng" dirty="0">
              <a:solidFill>
                <a:schemeClr val="tx1">
                  <a:lumMod val="50000"/>
                </a:schemeClr>
              </a:solidFill>
              <a:latin typeface="Baskerville Old Face" pitchFamily="18" charset="0"/>
              <a:cs typeface="Arial" pitchFamily="34" charset="0"/>
            </a:endParaRPr>
          </a:p>
          <a:p>
            <a:pPr lvl="0" algn="ctr" fontAlgn="base">
              <a:spcBef>
                <a:spcPct val="0"/>
              </a:spcBef>
              <a:spcAft>
                <a:spcPct val="0"/>
              </a:spcAft>
            </a:pPr>
            <a:r>
              <a:rPr lang="en-US" sz="1600" b="1" dirty="0">
                <a:solidFill>
                  <a:schemeClr val="tx1">
                    <a:lumMod val="50000"/>
                  </a:schemeClr>
                </a:solidFill>
                <a:latin typeface="Baskerville Old Face" pitchFamily="18" charset="0"/>
                <a:cs typeface="Arial" pitchFamily="34" charset="0"/>
              </a:rPr>
              <a:t>2133 Hospital Street; St. Croix, VI   00820</a:t>
            </a:r>
          </a:p>
          <a:p>
            <a:pPr lvl="0" algn="ctr" fontAlgn="base">
              <a:spcBef>
                <a:spcPct val="0"/>
              </a:spcBef>
              <a:spcAft>
                <a:spcPct val="0"/>
              </a:spcAft>
            </a:pPr>
            <a:r>
              <a:rPr lang="en-US" sz="1600" b="1" dirty="0">
                <a:solidFill>
                  <a:schemeClr val="tx1">
                    <a:lumMod val="50000"/>
                  </a:schemeClr>
                </a:solidFill>
                <a:latin typeface="Baskerville Old Face" pitchFamily="18" charset="0"/>
                <a:cs typeface="Arial" pitchFamily="34" charset="0"/>
              </a:rPr>
              <a:t>Telephone Number:  340-773-1095 x: 7032</a:t>
            </a:r>
          </a:p>
          <a:p>
            <a:pPr lvl="0" algn="ctr" fontAlgn="base">
              <a:spcBef>
                <a:spcPct val="0"/>
              </a:spcBef>
              <a:spcAft>
                <a:spcPct val="0"/>
              </a:spcAft>
            </a:pPr>
            <a:r>
              <a:rPr lang="en-US" sz="1600" b="1" dirty="0">
                <a:solidFill>
                  <a:schemeClr val="tx1">
                    <a:lumMod val="50000"/>
                  </a:schemeClr>
                </a:solidFill>
                <a:latin typeface="Baskerville Old Face" pitchFamily="18" charset="0"/>
                <a:cs typeface="Arial" pitchFamily="34" charset="0"/>
              </a:rPr>
              <a:t>Fax Number:  340-773-4476</a:t>
            </a:r>
          </a:p>
          <a:p>
            <a:pPr lvl="0" algn="ctr" fontAlgn="base">
              <a:spcBef>
                <a:spcPct val="0"/>
              </a:spcBef>
              <a:spcAft>
                <a:spcPct val="0"/>
              </a:spcAft>
            </a:pPr>
            <a:endParaRPr lang="en-US" sz="300" b="1" dirty="0">
              <a:solidFill>
                <a:schemeClr val="tx1">
                  <a:lumMod val="50000"/>
                </a:schemeClr>
              </a:solidFill>
              <a:latin typeface="Baskerville Old Face" pitchFamily="18" charset="0"/>
              <a:cs typeface="Arial" pitchFamily="34" charset="0"/>
            </a:endParaRPr>
          </a:p>
          <a:p>
            <a:pPr lvl="0" algn="ctr" fontAlgn="base">
              <a:spcBef>
                <a:spcPct val="0"/>
              </a:spcBef>
              <a:spcAft>
                <a:spcPct val="0"/>
              </a:spcAft>
            </a:pPr>
            <a:r>
              <a:rPr lang="en-US" sz="1600" b="1" u="sng" dirty="0">
                <a:solidFill>
                  <a:schemeClr val="tx1">
                    <a:lumMod val="50000"/>
                  </a:schemeClr>
                </a:solidFill>
                <a:latin typeface="Baskerville Old Face" pitchFamily="18" charset="0"/>
                <a:cs typeface="Arial" pitchFamily="34" charset="0"/>
              </a:rPr>
              <a:t>ST. THOMAS / ST. JOHN </a:t>
            </a:r>
          </a:p>
          <a:p>
            <a:pPr lvl="0" algn="ctr" fontAlgn="base">
              <a:spcBef>
                <a:spcPct val="0"/>
              </a:spcBef>
              <a:spcAft>
                <a:spcPct val="0"/>
              </a:spcAft>
            </a:pPr>
            <a:r>
              <a:rPr lang="en-US" sz="1600" b="1" dirty="0">
                <a:solidFill>
                  <a:schemeClr val="tx1">
                    <a:lumMod val="50000"/>
                  </a:schemeClr>
                </a:solidFill>
                <a:latin typeface="Baskerville Old Face" pitchFamily="18" charset="0"/>
                <a:cs typeface="Arial" pitchFamily="34" charset="0"/>
              </a:rPr>
              <a:t>Mailing Address:  1834 </a:t>
            </a:r>
            <a:r>
              <a:rPr lang="en-US" sz="1600" b="1" dirty="0" err="1">
                <a:solidFill>
                  <a:schemeClr val="tx1">
                    <a:lumMod val="50000"/>
                  </a:schemeClr>
                </a:solidFill>
                <a:latin typeface="Baskerville Old Face" pitchFamily="18" charset="0"/>
                <a:cs typeface="Arial" pitchFamily="34" charset="0"/>
              </a:rPr>
              <a:t>Kongens</a:t>
            </a:r>
            <a:r>
              <a:rPr lang="en-US" sz="1600" b="1" dirty="0">
                <a:solidFill>
                  <a:schemeClr val="tx1">
                    <a:lumMod val="50000"/>
                  </a:schemeClr>
                </a:solidFill>
                <a:latin typeface="Baskerville Old Face" pitchFamily="18" charset="0"/>
                <a:cs typeface="Arial" pitchFamily="34" charset="0"/>
              </a:rPr>
              <a:t> </a:t>
            </a:r>
            <a:r>
              <a:rPr lang="en-US" sz="1600" b="1" dirty="0" err="1">
                <a:solidFill>
                  <a:schemeClr val="tx1">
                    <a:lumMod val="50000"/>
                  </a:schemeClr>
                </a:solidFill>
                <a:latin typeface="Baskerville Old Face" pitchFamily="18" charset="0"/>
                <a:cs typeface="Arial" pitchFamily="34" charset="0"/>
              </a:rPr>
              <a:t>Gade</a:t>
            </a:r>
            <a:r>
              <a:rPr lang="en-US" sz="1600" b="1" dirty="0">
                <a:solidFill>
                  <a:schemeClr val="tx1">
                    <a:lumMod val="50000"/>
                  </a:schemeClr>
                </a:solidFill>
                <a:latin typeface="Baskerville Old Face" pitchFamily="18" charset="0"/>
                <a:cs typeface="Arial" pitchFamily="34" charset="0"/>
              </a:rPr>
              <a:t>; STT, VI   00802</a:t>
            </a:r>
          </a:p>
          <a:p>
            <a:pPr lvl="0" algn="ctr" fontAlgn="base">
              <a:spcBef>
                <a:spcPct val="0"/>
              </a:spcBef>
              <a:spcAft>
                <a:spcPct val="0"/>
              </a:spcAft>
            </a:pPr>
            <a:r>
              <a:rPr lang="en-US" sz="1600" b="1" dirty="0">
                <a:solidFill>
                  <a:schemeClr val="tx1">
                    <a:lumMod val="50000"/>
                  </a:schemeClr>
                </a:solidFill>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sz="1600" b="1" dirty="0">
                <a:solidFill>
                  <a:schemeClr val="tx1">
                    <a:lumMod val="50000"/>
                  </a:schemeClr>
                </a:solidFill>
                <a:latin typeface="Baskerville Old Face" pitchFamily="18" charset="0"/>
                <a:cs typeface="Arial" pitchFamily="34" charset="0"/>
              </a:rPr>
              <a:t>Telephone Number:  340-774-0100  x: 2808, 2806, or 2804</a:t>
            </a:r>
          </a:p>
          <a:p>
            <a:pPr lvl="0" algn="ctr" fontAlgn="base">
              <a:spcBef>
                <a:spcPct val="0"/>
              </a:spcBef>
              <a:spcAft>
                <a:spcPct val="0"/>
              </a:spcAft>
            </a:pPr>
            <a:r>
              <a:rPr lang="en-US" sz="1600" b="1" dirty="0">
                <a:solidFill>
                  <a:schemeClr val="tx1">
                    <a:lumMod val="50000"/>
                  </a:schemeClr>
                </a:solidFill>
                <a:latin typeface="Baskerville Old Face" pitchFamily="18" charset="0"/>
                <a:cs typeface="Arial" pitchFamily="34" charset="0"/>
              </a:rPr>
              <a:t>Fax Number:  340-777-4342</a:t>
            </a:r>
          </a:p>
          <a:p>
            <a:pPr lvl="0" algn="ctr" fontAlgn="base">
              <a:spcBef>
                <a:spcPct val="0"/>
              </a:spcBef>
              <a:spcAft>
                <a:spcPct val="0"/>
              </a:spcAft>
            </a:pPr>
            <a:endParaRPr lang="en-US" sz="800" b="1" dirty="0">
              <a:solidFill>
                <a:schemeClr val="tx1">
                  <a:lumMod val="50000"/>
                </a:schemeClr>
              </a:solidFill>
              <a:latin typeface="Baskerville Old Face" pitchFamily="18" charset="0"/>
              <a:cs typeface="Arial" pitchFamily="34" charset="0"/>
            </a:endParaRPr>
          </a:p>
          <a:p>
            <a:pPr algn="ctr" fontAlgn="base">
              <a:spcBef>
                <a:spcPct val="0"/>
              </a:spcBef>
              <a:spcAft>
                <a:spcPct val="0"/>
              </a:spcAft>
            </a:pPr>
            <a:r>
              <a:rPr lang="en-US" sz="1600" b="1" dirty="0" smtClean="0">
                <a:solidFill>
                  <a:schemeClr val="tx1">
                    <a:lumMod val="50000"/>
                  </a:schemeClr>
                </a:solidFill>
                <a:latin typeface="Baskerville Old Face" pitchFamily="18" charset="0"/>
                <a:cs typeface="Arial" pitchFamily="34" charset="0"/>
              </a:rPr>
              <a:t>Email Addresses: </a:t>
            </a:r>
            <a:r>
              <a:rPr lang="en-US" sz="1600" b="1" u="sng" dirty="0" smtClean="0">
                <a:solidFill>
                  <a:srgbClr val="C89800"/>
                </a:solidFill>
                <a:latin typeface="Baskerville Old Face" panose="02020602080505020303" pitchFamily="18" charset="0"/>
              </a:rPr>
              <a:t>valrica.bryson@vide.vi</a:t>
            </a:r>
            <a:r>
              <a:rPr lang="en-US" sz="1600" b="1" u="sng" dirty="0">
                <a:solidFill>
                  <a:srgbClr val="C89800"/>
                </a:solidFill>
                <a:latin typeface="Baskerville Old Face" panose="02020602080505020303" pitchFamily="18" charset="0"/>
              </a:rPr>
              <a:t>; yohance.henley@vide.vi; </a:t>
            </a:r>
            <a:r>
              <a:rPr lang="en-US" sz="1600" b="1" u="sng" dirty="0">
                <a:solidFill>
                  <a:srgbClr val="B08600"/>
                </a:solidFill>
                <a:latin typeface="Baskerville Old Face" panose="02020602080505020303" pitchFamily="18" charset="0"/>
                <a:hlinkClick r:id="rId4"/>
              </a:rPr>
              <a:t>maria.martin@vide.vi</a:t>
            </a:r>
            <a:endParaRPr lang="en-US" sz="1600" b="1" u="sng" dirty="0">
              <a:solidFill>
                <a:srgbClr val="B08600"/>
              </a:solidFill>
              <a:latin typeface="Baskerville Old Face" panose="02020602080505020303" pitchFamily="18" charset="0"/>
            </a:endParaRPr>
          </a:p>
          <a:p>
            <a:pPr lvl="0" algn="ctr" fontAlgn="base">
              <a:spcBef>
                <a:spcPct val="0"/>
              </a:spcBef>
              <a:spcAft>
                <a:spcPct val="0"/>
              </a:spcAft>
            </a:pPr>
            <a:endParaRPr lang="en-US" sz="900" b="1" u="sng" dirty="0">
              <a:solidFill>
                <a:schemeClr val="tx1">
                  <a:lumMod val="50000"/>
                </a:schemeClr>
              </a:solidFill>
              <a:latin typeface="Baskerville Old Face" pitchFamily="18" charset="0"/>
              <a:cs typeface="Arial" pitchFamily="34" charset="0"/>
            </a:endParaRPr>
          </a:p>
        </p:txBody>
      </p:sp>
      <p:pic>
        <p:nvPicPr>
          <p:cNvPr id="10" name="Picture 9" descr="seal[1]"/>
          <p:cNvPicPr>
            <a:picLocks noChangeAspect="1" noChangeArrowheads="1"/>
          </p:cNvPicPr>
          <p:nvPr/>
        </p:nvPicPr>
        <p:blipFill>
          <a:blip r:embed="rId5" cstate="print"/>
          <a:srcRect/>
          <a:stretch>
            <a:fillRect/>
          </a:stretch>
        </p:blipFill>
        <p:spPr bwMode="auto">
          <a:xfrm>
            <a:off x="381000" y="2438400"/>
            <a:ext cx="1447800" cy="1321904"/>
          </a:xfrm>
          <a:prstGeom prst="rect">
            <a:avLst/>
          </a:prstGeom>
          <a:noFill/>
          <a:ln w="9525" algn="in">
            <a:noFill/>
            <a:miter lim="800000"/>
            <a:headEnd/>
            <a:tailEnd/>
          </a:ln>
          <a:effectLst/>
        </p:spPr>
      </p:pic>
      <p:sp>
        <p:nvSpPr>
          <p:cNvPr id="12" name="Title 1"/>
          <p:cNvSpPr txBox="1">
            <a:spLocks/>
          </p:cNvSpPr>
          <p:nvPr/>
        </p:nvSpPr>
        <p:spPr>
          <a:xfrm>
            <a:off x="2729163" y="1813660"/>
            <a:ext cx="5943600" cy="1143000"/>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vert="horz" anchor="b" anchorCtr="0">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1200" normalizeH="0" baseline="0" noProof="0" dirty="0" smtClean="0">
                <a:ln w="12700">
                  <a:solidFill>
                    <a:schemeClr val="tx2">
                      <a:satMod val="155000"/>
                    </a:schemeClr>
                  </a:solidFill>
                  <a:prstDash val="solid"/>
                </a:ln>
                <a:solidFill>
                  <a:schemeClr val="tx1">
                    <a:lumMod val="50000"/>
                  </a:schemeClr>
                </a:solidFill>
                <a:effectLst>
                  <a:outerShdw blurRad="41275" dist="20320" dir="1800000" algn="tl" rotWithShape="0">
                    <a:srgbClr val="000000">
                      <a:alpha val="40000"/>
                    </a:srgbClr>
                  </a:outerShdw>
                </a:effectLst>
                <a:uLnTx/>
                <a:uFillTx/>
                <a:latin typeface="+mj-lt"/>
                <a:ea typeface="+mj-ea"/>
                <a:cs typeface="+mj-cs"/>
              </a:rPr>
              <a:t>VIRGIN ISLANDS DEPARTMENT OF EDUCATION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b="1" i="0" u="none" strike="noStrike" kern="1200" normalizeH="0" baseline="0" noProof="0" dirty="0" smtClean="0">
              <a:ln w="12700">
                <a:solidFill>
                  <a:schemeClr val="tx2">
                    <a:satMod val="155000"/>
                  </a:schemeClr>
                </a:solidFill>
                <a:prstDash val="solid"/>
              </a:ln>
              <a:solidFill>
                <a:schemeClr val="tx1">
                  <a:lumMod val="50000"/>
                </a:schemeClr>
              </a:solidFill>
              <a:effectLst>
                <a:outerShdw blurRad="41275" dist="20320" dir="1800000" algn="tl" rotWithShape="0">
                  <a:srgbClr val="000000">
                    <a:alpha val="40000"/>
                  </a:srgbClr>
                </a:outerShdw>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b="1" dirty="0" smtClean="0">
                <a:ln w="12700">
                  <a:solidFill>
                    <a:schemeClr val="tx2">
                      <a:satMod val="155000"/>
                    </a:schemeClr>
                  </a:solidFill>
                  <a:prstDash val="solid"/>
                </a:ln>
                <a:solidFill>
                  <a:schemeClr val="tx1">
                    <a:lumMod val="50000"/>
                  </a:schemeClr>
                </a:solidFill>
                <a:effectLst>
                  <a:outerShdw blurRad="41275" dist="20320" dir="1800000" algn="tl" rotWithShape="0">
                    <a:srgbClr val="000000">
                      <a:alpha val="40000"/>
                    </a:srgbClr>
                  </a:outerShdw>
                </a:effectLst>
                <a:latin typeface="+mj-lt"/>
                <a:ea typeface="+mj-ea"/>
                <a:cs typeface="+mj-cs"/>
              </a:rPr>
              <a:t>DIVISION OF VIRGIN ISLANDS CULTURAL EDUCATION</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US" sz="500" b="1" dirty="0" smtClean="0">
              <a:ln w="12700">
                <a:solidFill>
                  <a:schemeClr val="tx2">
                    <a:satMod val="155000"/>
                  </a:schemeClr>
                </a:solidFill>
                <a:prstDash val="solid"/>
              </a:ln>
              <a:solidFill>
                <a:schemeClr val="tx2">
                  <a:lumMod val="75000"/>
                </a:schemeClr>
              </a:solidFill>
              <a:effectLst>
                <a:outerShdw blurRad="41275" dist="20320" dir="1800000" algn="tl" rotWithShape="0">
                  <a:srgbClr val="000000">
                    <a:alpha val="40000"/>
                  </a:srgbClr>
                </a:outerShdw>
              </a:effectLst>
              <a:latin typeface="+mj-lt"/>
              <a:ea typeface="+mj-ea"/>
              <a:cs typeface="+mj-cs"/>
            </a:endParaRPr>
          </a:p>
        </p:txBody>
      </p:sp>
      <p:sp>
        <p:nvSpPr>
          <p:cNvPr id="14" name="Title 1"/>
          <p:cNvSpPr txBox="1">
            <a:spLocks/>
          </p:cNvSpPr>
          <p:nvPr/>
        </p:nvSpPr>
        <p:spPr>
          <a:xfrm>
            <a:off x="2705100" y="609600"/>
            <a:ext cx="5867400" cy="762000"/>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smtClean="0">
                <a:ln w="12700">
                  <a:solidFill>
                    <a:schemeClr val="tx2">
                      <a:satMod val="155000"/>
                    </a:schemeClr>
                  </a:solidFill>
                  <a:prstDash val="solid"/>
                </a:ln>
                <a:solidFill>
                  <a:schemeClr val="tx1">
                    <a:lumMod val="50000"/>
                  </a:schemeClr>
                </a:solidFill>
                <a:effectLst>
                  <a:outerShdw blurRad="41275" dist="20320" dir="1800000" algn="tl" rotWithShape="0">
                    <a:srgbClr val="000000">
                      <a:alpha val="40000"/>
                    </a:srgbClr>
                  </a:outerShdw>
                </a:effectLst>
                <a:uLnTx/>
                <a:uFillTx/>
                <a:latin typeface="+mj-lt"/>
                <a:ea typeface="+mj-ea"/>
                <a:cs typeface="+mj-cs"/>
              </a:rPr>
              <a:t>To receive complimentary</a:t>
            </a:r>
            <a:r>
              <a:rPr kumimoji="0" lang="en-US" sz="2000" b="1" i="0" u="none" strike="noStrike" kern="1200" normalizeH="0" noProof="0" dirty="0" smtClean="0">
                <a:ln w="12700">
                  <a:solidFill>
                    <a:schemeClr val="tx2">
                      <a:satMod val="155000"/>
                    </a:schemeClr>
                  </a:solidFill>
                  <a:prstDash val="solid"/>
                </a:ln>
                <a:solidFill>
                  <a:schemeClr val="tx1">
                    <a:lumMod val="50000"/>
                  </a:schemeClr>
                </a:solidFill>
                <a:effectLst>
                  <a:outerShdw blurRad="41275" dist="20320" dir="1800000" algn="tl" rotWithShape="0">
                    <a:srgbClr val="000000">
                      <a:alpha val="40000"/>
                    </a:srgbClr>
                  </a:outerShdw>
                </a:effectLst>
                <a:uLnTx/>
                <a:uFillTx/>
                <a:latin typeface="+mj-lt"/>
                <a:ea typeface="+mj-ea"/>
                <a:cs typeface="+mj-cs"/>
              </a:rPr>
              <a:t> monthly electronic holidays celebrations recognition, kindly contact …</a:t>
            </a:r>
            <a:endParaRPr lang="en-US" sz="2000" b="1" dirty="0" smtClean="0">
              <a:ln w="12700">
                <a:solidFill>
                  <a:schemeClr val="tx2">
                    <a:satMod val="155000"/>
                  </a:schemeClr>
                </a:solidFill>
                <a:prstDash val="solid"/>
              </a:ln>
              <a:solidFill>
                <a:schemeClr val="tx1">
                  <a:lumMod val="50000"/>
                </a:schemeClr>
              </a:solidFill>
              <a:effectLst>
                <a:outerShdw blurRad="41275" dist="20320" dir="1800000" algn="tl" rotWithShape="0">
                  <a:srgbClr val="000000">
                    <a:alpha val="40000"/>
                  </a:srgbClr>
                </a:outerShdw>
              </a:effectLst>
              <a:latin typeface="+mj-lt"/>
              <a:ea typeface="+mj-ea"/>
              <a:cs typeface="+mj-cs"/>
            </a:endParaRPr>
          </a:p>
        </p:txBody>
      </p:sp>
      <p:sp>
        <p:nvSpPr>
          <p:cNvPr id="9" name="Text Box 2"/>
          <p:cNvSpPr txBox="1">
            <a:spLocks noChangeArrowheads="1"/>
          </p:cNvSpPr>
          <p:nvPr/>
        </p:nvSpPr>
        <p:spPr bwMode="auto">
          <a:xfrm>
            <a:off x="228600" y="6019800"/>
            <a:ext cx="1828800" cy="400050"/>
          </a:xfrm>
          <a:prstGeom prst="rect">
            <a:avLst/>
          </a:prstGeom>
          <a:solidFill>
            <a:schemeClr val="accent2"/>
          </a:solidFill>
          <a:ln w="9525" algn="in">
            <a:solidFill>
              <a:schemeClr val="accent1"/>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 name="Picture 2"/>
          <p:cNvPicPr>
            <a:picLocks noChangeAspect="1" noChangeArrowheads="1"/>
          </p:cNvPicPr>
          <p:nvPr/>
        </p:nvPicPr>
        <p:blipFill>
          <a:blip r:embed="rId6" cstate="print"/>
          <a:srcRect/>
          <a:stretch>
            <a:fillRect/>
          </a:stretch>
        </p:blipFill>
        <p:spPr bwMode="auto">
          <a:xfrm>
            <a:off x="457200" y="4953000"/>
            <a:ext cx="1295400" cy="975147"/>
          </a:xfrm>
          <a:prstGeom prst="rect">
            <a:avLst/>
          </a:prstGeom>
          <a:noFill/>
          <a:ln w="9525" algn="in">
            <a:noFill/>
            <a:miter lim="800000"/>
            <a:headEnd/>
            <a:tailEnd/>
          </a:ln>
          <a:effectLst/>
        </p:spPr>
      </p:pic>
      <p:pic>
        <p:nvPicPr>
          <p:cNvPr id="15" name="Picture 2" descr="cid:97D21B81-F687-4FB4-93B7-A7D48243B590@etan.sttj.k12.vi"/>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063" y="3733800"/>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extLst>
    <a:ext uri="{05A4C25C-085E-4340-85A3-A5531E510DB2}">
      <thm15:themeFamily xmlns:thm15="http://schemas.microsoft.com/office/thememl/2012/main" name="Theme1" id="{A1ACA653-897E-42B2-A0FE-85452035E007}" vid="{91E9EE0D-D421-497A-89AF-583031A2F0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17941</TotalTime>
  <Words>857</Words>
  <Application>Microsoft Office PowerPoint</Application>
  <PresentationFormat>On-screen Show (4:3)</PresentationFormat>
  <Paragraphs>64</Paragraphs>
  <Slides>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vt:i4>
      </vt:variant>
    </vt:vector>
  </HeadingPairs>
  <TitlesOfParts>
    <vt:vector size="15" baseType="lpstr">
      <vt:lpstr>Algerian</vt:lpstr>
      <vt:lpstr>Arial</vt:lpstr>
      <vt:lpstr>Baskerville Old Face</vt:lpstr>
      <vt:lpstr>Calibri</vt:lpstr>
      <vt:lpstr>Curlz MT</vt:lpstr>
      <vt:lpstr>Edwardian Script ITC</vt:lpstr>
      <vt:lpstr>Times New Roman</vt:lpstr>
      <vt:lpstr>Trebuchet MS</vt:lpstr>
      <vt:lpstr>Wingdings</vt:lpstr>
      <vt:lpstr>Wingdings 2</vt:lpstr>
      <vt:lpstr>Theme1</vt:lpstr>
      <vt:lpstr>PowerPoint Presentation</vt:lpstr>
      <vt:lpstr>Labor Day</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Arlene L. Pinney-Benjamin</dc:creator>
  <cp:lastModifiedBy>yohance</cp:lastModifiedBy>
  <cp:revision>1803</cp:revision>
  <cp:lastPrinted>2017-07-12T15:59:58Z</cp:lastPrinted>
  <dcterms:created xsi:type="dcterms:W3CDTF">2012-10-29T15:21:48Z</dcterms:created>
  <dcterms:modified xsi:type="dcterms:W3CDTF">2017-09-01T13:35:36Z</dcterms:modified>
</cp:coreProperties>
</file>