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sldIdLst>
    <p:sldId id="256" r:id="rId2"/>
    <p:sldId id="257" r:id="rId3"/>
    <p:sldId id="292" r:id="rId4"/>
    <p:sldId id="291" r:id="rId5"/>
    <p:sldId id="293" r:id="rId6"/>
    <p:sldId id="290" r:id="rId7"/>
    <p:sldId id="258" r:id="rId8"/>
    <p:sldId id="259" r:id="rId9"/>
    <p:sldId id="260" r:id="rId10"/>
    <p:sldId id="261" r:id="rId11"/>
    <p:sldId id="262" r:id="rId12"/>
    <p:sldId id="263" r:id="rId13"/>
    <p:sldId id="264" r:id="rId14"/>
    <p:sldId id="265" r:id="rId15"/>
    <p:sldId id="266" r:id="rId16"/>
    <p:sldId id="267" r:id="rId17"/>
    <p:sldId id="270" r:id="rId18"/>
    <p:sldId id="269" r:id="rId19"/>
    <p:sldId id="278" r:id="rId20"/>
    <p:sldId id="277" r:id="rId21"/>
    <p:sldId id="276" r:id="rId22"/>
    <p:sldId id="275" r:id="rId23"/>
    <p:sldId id="273" r:id="rId24"/>
    <p:sldId id="274" r:id="rId25"/>
    <p:sldId id="272" r:id="rId26"/>
    <p:sldId id="271" r:id="rId27"/>
    <p:sldId id="268" r:id="rId28"/>
    <p:sldId id="283" r:id="rId29"/>
    <p:sldId id="282" r:id="rId30"/>
    <p:sldId id="281" r:id="rId31"/>
    <p:sldId id="280" r:id="rId32"/>
    <p:sldId id="286" r:id="rId33"/>
    <p:sldId id="285" r:id="rId34"/>
    <p:sldId id="279" r:id="rId35"/>
    <p:sldId id="284" r:id="rId36"/>
    <p:sldId id="289" r:id="rId37"/>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0B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97" autoAdjust="0"/>
    <p:restoredTop sz="94713" autoAdjust="0"/>
  </p:normalViewPr>
  <p:slideViewPr>
    <p:cSldViewPr>
      <p:cViewPr varScale="1">
        <p:scale>
          <a:sx n="99" d="100"/>
          <a:sy n="99" d="100"/>
        </p:scale>
        <p:origin x="729"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50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503"/>
          </a:xfrm>
          <a:prstGeom prst="rect">
            <a:avLst/>
          </a:prstGeom>
        </p:spPr>
        <p:txBody>
          <a:bodyPr vert="horz" lIns="91440" tIns="45720" rIns="91440" bIns="45720" rtlCol="0"/>
          <a:lstStyle>
            <a:lvl1pPr algn="r">
              <a:defRPr sz="1200"/>
            </a:lvl1pPr>
          </a:lstStyle>
          <a:p>
            <a:fld id="{DDFE9C25-293C-4681-A06C-86A96C3A0E09}" type="datetimeFigureOut">
              <a:rPr lang="en-US" smtClean="0"/>
              <a:pPr/>
              <a:t>9/1/2017</a:t>
            </a:fld>
            <a:endParaRPr lang="en-US"/>
          </a:p>
        </p:txBody>
      </p:sp>
      <p:sp>
        <p:nvSpPr>
          <p:cNvPr id="4" name="Slide Image Placeholder 3"/>
          <p:cNvSpPr>
            <a:spLocks noGrp="1" noRot="1" noChangeAspect="1"/>
          </p:cNvSpPr>
          <p:nvPr>
            <p:ph type="sldImg" idx="2"/>
          </p:nvPr>
        </p:nvSpPr>
        <p:spPr>
          <a:xfrm>
            <a:off x="1108075" y="696913"/>
            <a:ext cx="4641850" cy="3482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2774"/>
            <a:ext cx="5486400" cy="41805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3935"/>
            <a:ext cx="2971800" cy="46450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3935"/>
            <a:ext cx="2971800" cy="464503"/>
          </a:xfrm>
          <a:prstGeom prst="rect">
            <a:avLst/>
          </a:prstGeom>
        </p:spPr>
        <p:txBody>
          <a:bodyPr vert="horz" lIns="91440" tIns="45720" rIns="91440" bIns="45720" rtlCol="0" anchor="b"/>
          <a:lstStyle>
            <a:lvl1pPr algn="r">
              <a:defRPr sz="1200"/>
            </a:lvl1pPr>
          </a:lstStyle>
          <a:p>
            <a:fld id="{0EA4618D-21E4-4191-968A-420699F9CD47}" type="slidenum">
              <a:rPr lang="en-US" smtClean="0"/>
              <a:pPr/>
              <a:t>‹#›</a:t>
            </a:fld>
            <a:endParaRPr lang="en-US"/>
          </a:p>
        </p:txBody>
      </p:sp>
    </p:spTree>
    <p:extLst>
      <p:ext uri="{BB962C8B-B14F-4D97-AF65-F5344CB8AC3E}">
        <p14:creationId xmlns:p14="http://schemas.microsoft.com/office/powerpoint/2010/main" val="2662684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a:t>Click to edit Master title style</a:t>
            </a:r>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EA8E6F3-A648-446F-9B89-EAA586EBAE17}" type="datetimeFigureOut">
              <a:rPr lang="en-US" smtClean="0"/>
              <a:pPr/>
              <a:t>9/1/2017</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4983CFF-69E4-4A03-987A-8E8EFAD4974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EA8E6F3-A648-446F-9B89-EAA586EBAE17}" type="datetimeFigureOut">
              <a:rPr lang="en-US" smtClean="0"/>
              <a:pPr/>
              <a:t>9/1/2017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a:t>Click to edit Master title style</a:t>
            </a:r>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AEA8E6F3-A648-446F-9B89-EAA586EBAE17}" type="datetimeFigureOut">
              <a:rPr lang="en-US" smtClean="0"/>
              <a:pPr/>
              <a:t>9/1/2017</a:t>
            </a:fld>
            <a:endParaRPr lang="en-US"/>
          </a:p>
        </p:txBody>
      </p:sp>
      <p:sp>
        <p:nvSpPr>
          <p:cNvPr id="5" name="Footer Placeholder 4"/>
          <p:cNvSpPr>
            <a:spLocks noGrp="1"/>
          </p:cNvSpPr>
          <p:nvPr>
            <p:ph type="ftr" sz="quarter" idx="11"/>
          </p:nvPr>
        </p:nvSpPr>
        <p:spPr>
          <a:xfrm>
            <a:off x="457200" y="6556248"/>
            <a:ext cx="3657600" cy="228600"/>
          </a:xfrm>
        </p:spPr>
        <p:txBody>
          <a:bodyPr/>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4983CFF-69E4-4A03-987A-8E8EFAD4974D}" type="slidenum">
              <a:rPr lang="en-US" smtClean="0"/>
              <a:pPr/>
              <a:t>‹#›</a:t>
            </a:fld>
            <a:endParaRPr lang="en-US"/>
          </a:p>
        </p:txBody>
      </p: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EA8E6F3-A648-446F-9B89-EAA586EBAE17}" type="datetimeFigureOut">
              <a:rPr lang="en-US" smtClean="0"/>
              <a:pPr/>
              <a:t>9/1/2017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a:t>Click to edit Master title style</a:t>
            </a:r>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EA8E6F3-A648-446F-9B89-EAA586EBAE17}" type="datetimeFigureOut">
              <a:rPr lang="en-US" smtClean="0"/>
              <a:pPr/>
              <a:t>9/1/2017</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p>
            <a:fld id="{74983CFF-69E4-4A03-987A-8E8EFAD4974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AEA8E6F3-A648-446F-9B89-EAA586EBAE1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AEA8E6F3-A648-446F-9B89-EAA586EBAE17}" type="datetimeFigureOut">
              <a:rPr lang="en-US" smtClean="0"/>
              <a:pPr/>
              <a:t>9/1/2017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AEA8E6F3-A648-446F-9B89-EAA586EBAE17}" type="datetimeFigureOut">
              <a:rPr lang="en-US" smtClean="0"/>
              <a:pPr/>
              <a:t>9/1/2017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EA8E6F3-A648-446F-9B89-EAA586EBAE17}" type="datetimeFigureOut">
              <a:rPr lang="en-US" smtClean="0"/>
              <a:pPr/>
              <a:t>9/1/2017</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a:t>Click to edit Master title style</a:t>
            </a:r>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AEA8E6F3-A648-446F-9B89-EAA586EBAE1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a:t>Click to edit Master text styles</a:t>
            </a:r>
          </a:p>
        </p:txBody>
      </p:sp>
      <p:sp>
        <p:nvSpPr>
          <p:cNvPr id="5" name="Date Placeholder 4"/>
          <p:cNvSpPr>
            <a:spLocks noGrp="1"/>
          </p:cNvSpPr>
          <p:nvPr>
            <p:ph type="dt" sz="half" idx="10"/>
          </p:nvPr>
        </p:nvSpPr>
        <p:spPr/>
        <p:txBody>
          <a:bodyPr/>
          <a:lstStyle/>
          <a:p>
            <a:fld id="{AEA8E6F3-A648-446F-9B89-EAA586EBAE1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983CFF-69E4-4A03-987A-8E8EFAD4974D}"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a:t>Click to edit Master title style</a:t>
            </a:r>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EA8E6F3-A648-446F-9B89-EAA586EBAE17}" type="datetimeFigureOut">
              <a:rPr lang="en-US" smtClean="0"/>
              <a:pPr/>
              <a:t>9/1/2017</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4983CFF-69E4-4A03-987A-8E8EFAD4974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wipe dir="d"/>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vipd.gov.vi/Libraries/In_Memoriam/1991-01-27_-_Dexter_L_Mardenborough.sflb.ash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hyperlink" Target="http://www.stx.k12.vi/profiles/kingc.htm" TargetMode="External"/><Relationship Id="rId4" Type="http://schemas.openxmlformats.org/officeDocument/2006/relationships/hyperlink" Target="http://ookaboo.com/o/pictures/picture/2447977/A_picture_of_Melvin_H_Evans"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tcroixsource.com/content/news/local-news/2011/06/05/former-gov-juan-f-luis-dies-70" TargetMode="External"/><Relationship Id="rId2" Type="http://schemas.openxmlformats.org/officeDocument/2006/relationships/image" Target="../media/image4.gif"/><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http://www.stx.k12.vi/profiles/FARRELLY.htm"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hyperlink" Target="http://2007.southerngovernors.org/Governors/USVIJohndeJonghJr.aspx" TargetMode="External"/><Relationship Id="rId3" Type="http://schemas.openxmlformats.org/officeDocument/2006/relationships/image" Target="../media/image12.jpeg"/><Relationship Id="rId7" Type="http://schemas.openxmlformats.org/officeDocument/2006/relationships/hyperlink" Target="http://www.nndb.com/people/442/000044310/" TargetMode="Externa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hyperlink" Target="http://www.usvi.net/usvi/activities/rolex/html/welcome.html" TargetMode="External"/><Relationship Id="rId5" Type="http://schemas.openxmlformats.org/officeDocument/2006/relationships/image" Target="../media/image4.gif"/><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governordejongh.com/budget/fy2012/docs/hospital.pdf" TargetMode="External"/><Relationship Id="rId2" Type="http://schemas.openxmlformats.org/officeDocument/2006/relationships/hyperlink" Target="http://www.jflusvi.org/history.php"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906570"/>
            <a:ext cx="8458200" cy="1317625"/>
          </a:xfrm>
        </p:spPr>
        <p:txBody>
          <a:bodyPr>
            <a:normAutofit fontScale="90000"/>
          </a:bodyPr>
          <a:lstStyle/>
          <a:p>
            <a:pPr algn="ctr"/>
            <a:r>
              <a:rPr lang="en-US" dirty="0">
                <a:solidFill>
                  <a:schemeClr val="bg2">
                    <a:lumMod val="40000"/>
                    <a:lumOff val="60000"/>
                  </a:schemeClr>
                </a:solidFill>
              </a:rPr>
              <a:t/>
            </a:r>
            <a:br>
              <a:rPr lang="en-US" dirty="0">
                <a:solidFill>
                  <a:schemeClr val="bg2">
                    <a:lumMod val="40000"/>
                    <a:lumOff val="60000"/>
                  </a:schemeClr>
                </a:solidFill>
              </a:rPr>
            </a:br>
            <a:r>
              <a:rPr lang="en-US" dirty="0">
                <a:solidFill>
                  <a:schemeClr val="bg2">
                    <a:lumMod val="40000"/>
                    <a:lumOff val="60000"/>
                  </a:schemeClr>
                </a:solidFill>
              </a:rPr>
              <a:t/>
            </a:r>
            <a:br>
              <a:rPr lang="en-US" dirty="0">
                <a:solidFill>
                  <a:schemeClr val="bg2">
                    <a:lumMod val="40000"/>
                    <a:lumOff val="60000"/>
                  </a:schemeClr>
                </a:solidFill>
              </a:rPr>
            </a:br>
            <a:r>
              <a:rPr lang="en-US" cap="none" dirty="0">
                <a:ln w="22225">
                  <a:solidFill>
                    <a:schemeClr val="accent2"/>
                  </a:solidFill>
                  <a:prstDash val="solid"/>
                </a:ln>
                <a:solidFill>
                  <a:schemeClr val="accent2">
                    <a:lumMod val="40000"/>
                    <a:lumOff val="60000"/>
                  </a:schemeClr>
                </a:solidFill>
              </a:rPr>
              <a:t>SEPTIEMBRE DE 2017</a:t>
            </a:r>
            <a:br>
              <a:rPr lang="en-US" cap="none" dirty="0">
                <a:ln w="22225">
                  <a:solidFill>
                    <a:schemeClr val="accent2"/>
                  </a:solidFill>
                  <a:prstDash val="solid"/>
                </a:ln>
                <a:solidFill>
                  <a:schemeClr val="accent2">
                    <a:lumMod val="40000"/>
                    <a:lumOff val="60000"/>
                  </a:schemeClr>
                </a:solidFill>
              </a:rPr>
            </a:br>
            <a:r>
              <a:rPr lang="en-US" cap="none" dirty="0">
                <a:ln w="22225">
                  <a:solidFill>
                    <a:schemeClr val="accent2"/>
                  </a:solidFill>
                  <a:prstDash val="solid"/>
                </a:ln>
                <a:solidFill>
                  <a:schemeClr val="accent2">
                    <a:lumMod val="40000"/>
                    <a:lumOff val="60000"/>
                  </a:schemeClr>
                </a:solidFill>
              </a:rPr>
              <a:t> CALENDARIO HISTORICO CULTURAL</a:t>
            </a:r>
            <a:endParaRPr lang="en-US" dirty="0">
              <a:solidFill>
                <a:schemeClr val="bg2">
                  <a:lumMod val="40000"/>
                  <a:lumOff val="60000"/>
                </a:schemeClr>
              </a:solidFill>
            </a:endParaRPr>
          </a:p>
        </p:txBody>
      </p:sp>
      <p:sp>
        <p:nvSpPr>
          <p:cNvPr id="3" name="Subtitle 2"/>
          <p:cNvSpPr>
            <a:spLocks noGrp="1"/>
          </p:cNvSpPr>
          <p:nvPr>
            <p:ph type="subTitle" idx="1"/>
          </p:nvPr>
        </p:nvSpPr>
        <p:spPr>
          <a:xfrm>
            <a:off x="228600" y="5638800"/>
            <a:ext cx="8458200" cy="990600"/>
          </a:xfrm>
        </p:spPr>
        <p:txBody>
          <a:bodyPr>
            <a:normAutofit fontScale="85000" lnSpcReduction="10000"/>
          </a:bodyPr>
          <a:lstStyle/>
          <a:p>
            <a:pPr algn="ctr"/>
            <a:r>
              <a:rPr lang="en-US" sz="2800" b="1" dirty="0">
                <a:ln w="22225">
                  <a:solidFill>
                    <a:schemeClr val="accent2"/>
                  </a:solidFill>
                  <a:prstDash val="solid"/>
                </a:ln>
                <a:solidFill>
                  <a:schemeClr val="accent2">
                    <a:lumMod val="40000"/>
                    <a:lumOff val="60000"/>
                  </a:schemeClr>
                </a:solidFill>
              </a:rPr>
              <a:t>DEPARTAMENTO DE EDUCACION</a:t>
            </a:r>
          </a:p>
          <a:p>
            <a:pPr algn="ctr"/>
            <a:r>
              <a:rPr lang="en-US" sz="2800" b="1" dirty="0">
                <a:ln w="22225">
                  <a:solidFill>
                    <a:schemeClr val="accent2"/>
                  </a:solidFill>
                  <a:prstDash val="solid"/>
                </a:ln>
                <a:solidFill>
                  <a:schemeClr val="accent2">
                    <a:lumMod val="40000"/>
                    <a:lumOff val="60000"/>
                  </a:schemeClr>
                </a:solidFill>
              </a:rPr>
              <a:t>DIVISION DE EDUCACION CULTURAL DE LAS ISLAS VIRGENES </a:t>
            </a:r>
          </a:p>
          <a:p>
            <a:pPr algn="ctr"/>
            <a:endParaRPr lang="en-US" sz="2800" b="1" dirty="0">
              <a:solidFill>
                <a:srgbClr val="020BBE"/>
              </a:solidFill>
            </a:endParaRPr>
          </a:p>
          <a:p>
            <a:endParaRPr lang="en-US" dirty="0"/>
          </a:p>
        </p:txBody>
      </p:sp>
      <p:pic>
        <p:nvPicPr>
          <p:cNvPr id="21506" name="Picture 2" descr="seal[1]"/>
          <p:cNvPicPr>
            <a:picLocks noChangeAspect="1" noChangeArrowheads="1"/>
          </p:cNvPicPr>
          <p:nvPr/>
        </p:nvPicPr>
        <p:blipFill>
          <a:blip r:embed="rId2" cstate="print"/>
          <a:srcRect/>
          <a:stretch>
            <a:fillRect/>
          </a:stretch>
        </p:blipFill>
        <p:spPr bwMode="auto">
          <a:xfrm>
            <a:off x="7435516" y="3352800"/>
            <a:ext cx="1676400" cy="1775012"/>
          </a:xfrm>
          <a:prstGeom prst="rect">
            <a:avLst/>
          </a:prstGeom>
          <a:noFill/>
          <a:ln w="9525" algn="in">
            <a:noFill/>
            <a:miter lim="800000"/>
            <a:headEnd/>
            <a:tailEnd/>
          </a:ln>
          <a:effectLst/>
        </p:spPr>
      </p:pic>
      <p:pic>
        <p:nvPicPr>
          <p:cNvPr id="21507" name="Picture 3" descr="us-flag[1]"/>
          <p:cNvPicPr>
            <a:picLocks noChangeAspect="1" noChangeArrowheads="1"/>
          </p:cNvPicPr>
          <p:nvPr/>
        </p:nvPicPr>
        <p:blipFill>
          <a:blip r:embed="rId3" cstate="print"/>
          <a:srcRect/>
          <a:stretch>
            <a:fillRect/>
          </a:stretch>
        </p:blipFill>
        <p:spPr bwMode="auto">
          <a:xfrm>
            <a:off x="1981200" y="163563"/>
            <a:ext cx="2335545" cy="1752600"/>
          </a:xfrm>
          <a:prstGeom prst="rect">
            <a:avLst/>
          </a:prstGeom>
          <a:noFill/>
          <a:ln w="9525" algn="in">
            <a:noFill/>
            <a:miter lim="800000"/>
            <a:headEnd/>
            <a:tailEnd/>
          </a:ln>
          <a:effectLst/>
        </p:spPr>
      </p:pic>
      <p:pic>
        <p:nvPicPr>
          <p:cNvPr id="21508" name="Picture 4" descr="armour_usvi-flag[1]"/>
          <p:cNvPicPr>
            <a:picLocks noChangeAspect="1" noChangeArrowheads="1" noCrop="1"/>
          </p:cNvPicPr>
          <p:nvPr/>
        </p:nvPicPr>
        <p:blipFill>
          <a:blip r:embed="rId4" cstate="print"/>
          <a:srcRect/>
          <a:stretch>
            <a:fillRect/>
          </a:stretch>
        </p:blipFill>
        <p:spPr bwMode="auto">
          <a:xfrm>
            <a:off x="4610100" y="240480"/>
            <a:ext cx="1972236" cy="1524000"/>
          </a:xfrm>
          <a:prstGeom prst="rect">
            <a:avLst/>
          </a:prstGeom>
          <a:noFill/>
          <a:ln w="9525" algn="in">
            <a:noFill/>
            <a:miter lim="800000"/>
            <a:headEnd/>
            <a:tailEnd/>
          </a:ln>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80643" y="3686877"/>
            <a:ext cx="5481148" cy="1135381"/>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8600" y="3409063"/>
            <a:ext cx="2456054" cy="1767583"/>
          </a:xfrm>
          <a:prstGeom prst="rect">
            <a:avLst/>
          </a:prstGeom>
          <a:ln>
            <a:noFill/>
          </a:ln>
          <a:effectLst>
            <a:softEdge rad="112500"/>
          </a:effectLst>
        </p:spPr>
      </p:pic>
    </p:spTree>
  </p:cSld>
  <p:clrMapOvr>
    <a:masterClrMapping/>
  </p:clrMapOvr>
  <p:transition spd="med" advClick="0" advTm="5000">
    <p:zoom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6934200" cy="627888"/>
          </a:xfrm>
        </p:spPr>
        <p:txBody>
          <a:bodyPr>
            <a:normAutofit/>
          </a:bodyPr>
          <a:lstStyle/>
          <a:p>
            <a:r>
              <a:rPr lang="en-US" dirty="0">
                <a:solidFill>
                  <a:schemeClr val="tx2"/>
                </a:solidFill>
              </a:rPr>
              <a:t>5 DE SEPTIEMBRE: </a:t>
            </a:r>
            <a:r>
              <a:rPr lang="en-US" dirty="0"/>
              <a:t>	</a:t>
            </a:r>
          </a:p>
        </p:txBody>
      </p:sp>
      <p:sp>
        <p:nvSpPr>
          <p:cNvPr id="29697" name="Text Box 1"/>
          <p:cNvSpPr txBox="1">
            <a:spLocks noChangeArrowheads="1"/>
          </p:cNvSpPr>
          <p:nvPr/>
        </p:nvSpPr>
        <p:spPr bwMode="auto">
          <a:xfrm>
            <a:off x="457200" y="1143000"/>
            <a:ext cx="7467600" cy="3124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Times New Roman" pitchFamily="18" charset="0"/>
                <a:cs typeface="Arial" pitchFamily="34" charset="0"/>
              </a:rPr>
              <a:t>1990:</a:t>
            </a:r>
          </a:p>
          <a:p>
            <a:pPr marL="0" marR="0" lvl="0" indent="0" algn="just" defTabSz="914400" rtl="0" eaLnBrk="1" fontAlgn="base" latinLnBrk="0" hangingPunct="1">
              <a:lnSpc>
                <a:spcPct val="100000"/>
              </a:lnSpc>
              <a:spcBef>
                <a:spcPct val="0"/>
              </a:spcBef>
              <a:spcAft>
                <a:spcPct val="0"/>
              </a:spcAft>
              <a:buClrTx/>
              <a:buSzTx/>
              <a:buFontTx/>
              <a:buNone/>
              <a:tabLst/>
            </a:pPr>
            <a:r>
              <a:rPr lang="es-ES" sz="2800" b="1" dirty="0">
                <a:solidFill>
                  <a:srgbClr val="000000"/>
                </a:solidFill>
                <a:latin typeface="Times New Roman" pitchFamily="18" charset="0"/>
                <a:cs typeface="Arial" pitchFamily="34" charset="0"/>
              </a:rPr>
              <a:t>La carretera que se extiende desde </a:t>
            </a:r>
            <a:r>
              <a:rPr lang="es-ES" sz="2800" b="1" dirty="0" err="1">
                <a:solidFill>
                  <a:srgbClr val="000000"/>
                </a:solidFill>
                <a:latin typeface="Times New Roman" pitchFamily="18" charset="0"/>
                <a:cs typeface="Arial" pitchFamily="34" charset="0"/>
              </a:rPr>
              <a:t>Bournefield</a:t>
            </a:r>
            <a:r>
              <a:rPr lang="es-ES" sz="2800" b="1" dirty="0">
                <a:solidFill>
                  <a:srgbClr val="000000"/>
                </a:solidFill>
                <a:latin typeface="Times New Roman" pitchFamily="18" charset="0"/>
                <a:cs typeface="Arial" pitchFamily="34" charset="0"/>
              </a:rPr>
              <a:t> a </a:t>
            </a:r>
            <a:r>
              <a:rPr lang="es-ES" sz="2800" b="1" dirty="0" err="1">
                <a:solidFill>
                  <a:srgbClr val="000000"/>
                </a:solidFill>
                <a:latin typeface="Times New Roman" pitchFamily="18" charset="0"/>
                <a:cs typeface="Arial" pitchFamily="34" charset="0"/>
              </a:rPr>
              <a:t>Brewer’s</a:t>
            </a:r>
            <a:r>
              <a:rPr lang="es-ES" sz="2800" b="1" dirty="0">
                <a:solidFill>
                  <a:srgbClr val="000000"/>
                </a:solidFill>
                <a:latin typeface="Times New Roman" pitchFamily="18" charset="0"/>
                <a:cs typeface="Arial" pitchFamily="34" charset="0"/>
              </a:rPr>
              <a:t> </a:t>
            </a:r>
            <a:r>
              <a:rPr lang="es-ES" sz="2800" b="1" dirty="0" err="1">
                <a:solidFill>
                  <a:srgbClr val="000000"/>
                </a:solidFill>
                <a:latin typeface="Times New Roman" pitchFamily="18" charset="0"/>
                <a:cs typeface="Arial" pitchFamily="34" charset="0"/>
              </a:rPr>
              <a:t>Bay</a:t>
            </a:r>
            <a:r>
              <a:rPr lang="es-ES" sz="2800" b="1" dirty="0">
                <a:solidFill>
                  <a:srgbClr val="000000"/>
                </a:solidFill>
                <a:latin typeface="Times New Roman" pitchFamily="18" charset="0"/>
                <a:cs typeface="Arial" pitchFamily="34" charset="0"/>
              </a:rPr>
              <a:t>, fue renombrada la carretera </a:t>
            </a:r>
            <a:r>
              <a:rPr lang="es-ES" sz="2800" b="1" dirty="0" err="1">
                <a:solidFill>
                  <a:srgbClr val="000000"/>
                </a:solidFill>
                <a:latin typeface="Times New Roman" pitchFamily="18" charset="0"/>
                <a:cs typeface="Arial" pitchFamily="34" charset="0"/>
              </a:rPr>
              <a:t>Julian</a:t>
            </a:r>
            <a:r>
              <a:rPr lang="es-ES" sz="2800" b="1" dirty="0">
                <a:solidFill>
                  <a:srgbClr val="000000"/>
                </a:solidFill>
                <a:latin typeface="Times New Roman" pitchFamily="18" charset="0"/>
                <a:cs typeface="Arial" pitchFamily="34" charset="0"/>
              </a:rPr>
              <a:t> Jackson en honor a la leyenda del boxeo mundial y miembro del Salón de la Fama.</a:t>
            </a:r>
            <a:endParaRPr kumimoji="0" lang="es-ES" sz="2800" b="1" i="0" u="none" strike="noStrike" cap="none" normalizeH="0" baseline="0" dirty="0">
              <a:ln>
                <a:noFill/>
              </a:ln>
              <a:solidFill>
                <a:srgbClr val="000000"/>
              </a:solidFill>
              <a:effectLst/>
              <a:latin typeface="Times New Roman" pitchFamily="18" charset="0"/>
              <a:cs typeface="Arial" pitchFamily="34" charset="0"/>
            </a:endParaRPr>
          </a:p>
        </p:txBody>
      </p:sp>
      <p:sp>
        <p:nvSpPr>
          <p:cNvPr id="6" name="Rectangle 5"/>
          <p:cNvSpPr/>
          <p:nvPr/>
        </p:nvSpPr>
        <p:spPr>
          <a:xfrm>
            <a:off x="533400" y="5634335"/>
            <a:ext cx="7239000" cy="461665"/>
          </a:xfrm>
          <a:prstGeom prst="rect">
            <a:avLst/>
          </a:prstGeom>
        </p:spPr>
        <p:txBody>
          <a:bodyPr wrap="square">
            <a:spAutoFit/>
          </a:bodyPr>
          <a:lstStyle/>
          <a:p>
            <a:r>
              <a:rPr lang="en-US" sz="1200" b="1" dirty="0" err="1"/>
              <a:t>Texto</a:t>
            </a:r>
            <a:r>
              <a:rPr lang="en-US" sz="1200" b="1" dirty="0"/>
              <a:t>:  Legislative Archives</a:t>
            </a:r>
          </a:p>
          <a:p>
            <a:r>
              <a:rPr lang="en-US" sz="1200" b="1" dirty="0"/>
              <a:t>Imagen:  Division of Virgin Islands Cultural Education</a:t>
            </a:r>
          </a:p>
        </p:txBody>
      </p:sp>
      <p:pic>
        <p:nvPicPr>
          <p:cNvPr id="29698" name="Picture 2" descr="C:\Users\alpbenjamin\Pictures\Interviews 2010 - 2011\Interviews 2010\Jackson, Julian 'The Hawk'  08.06.2010\005.JPG"/>
          <p:cNvPicPr>
            <a:picLocks noChangeAspect="1" noChangeArrowheads="1"/>
          </p:cNvPicPr>
          <p:nvPr/>
        </p:nvPicPr>
        <p:blipFill>
          <a:blip r:embed="rId2" cstate="print"/>
          <a:srcRect l="8654" t="3846" r="19230"/>
          <a:stretch>
            <a:fillRect/>
          </a:stretch>
        </p:blipFill>
        <p:spPr bwMode="auto">
          <a:xfrm>
            <a:off x="3124200" y="3352800"/>
            <a:ext cx="2286000" cy="2286000"/>
          </a:xfrm>
          <a:prstGeom prst="rect">
            <a:avLst/>
          </a:prstGeom>
          <a:ln>
            <a:noFill/>
          </a:ln>
          <a:effectLst>
            <a:softEdge rad="112500"/>
          </a:effectLst>
        </p:spPr>
      </p:pic>
    </p:spTree>
  </p:cSld>
  <p:clrMapOvr>
    <a:masterClrMapping/>
  </p:clrMapOvr>
  <p:transition spd="slow" advClick="0" advTm="5000">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5562600" cy="609600"/>
          </a:xfrm>
        </p:spPr>
        <p:txBody>
          <a:bodyPr/>
          <a:lstStyle/>
          <a:p>
            <a:r>
              <a:rPr lang="en-US" dirty="0">
                <a:solidFill>
                  <a:schemeClr val="tx2"/>
                </a:solidFill>
              </a:rPr>
              <a:t>6 DE SEPTIEMBRE: </a:t>
            </a:r>
          </a:p>
        </p:txBody>
      </p:sp>
      <p:sp>
        <p:nvSpPr>
          <p:cNvPr id="4" name="Rectangle 3"/>
          <p:cNvSpPr/>
          <p:nvPr/>
        </p:nvSpPr>
        <p:spPr>
          <a:xfrm>
            <a:off x="533400" y="5634335"/>
            <a:ext cx="7848600" cy="461665"/>
          </a:xfrm>
          <a:prstGeom prst="rect">
            <a:avLst/>
          </a:prstGeom>
        </p:spPr>
        <p:txBody>
          <a:bodyPr wrap="square">
            <a:spAutoFit/>
          </a:bodyPr>
          <a:lstStyle/>
          <a:p>
            <a:r>
              <a:rPr lang="en-US" sz="1200" b="1" dirty="0" err="1"/>
              <a:t>Texto</a:t>
            </a:r>
            <a:r>
              <a:rPr lang="en-US" sz="1200" b="1" dirty="0"/>
              <a:t>:  The Umbilical Cord, Harold W. L. </a:t>
            </a:r>
            <a:r>
              <a:rPr lang="en-US" sz="1200" b="1" dirty="0" err="1"/>
              <a:t>Willocks</a:t>
            </a:r>
            <a:r>
              <a:rPr lang="en-US" sz="1200" b="1" dirty="0"/>
              <a:t>, Page 62</a:t>
            </a:r>
          </a:p>
          <a:p>
            <a:r>
              <a:rPr lang="en-US" sz="1200" b="1" dirty="0"/>
              <a:t>Imagen: http://www.stjohnhistoricalsociety.org/Articles/Acquisition.htm</a:t>
            </a:r>
          </a:p>
        </p:txBody>
      </p:sp>
      <p:sp>
        <p:nvSpPr>
          <p:cNvPr id="28673" name="Text Box 1"/>
          <p:cNvSpPr txBox="1">
            <a:spLocks noChangeArrowheads="1"/>
          </p:cNvSpPr>
          <p:nvPr/>
        </p:nvSpPr>
        <p:spPr bwMode="auto">
          <a:xfrm>
            <a:off x="457200" y="990600"/>
            <a:ext cx="7391400" cy="3505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Times New Roman" pitchFamily="18" charset="0"/>
                <a:cs typeface="Arial" pitchFamily="34" charset="0"/>
              </a:rPr>
              <a:t>1679:</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ES" sz="2800" b="1" i="0" u="none" strike="noStrike" cap="none" normalizeH="0" baseline="0" dirty="0">
                <a:ln>
                  <a:noFill/>
                </a:ln>
                <a:solidFill>
                  <a:srgbClr val="000000"/>
                </a:solidFill>
                <a:effectLst/>
                <a:latin typeface="Times New Roman" pitchFamily="18" charset="0"/>
                <a:cs typeface="Arial" pitchFamily="34" charset="0"/>
              </a:rPr>
              <a:t>La</a:t>
            </a:r>
            <a:r>
              <a:rPr kumimoji="0" lang="es-ES" sz="2800" b="1" i="0" u="none" strike="noStrike" cap="none" normalizeH="0" dirty="0">
                <a:ln>
                  <a:noFill/>
                </a:ln>
                <a:solidFill>
                  <a:srgbClr val="000000"/>
                </a:solidFill>
                <a:effectLst/>
                <a:latin typeface="Times New Roman" pitchFamily="18" charset="0"/>
                <a:cs typeface="Arial" pitchFamily="34" charset="0"/>
              </a:rPr>
              <a:t> compañía</a:t>
            </a:r>
            <a:r>
              <a:rPr kumimoji="0" lang="es-ES" sz="2800" b="1" i="0" u="none" strike="noStrike" cap="none" normalizeH="0" baseline="0" dirty="0">
                <a:ln>
                  <a:noFill/>
                </a:ln>
                <a:solidFill>
                  <a:srgbClr val="000000"/>
                </a:solidFill>
                <a:effectLst/>
                <a:latin typeface="Times New Roman" pitchFamily="18" charset="0"/>
                <a:cs typeface="Arial" pitchFamily="34" charset="0"/>
              </a:rPr>
              <a:t> </a:t>
            </a:r>
            <a:r>
              <a:rPr kumimoji="0" lang="es-ES" sz="2800" b="1" i="0" u="none" strike="noStrike" cap="none" normalizeH="0" baseline="0" dirty="0" err="1">
                <a:ln>
                  <a:noFill/>
                </a:ln>
                <a:solidFill>
                  <a:srgbClr val="000000"/>
                </a:solidFill>
                <a:effectLst/>
                <a:latin typeface="Times New Roman" pitchFamily="18" charset="0"/>
                <a:cs typeface="Arial" pitchFamily="34" charset="0"/>
              </a:rPr>
              <a:t>Danish</a:t>
            </a:r>
            <a:r>
              <a:rPr kumimoji="0" lang="es-ES" sz="2800" b="1" i="0" u="none" strike="noStrike" cap="none" normalizeH="0" baseline="0" dirty="0">
                <a:ln>
                  <a:noFill/>
                </a:ln>
                <a:solidFill>
                  <a:srgbClr val="000000"/>
                </a:solidFill>
                <a:effectLst/>
                <a:latin typeface="Times New Roman" pitchFamily="18" charset="0"/>
                <a:cs typeface="Arial" pitchFamily="34" charset="0"/>
              </a:rPr>
              <a:t> West </a:t>
            </a:r>
            <a:r>
              <a:rPr kumimoji="0" lang="es-ES" sz="2800" b="1" i="0" u="none" strike="noStrike" cap="none" normalizeH="0" baseline="0" dirty="0" err="1">
                <a:ln>
                  <a:noFill/>
                </a:ln>
                <a:solidFill>
                  <a:srgbClr val="000000"/>
                </a:solidFill>
                <a:effectLst/>
                <a:latin typeface="Times New Roman" pitchFamily="18" charset="0"/>
                <a:cs typeface="Arial" pitchFamily="34" charset="0"/>
              </a:rPr>
              <a:t>Indies</a:t>
            </a:r>
            <a:r>
              <a:rPr kumimoji="0" lang="es-ES" sz="2800" b="1" i="0" u="none" strike="noStrike" cap="none" normalizeH="0" baseline="0" dirty="0">
                <a:ln>
                  <a:noFill/>
                </a:ln>
                <a:solidFill>
                  <a:srgbClr val="000000"/>
                </a:solidFill>
                <a:effectLst/>
                <a:latin typeface="Times New Roman" pitchFamily="18" charset="0"/>
                <a:cs typeface="Arial" pitchFamily="34" charset="0"/>
              </a:rPr>
              <a:t> y Guinea  eligió</a:t>
            </a:r>
            <a:r>
              <a:rPr kumimoji="0" lang="es-ES" sz="2800" b="1" i="0" u="none" strike="noStrike" cap="none" normalizeH="0" dirty="0">
                <a:ln>
                  <a:noFill/>
                </a:ln>
                <a:solidFill>
                  <a:srgbClr val="000000"/>
                </a:solidFill>
                <a:effectLst/>
                <a:latin typeface="Times New Roman" pitchFamily="18" charset="0"/>
                <a:cs typeface="Arial" pitchFamily="34" charset="0"/>
              </a:rPr>
              <a:t> a </a:t>
            </a:r>
            <a:r>
              <a:rPr kumimoji="0" lang="es-ES" sz="2800" b="1" i="0" u="none" strike="noStrike" cap="none" normalizeH="0" baseline="0" dirty="0">
                <a:ln>
                  <a:noFill/>
                </a:ln>
                <a:solidFill>
                  <a:srgbClr val="000000"/>
                </a:solidFill>
                <a:effectLst/>
                <a:latin typeface="Times New Roman" pitchFamily="18" charset="0"/>
                <a:cs typeface="Arial" pitchFamily="34" charset="0"/>
              </a:rPr>
              <a:t> </a:t>
            </a:r>
            <a:r>
              <a:rPr kumimoji="0" lang="es-ES" sz="2800" b="1" i="0" u="none" strike="noStrike" cap="none" normalizeH="0" baseline="0" dirty="0" err="1">
                <a:ln>
                  <a:noFill/>
                </a:ln>
                <a:solidFill>
                  <a:srgbClr val="000000"/>
                </a:solidFill>
                <a:effectLst/>
                <a:latin typeface="Times New Roman" pitchFamily="18" charset="0"/>
                <a:cs typeface="Arial" pitchFamily="34" charset="0"/>
              </a:rPr>
              <a:t>Nicholaj</a:t>
            </a:r>
            <a:r>
              <a:rPr kumimoji="0" lang="es-ES" sz="2800" b="1" i="0" u="none" strike="noStrike" cap="none" normalizeH="0" baseline="0" dirty="0">
                <a:ln>
                  <a:noFill/>
                </a:ln>
                <a:solidFill>
                  <a:srgbClr val="000000"/>
                </a:solidFill>
                <a:effectLst/>
                <a:latin typeface="Times New Roman" pitchFamily="18" charset="0"/>
                <a:cs typeface="Arial" pitchFamily="34" charset="0"/>
              </a:rPr>
              <a:t> </a:t>
            </a:r>
            <a:r>
              <a:rPr kumimoji="0" lang="es-ES" sz="2800" b="1" i="0" u="none" strike="noStrike" cap="none" normalizeH="0" baseline="0" dirty="0" err="1">
                <a:ln>
                  <a:noFill/>
                </a:ln>
                <a:solidFill>
                  <a:srgbClr val="000000"/>
                </a:solidFill>
                <a:effectLst/>
                <a:latin typeface="Times New Roman" pitchFamily="18" charset="0"/>
                <a:cs typeface="Arial" pitchFamily="34" charset="0"/>
              </a:rPr>
              <a:t>Esmit</a:t>
            </a:r>
            <a:r>
              <a:rPr kumimoji="0" lang="es-ES" sz="2800" b="1" i="0" u="none" strike="noStrike" cap="none" normalizeH="0" baseline="0" dirty="0">
                <a:ln>
                  <a:noFill/>
                </a:ln>
                <a:solidFill>
                  <a:srgbClr val="000000"/>
                </a:solidFill>
                <a:effectLst/>
                <a:latin typeface="Times New Roman" pitchFamily="18" charset="0"/>
                <a:cs typeface="Arial" pitchFamily="34" charset="0"/>
              </a:rPr>
              <a:t> como gobernador</a:t>
            </a:r>
            <a:r>
              <a:rPr kumimoji="0" lang="es-ES" sz="2800" b="1" i="0" u="none" strike="noStrike" cap="none" normalizeH="0" dirty="0">
                <a:ln>
                  <a:noFill/>
                </a:ln>
                <a:solidFill>
                  <a:srgbClr val="000000"/>
                </a:solidFill>
                <a:effectLst/>
                <a:latin typeface="Times New Roman" pitchFamily="18" charset="0"/>
                <a:cs typeface="Arial" pitchFamily="34" charset="0"/>
              </a:rPr>
              <a:t> de la </a:t>
            </a:r>
            <a:r>
              <a:rPr kumimoji="0" lang="es-ES" sz="2800" b="1" i="0" u="none" strike="noStrike" cap="none" normalizeH="0" baseline="0" dirty="0">
                <a:ln>
                  <a:noFill/>
                </a:ln>
                <a:solidFill>
                  <a:srgbClr val="000000"/>
                </a:solidFill>
                <a:effectLst/>
                <a:latin typeface="Times New Roman" pitchFamily="18" charset="0"/>
                <a:cs typeface="Arial" pitchFamily="34" charset="0"/>
              </a:rPr>
              <a:t>  colonia.  Sustituía a </a:t>
            </a:r>
            <a:r>
              <a:rPr kumimoji="0" lang="es-ES" sz="2800" b="1" i="0" u="none" strike="noStrike" cap="none" normalizeH="0" baseline="0" dirty="0" err="1">
                <a:ln>
                  <a:noFill/>
                </a:ln>
                <a:solidFill>
                  <a:srgbClr val="000000"/>
                </a:solidFill>
                <a:effectLst/>
                <a:latin typeface="Times New Roman" pitchFamily="18" charset="0"/>
                <a:cs typeface="Arial" pitchFamily="34" charset="0"/>
              </a:rPr>
              <a:t>Iversen</a:t>
            </a:r>
            <a:r>
              <a:rPr kumimoji="0" lang="es-ES" sz="2800" b="1" i="0" u="none" strike="noStrike" cap="none" normalizeH="0" baseline="0" dirty="0">
                <a:ln>
                  <a:noFill/>
                </a:ln>
                <a:solidFill>
                  <a:srgbClr val="000000"/>
                </a:solidFill>
                <a:effectLst/>
                <a:latin typeface="Times New Roman" pitchFamily="18" charset="0"/>
                <a:cs typeface="Arial" pitchFamily="34" charset="0"/>
              </a:rPr>
              <a:t>.</a:t>
            </a:r>
            <a:endParaRPr kumimoji="0" lang="es-ES" sz="2800" b="0" i="0" u="none" strike="noStrike" cap="none" normalizeH="0" baseline="0" dirty="0">
              <a:ln>
                <a:noFill/>
              </a:ln>
              <a:solidFill>
                <a:schemeClr val="tx1"/>
              </a:solidFill>
              <a:effectLst/>
              <a:latin typeface="Arial" pitchFamily="34" charset="0"/>
              <a:cs typeface="Arial" pitchFamily="34" charset="0"/>
            </a:endParaRPr>
          </a:p>
        </p:txBody>
      </p:sp>
      <p:pic>
        <p:nvPicPr>
          <p:cNvPr id="28675" name="Picture 3" descr="http://t1.gstatic.com/images?q=tbn:ANd9GcQsx1comqqB6hxhD5spMDlGyfWXJBQm1VSfRszMLLVuMRR25pYr"/>
          <p:cNvPicPr>
            <a:picLocks noChangeAspect="1" noChangeArrowheads="1"/>
          </p:cNvPicPr>
          <p:nvPr/>
        </p:nvPicPr>
        <p:blipFill>
          <a:blip r:embed="rId2" cstate="print"/>
          <a:srcRect b="15578"/>
          <a:stretch>
            <a:fillRect/>
          </a:stretch>
        </p:blipFill>
        <p:spPr bwMode="auto">
          <a:xfrm>
            <a:off x="2895600" y="2895600"/>
            <a:ext cx="3213100" cy="2133600"/>
          </a:xfrm>
          <a:prstGeom prst="rect">
            <a:avLst/>
          </a:prstGeom>
          <a:ln>
            <a:noFill/>
          </a:ln>
          <a:effectLst>
            <a:softEdge rad="112500"/>
          </a:effectLst>
        </p:spPr>
      </p:pic>
    </p:spTree>
  </p:cSld>
  <p:clrMapOvr>
    <a:masterClrMapping/>
  </p:clrMapOvr>
  <p:transition spd="slow" advClick="0" advTm="6000">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239000" cy="624840"/>
          </a:xfrm>
        </p:spPr>
        <p:txBody>
          <a:bodyPr/>
          <a:lstStyle/>
          <a:p>
            <a:r>
              <a:rPr lang="en-US" dirty="0">
                <a:solidFill>
                  <a:schemeClr val="tx2"/>
                </a:solidFill>
              </a:rPr>
              <a:t>7 DE SEPTIEMBRE: </a:t>
            </a:r>
          </a:p>
        </p:txBody>
      </p:sp>
      <p:sp>
        <p:nvSpPr>
          <p:cNvPr id="27649" name="Text Box 1"/>
          <p:cNvSpPr txBox="1">
            <a:spLocks noChangeArrowheads="1"/>
          </p:cNvSpPr>
          <p:nvPr/>
        </p:nvSpPr>
        <p:spPr bwMode="auto">
          <a:xfrm>
            <a:off x="457200" y="914400"/>
            <a:ext cx="5562600" cy="4114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lvl="0" algn="just" fontAlgn="base">
              <a:spcBef>
                <a:spcPct val="0"/>
              </a:spcBef>
              <a:spcAft>
                <a:spcPct val="0"/>
              </a:spcAft>
            </a:pPr>
            <a:r>
              <a:rPr lang="en-US" sz="2400" b="1" dirty="0">
                <a:latin typeface="Times New Roman" pitchFamily="18" charset="0"/>
                <a:cs typeface="Times New Roman" pitchFamily="18" charset="0"/>
              </a:rPr>
              <a:t>1964:</a:t>
            </a:r>
          </a:p>
          <a:p>
            <a:pPr lvl="0" algn="just" fontAlgn="base">
              <a:spcBef>
                <a:spcPct val="0"/>
              </a:spcBef>
              <a:spcAft>
                <a:spcPct val="0"/>
              </a:spcAft>
            </a:pPr>
            <a:r>
              <a:rPr lang="es-ES" sz="2400" b="1" dirty="0">
                <a:latin typeface="Times New Roman" pitchFamily="18" charset="0"/>
                <a:cs typeface="Times New Roman" pitchFamily="18" charset="0"/>
              </a:rPr>
              <a:t>El oficial de policía Dexter L. </a:t>
            </a:r>
            <a:r>
              <a:rPr lang="es-ES" sz="2400" b="1" dirty="0" err="1">
                <a:latin typeface="Times New Roman" pitchFamily="18" charset="0"/>
                <a:cs typeface="Times New Roman" pitchFamily="18" charset="0"/>
              </a:rPr>
              <a:t>Mardenborough</a:t>
            </a:r>
            <a:r>
              <a:rPr lang="es-ES" sz="2400" b="1" dirty="0">
                <a:latin typeface="Times New Roman" pitchFamily="18" charset="0"/>
                <a:cs typeface="Times New Roman" pitchFamily="18" charset="0"/>
              </a:rPr>
              <a:t> nació en St. </a:t>
            </a:r>
            <a:r>
              <a:rPr lang="es-ES" sz="2400" b="1" dirty="0" err="1">
                <a:latin typeface="Times New Roman" pitchFamily="18" charset="0"/>
                <a:cs typeface="Times New Roman" pitchFamily="18" charset="0"/>
              </a:rPr>
              <a:t>Kitts</a:t>
            </a:r>
            <a:r>
              <a:rPr lang="es-ES" sz="2400" b="1" dirty="0">
                <a:latin typeface="Times New Roman" pitchFamily="18" charset="0"/>
                <a:cs typeface="Times New Roman" pitchFamily="18" charset="0"/>
              </a:rPr>
              <a:t> Antillas Occidentales. Póstumamente le fue conferida la Medalla de Honor; fue herido mortalmente en la línea del deber. Fue seleccionado como “Joven Destacado de América” en 1989 por su excelente logro profesional, habilidad superior y servicio excepcional a la comunidad.   </a:t>
            </a:r>
          </a:p>
        </p:txBody>
      </p:sp>
      <p:sp>
        <p:nvSpPr>
          <p:cNvPr id="9" name="Rectangle 8"/>
          <p:cNvSpPr/>
          <p:nvPr/>
        </p:nvSpPr>
        <p:spPr>
          <a:xfrm>
            <a:off x="381000" y="5791200"/>
            <a:ext cx="7772400" cy="461665"/>
          </a:xfrm>
          <a:prstGeom prst="rect">
            <a:avLst/>
          </a:prstGeom>
        </p:spPr>
        <p:txBody>
          <a:bodyPr wrap="square">
            <a:spAutoFit/>
          </a:bodyPr>
          <a:lstStyle/>
          <a:p>
            <a:r>
              <a:rPr lang="es-PR" sz="1200" b="1" dirty="0"/>
              <a:t>Texto:  </a:t>
            </a:r>
            <a:r>
              <a:rPr lang="es-PR" sz="1200" b="1" dirty="0" err="1"/>
              <a:t>Legislature</a:t>
            </a:r>
            <a:r>
              <a:rPr lang="es-PR" sz="1200" b="1" dirty="0"/>
              <a:t> Archives</a:t>
            </a:r>
          </a:p>
          <a:p>
            <a:r>
              <a:rPr lang="es-PR" sz="1200" b="1" dirty="0"/>
              <a:t>Imagen</a:t>
            </a:r>
            <a:r>
              <a:rPr lang="en-US" sz="1200" b="1" dirty="0"/>
              <a:t>:  http://www.vipd.gov.vi/About_Us/History/In_Memoriam.aspx</a:t>
            </a:r>
          </a:p>
        </p:txBody>
      </p:sp>
      <p:pic>
        <p:nvPicPr>
          <p:cNvPr id="25602" name="Picture 2" descr="http://www.vipd.gov.vi/Libraries/In_Memoriam/1991-01-27_-_Dexter_L_Mardenborough.tmb.ashx?width=150&amp;height=150&amp;decreaseOnly=true&amp;proportional=true">
            <a:hlinkClick r:id="rId2" tooltip="1991-01-27 - Dexter L. Mardenborough"/>
          </p:cNvPr>
          <p:cNvPicPr>
            <a:picLocks noChangeAspect="1" noChangeArrowheads="1"/>
          </p:cNvPicPr>
          <p:nvPr/>
        </p:nvPicPr>
        <p:blipFill>
          <a:blip r:embed="rId3" cstate="print"/>
          <a:srcRect b="6250"/>
          <a:stretch>
            <a:fillRect/>
          </a:stretch>
        </p:blipFill>
        <p:spPr bwMode="auto">
          <a:xfrm>
            <a:off x="6096000" y="1524000"/>
            <a:ext cx="1981200" cy="2731434"/>
          </a:xfrm>
          <a:prstGeom prst="rect">
            <a:avLst/>
          </a:prstGeom>
          <a:ln>
            <a:noFill/>
          </a:ln>
          <a:effectLst>
            <a:softEdge rad="112500"/>
          </a:effectLst>
        </p:spPr>
      </p:pic>
    </p:spTree>
  </p:cSld>
  <p:clrMapOvr>
    <a:masterClrMapping/>
  </p:clrMapOvr>
  <p:transition spd="slow" advClick="0" advTm="6000">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4953000" cy="609600"/>
          </a:xfrm>
        </p:spPr>
        <p:txBody>
          <a:bodyPr/>
          <a:lstStyle/>
          <a:p>
            <a:r>
              <a:rPr lang="en-US" dirty="0">
                <a:solidFill>
                  <a:schemeClr val="tx2"/>
                </a:solidFill>
              </a:rPr>
              <a:t>8 DE SEPTIEMBRE: </a:t>
            </a:r>
          </a:p>
        </p:txBody>
      </p:sp>
      <p:sp>
        <p:nvSpPr>
          <p:cNvPr id="26625" name="Text Box 1"/>
          <p:cNvSpPr txBox="1">
            <a:spLocks noChangeArrowheads="1"/>
          </p:cNvSpPr>
          <p:nvPr/>
        </p:nvSpPr>
        <p:spPr bwMode="auto">
          <a:xfrm>
            <a:off x="533400" y="1066800"/>
            <a:ext cx="76200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Times New Roman" pitchFamily="18" charset="0"/>
                <a:cs typeface="Arial" pitchFamily="34" charset="0"/>
              </a:rPr>
              <a:t>1924: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ES" sz="2800" b="1" i="0" u="none" strike="noStrike" cap="none" normalizeH="0" baseline="0" dirty="0">
                <a:ln>
                  <a:noFill/>
                </a:ln>
                <a:solidFill>
                  <a:srgbClr val="000000"/>
                </a:solidFill>
                <a:effectLst/>
                <a:latin typeface="Times New Roman" pitchFamily="18" charset="0"/>
                <a:cs typeface="Arial" pitchFamily="34" charset="0"/>
              </a:rPr>
              <a:t>Arthur A. Richards nació en Santa Cruz, USVI.</a:t>
            </a:r>
            <a:r>
              <a:rPr kumimoji="0" lang="es-ES" sz="2800" b="1" i="0" u="none" strike="noStrike" cap="none" normalizeH="0" dirty="0">
                <a:ln>
                  <a:noFill/>
                </a:ln>
                <a:solidFill>
                  <a:srgbClr val="000000"/>
                </a:solidFill>
                <a:effectLst/>
                <a:latin typeface="Times New Roman" pitchFamily="18" charset="0"/>
                <a:cs typeface="Arial" pitchFamily="34" charset="0"/>
              </a:rPr>
              <a:t> Educador distinguido, fue el primer nativo de las Islas Vírgenes en servir como presidente del entonces Colegio de las Islas Vírgenes. </a:t>
            </a:r>
            <a:endParaRPr kumimoji="0" lang="es-ES" sz="2800" b="0" i="0" u="none" strike="noStrike" cap="none" normalizeH="0" baseline="0" dirty="0">
              <a:ln>
                <a:noFill/>
              </a:ln>
              <a:solidFill>
                <a:schemeClr val="tx1"/>
              </a:solidFill>
              <a:effectLst/>
              <a:latin typeface="Arial" pitchFamily="34" charset="0"/>
              <a:cs typeface="Arial" pitchFamily="34" charset="0"/>
            </a:endParaRPr>
          </a:p>
        </p:txBody>
      </p:sp>
      <p:pic>
        <p:nvPicPr>
          <p:cNvPr id="26626" name="Picture 2" descr="pvi1972_Richards"/>
          <p:cNvPicPr>
            <a:picLocks noChangeAspect="1" noChangeArrowheads="1"/>
          </p:cNvPicPr>
          <p:nvPr/>
        </p:nvPicPr>
        <p:blipFill>
          <a:blip r:embed="rId2" cstate="print"/>
          <a:srcRect l="12030" b="15860"/>
          <a:stretch>
            <a:fillRect/>
          </a:stretch>
        </p:blipFill>
        <p:spPr bwMode="auto">
          <a:xfrm>
            <a:off x="3886200" y="3124200"/>
            <a:ext cx="2238375" cy="2667000"/>
          </a:xfrm>
          <a:prstGeom prst="rect">
            <a:avLst/>
          </a:prstGeom>
          <a:ln>
            <a:noFill/>
          </a:ln>
          <a:effectLst>
            <a:softEdge rad="112500"/>
          </a:effectLst>
        </p:spPr>
      </p:pic>
      <p:sp>
        <p:nvSpPr>
          <p:cNvPr id="8" name="Rectangle 7"/>
          <p:cNvSpPr/>
          <p:nvPr/>
        </p:nvSpPr>
        <p:spPr>
          <a:xfrm>
            <a:off x="609600" y="6019800"/>
            <a:ext cx="7391400" cy="276999"/>
          </a:xfrm>
          <a:prstGeom prst="rect">
            <a:avLst/>
          </a:prstGeom>
        </p:spPr>
        <p:txBody>
          <a:bodyPr wrap="square">
            <a:spAutoFit/>
          </a:bodyPr>
          <a:lstStyle/>
          <a:p>
            <a:r>
              <a:rPr lang="es-PR" sz="1200" b="1" dirty="0"/>
              <a:t>Texto e Imagen</a:t>
            </a:r>
            <a:r>
              <a:rPr lang="en-US" sz="1200" b="1" dirty="0"/>
              <a:t>:  Profiles of Outstanding Virgin Islanders, Ruth </a:t>
            </a:r>
            <a:r>
              <a:rPr lang="en-US" sz="1200" b="1" dirty="0" err="1"/>
              <a:t>Moolenaar</a:t>
            </a:r>
            <a:r>
              <a:rPr lang="en-US" sz="1200" b="1" dirty="0"/>
              <a:t>, Page 184</a:t>
            </a:r>
          </a:p>
        </p:txBody>
      </p:sp>
    </p:spTree>
  </p:cSld>
  <p:clrMapOvr>
    <a:masterClrMapping/>
  </p:clrMapOvr>
  <p:transition spd="slow">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239000" cy="701040"/>
          </a:xfrm>
        </p:spPr>
        <p:txBody>
          <a:bodyPr/>
          <a:lstStyle/>
          <a:p>
            <a:r>
              <a:rPr lang="en-US" dirty="0">
                <a:solidFill>
                  <a:schemeClr val="tx2"/>
                </a:solidFill>
              </a:rPr>
              <a:t>9 DE SEPTIEMBRE: </a:t>
            </a:r>
          </a:p>
        </p:txBody>
      </p:sp>
      <p:sp>
        <p:nvSpPr>
          <p:cNvPr id="25601" name="Text Box 1"/>
          <p:cNvSpPr txBox="1">
            <a:spLocks noChangeArrowheads="1"/>
          </p:cNvSpPr>
          <p:nvPr/>
        </p:nvSpPr>
        <p:spPr bwMode="auto">
          <a:xfrm>
            <a:off x="457200" y="1143000"/>
            <a:ext cx="7467600" cy="3429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cs typeface="Arial" pitchFamily="34" charset="0"/>
              </a:rPr>
              <a:t>1895:</a:t>
            </a:r>
          </a:p>
          <a:p>
            <a:pPr lvl="0" algn="just" fontAlgn="base">
              <a:spcBef>
                <a:spcPct val="0"/>
              </a:spcBef>
              <a:spcAft>
                <a:spcPct val="0"/>
              </a:spcAft>
            </a:pPr>
            <a:r>
              <a:rPr lang="es-PR" sz="2400" b="1" dirty="0">
                <a:solidFill>
                  <a:srgbClr val="000000"/>
                </a:solidFill>
                <a:latin typeface="Times New Roman" pitchFamily="18" charset="0"/>
                <a:cs typeface="Arial" pitchFamily="34" charset="0"/>
              </a:rPr>
              <a:t>Nace Eliza James </a:t>
            </a:r>
            <a:r>
              <a:rPr lang="es-PR" sz="2400" b="1" dirty="0" err="1">
                <a:solidFill>
                  <a:srgbClr val="000000"/>
                </a:solidFill>
                <a:latin typeface="Times New Roman" pitchFamily="18" charset="0"/>
                <a:cs typeface="Arial" pitchFamily="34" charset="0"/>
              </a:rPr>
              <a:t>McBean</a:t>
            </a:r>
            <a:r>
              <a:rPr lang="es-PR" sz="2400" b="1" dirty="0">
                <a:solidFill>
                  <a:srgbClr val="000000"/>
                </a:solidFill>
                <a:latin typeface="Times New Roman" pitchFamily="18" charset="0"/>
                <a:cs typeface="Arial" pitchFamily="34" charset="0"/>
              </a:rPr>
              <a:t>, quien pasó la mayor parte de su vida en  </a:t>
            </a:r>
            <a:r>
              <a:rPr lang="es-PR" sz="2400" b="1" dirty="0" err="1">
                <a:solidFill>
                  <a:srgbClr val="000000"/>
                </a:solidFill>
                <a:latin typeface="Times New Roman" pitchFamily="18" charset="0"/>
                <a:cs typeface="Arial" pitchFamily="34" charset="0"/>
              </a:rPr>
              <a:t>F’Sted</a:t>
            </a:r>
            <a:r>
              <a:rPr lang="es-PR" sz="2400" b="1" dirty="0">
                <a:solidFill>
                  <a:srgbClr val="000000"/>
                </a:solidFill>
                <a:latin typeface="Times New Roman" pitchFamily="18" charset="0"/>
                <a:cs typeface="Arial" pitchFamily="34" charset="0"/>
              </a:rPr>
              <a:t>, Santa Cruz y vivió hasta la edad de 105 años. Fue homenajeada en 1990 a la edad de 98 años por el grupo de baile St. Croix </a:t>
            </a:r>
            <a:r>
              <a:rPr lang="es-PR" sz="2400" b="1" dirty="0" err="1">
                <a:solidFill>
                  <a:srgbClr val="000000"/>
                </a:solidFill>
                <a:latin typeface="Times New Roman" pitchFamily="18" charset="0"/>
                <a:cs typeface="Arial" pitchFamily="34" charset="0"/>
              </a:rPr>
              <a:t>Heritage</a:t>
            </a:r>
            <a:r>
              <a:rPr lang="es-PR" sz="2400" b="1" dirty="0">
                <a:solidFill>
                  <a:srgbClr val="000000"/>
                </a:solidFill>
                <a:latin typeface="Times New Roman" pitchFamily="18" charset="0"/>
                <a:cs typeface="Arial" pitchFamily="34" charset="0"/>
              </a:rPr>
              <a:t> </a:t>
            </a:r>
            <a:r>
              <a:rPr lang="es-PR" sz="2400" b="1" dirty="0" err="1">
                <a:solidFill>
                  <a:srgbClr val="000000"/>
                </a:solidFill>
                <a:latin typeface="Times New Roman" pitchFamily="18" charset="0"/>
                <a:cs typeface="Arial" pitchFamily="34" charset="0"/>
              </a:rPr>
              <a:t>Dancers</a:t>
            </a:r>
            <a:r>
              <a:rPr lang="es-PR" sz="2400" b="1" dirty="0">
                <a:solidFill>
                  <a:srgbClr val="000000"/>
                </a:solidFill>
                <a:latin typeface="Times New Roman" pitchFamily="18" charset="0"/>
                <a:cs typeface="Arial" pitchFamily="34" charset="0"/>
              </a:rPr>
              <a:t> por  contribuciones a la danza de </a:t>
            </a:r>
            <a:r>
              <a:rPr lang="es-PR" sz="2400" b="1" dirty="0" err="1">
                <a:solidFill>
                  <a:srgbClr val="000000"/>
                </a:solidFill>
                <a:latin typeface="Times New Roman" pitchFamily="18" charset="0"/>
                <a:cs typeface="Arial" pitchFamily="34" charset="0"/>
              </a:rPr>
              <a:t>quadrille</a:t>
            </a:r>
            <a:r>
              <a:rPr lang="es-PR" sz="2400" b="1" dirty="0">
                <a:solidFill>
                  <a:srgbClr val="000000"/>
                </a:solidFill>
                <a:latin typeface="Times New Roman" pitchFamily="18" charset="0"/>
                <a:cs typeface="Arial" pitchFamily="34" charset="0"/>
              </a:rPr>
              <a:t> y artes culinarias. </a:t>
            </a:r>
            <a:endParaRPr kumimoji="0" lang="es-PR" sz="2400" b="1" i="0" u="none" strike="noStrike" cap="none" normalizeH="0" baseline="0" dirty="0">
              <a:ln>
                <a:noFill/>
              </a:ln>
              <a:solidFill>
                <a:srgbClr val="000000"/>
              </a:solidFill>
              <a:effectLst/>
              <a:latin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a:ln>
                <a:noFill/>
              </a:ln>
              <a:solidFill>
                <a:srgbClr val="000000"/>
              </a:solidFill>
              <a:effectLst/>
              <a:latin typeface="Times New Roman" pitchFamily="18" charset="0"/>
              <a:cs typeface="Arial" pitchFamily="34" charset="0"/>
            </a:endParaRPr>
          </a:p>
        </p:txBody>
      </p:sp>
      <p:sp>
        <p:nvSpPr>
          <p:cNvPr id="25603" name="AutoShape 3" descr="data:image/jpg;base64,/9j/4AAQSkZJRgABAQAAAQABAAD/2wCEAAkGBhQSERUUExQWFRUWGBoaFxgXGBoYGhoaFxwbGBcaGBcdHSYgFxokHRocHy8gJScqLCwsGR4xNTAqNSYsLCkBCQoKDgwOGg8PGikkHyQsLC0sLCksKSwsLCwvLCwsLCwsKSwsLCwsLCwsKSwsLCwsLCwsKSwsLCwsLCksLCwsLP/AABEIAMIBAwMBIgACEQEDEQH/xAAcAAACAgMBAQAAAAAAAAAAAAAFBgMEAAIHAQj/xABGEAACAQIEAwYDBAgEBAUFAAABAhEAAwQSITEFQVEGEyJhcYEykaEHQrHBFCNSYnLR4fAzksLxFRaCoiQ0Q3PiU2ODstP/xAAbAQACAwEBAQAAAAAAAAAAAAADBAECBQAGB//EADcRAAICAQMCBAMFBgcBAAAAAAECAAMRBBIhMUEFEyJRMmFxFFKBkbEjYqHB0eEGM0JDgpLxFf/aAAwDAQACEQMRAD8AawKkFarW0V8mM9cYF7ZYju8BiW62mX3chP8AVXAH3rtH2qYrJgMv/wBS4g+WZj/+orjTjXlXuPAU26Yt7k/ymH4gc2AfKR0ewY7vA3G53Xyr5AeEx6gt/lFBclMHaVe7Wzhx/wCmgLfxtvPnv/mrcJmcvEBG80QWOXpOlMHYDgv6RjrSkeFP1j+ifzMUvhK679kHA+7w9y+w1utlX+BdyPVvwrP8S1I0+mZ+/QfjGdMpssBPadBsrFSVgFZXzJjkzanorW5cABJMBQSSdgAJJPkAK9mkn7UuP91hxh1Pjv8AxdRbB1/zNp6BqZ0emOptWsd/07wbttGZzLtbx44vFXLx+GctsdEBOQesanzJoAwq1cFaKnSvp1aqihV6DiYbnc2ZXFs/y/l50xXLnchdcrLlUwYhh8QB6iRPrUfDMLkBvNofueQmGuDlI+FZ3Y+RofiMRnOwAiAOgnbz6k7kk1LAMOYxRe1GSsIcRAKFjqdweZ9+de9lOzL43ELaXRRrcb9levqToB18qF2MMXYKoLMxAAG5JMADzrvfY3s0uCwy29DcbxXWHNun8K7D3NZfiOsGip9PxHp/X8I07/a7A23AHX5wtw/AJZtrbtrlRAAo8hz9TvNWQKwVtNfPGLO2TyTGycSO9fVFLMwVVBJY6AAbkmuIduu2zY27kSVw6HwLsWO2dx16DkD1NEPtE7d/pJNiwT3CkEtt3pHPztg7DmdT0CXhsKbknZRGY+uyqPvOY0X57V7fwfwvyB51o9R6fL+8zr7t3pWEuHdmbz2xfy/q9wJ8TASJA5iQd42q2qHQKAPUhVHQ6nfpVmx2nuWrS2EHhBIA+JlQn4SR8TSTrGkwKeux3ZQi6bl+1GT/AA828/tRPpvzp3W6kacF36dh7x3TBDQw7yt2J7FtZJv3rWa6TNsMyhVEfFpJLn009ade6un7yIPIFj8yQPpVyKqcT4imHtm5cOnIDdj0Ucz+HOvFW6q3V29Mnt/5OUBBKnEFt2kNy/dfINyWyjyAVIk9BXOMb2t7zEqyILaKTkUgGepuGTmJ5gnTlXnHePXMU+e5Cos5VnwqNvdup+lATZk7Qh9i3QidQPxr1Wg0BoXfby36RcubjsSdEufahinGS0LVrkSiDTn4QxIPyqrYxGMxjx3t1xqSWYhF83jQeg+VQcC7JXbsSEtiAYLahTyUAGCfOnzB4B7aBE7tFHJVZzPUszCfcVfW+KCpdqkbvnmBXTYPqkPCuBLYE6vcO7n6hRyH96VLxPiFuwma4Y6AfE3ko/Pah/GeKi0CO8d3G4BCKs82KAH2Detc94jxUG54jcfQ5iJY5RuFYnmYUEEgTNZVGgs1beba0Ya0VjCw7e7XYlmJtoipJgEKSI01JMmspRdzcOcpcGaNFVgAIhQIUiAIG5rK3h4dR90RT7S066FrcLXiitq8AZ6AznX2vX5GHt+buf8AtQf6q5p3VPX2oXs+MVeSWkEebFnP4ilDJX0TwtNmlT6TzurbdYZL2e4f3uJtg7Bs7T+ykMfrA96i4liO9vPc5Mxj0GgHnoB86J8ITJYxF3Ywlles3JZ/+0D50PWyIH9a0DFSeJBhME1x1tqDmdgoHmTH519GcL4atizbtLsihflufcyfeuX/AGXcD7zFm6R4bKyPN2lV+Wp9q68qV4r/ABDqtzrSO3J+s1NIu1czSK8K1ua1NeXjuZDevBFLMcqqCzE8gNSflXBu0nGWxWJuXjIzGFB5IuiD1jfzmuk/aRxfLa/R1+K4JeOSchP7zDboK5iLUbge9e28B0eys3Ecnp9P7xDV2f6YNa2Oensfyq1wzhguvBByKJcgaxIAVf3mMKPU9KuBGJAUCSYAWZJOgG9X+I2jZt9yoJY63HAMEsNduoOUfukn71elxiZ4gbiuKztlWAo002MaAA/sKBA6+I/eql3LdZogmHHQGOjn8G2pp7FdjFxd0tcRls2yM3LMeSiPmT0pe+9KELv0EIi7ziFfsw7IFV/S7w8TD9SDyB3uRyJGg8pNdFFbrb02j00HyrwivnWt1jau0ufwHsJs1qEXaJ6K5t9pvbPRsHYb/wB51PztA8o+8eunWivb/tp+jKbFlh37DxMNe7Vv9ZG3Qa9K5dgeEPekgHIpIZvPcqpaAXPrG5Nb/g3hnTUXD6D+f9IpqLSfSvWU8JgS7aSFB1I8RncKBsznptzOlEHuTlt2lgiVGUltz93SSzTDNEkjSBUjMbjLasITPhULJzTuF5mTqW3byURXVexPYNcIBdvANiI9Rb8l5Zurew6ne12vr0ibm6noInXWXMqdhOwAwwF6+oN77ixItg9Z3ufRZ507xW0UG492iXD+FRnukaJyHQvGoHlzrwdll/iF2epP5ATSG1BJ+L8at4ZQXPiPwqN28/JfOlnFY5MVbd8QciW1nMCPET8Niz+8TudSdB1pS4jinu3Czktcb6x6aKo+Qq9wTA3Ll1VUF3AnSctsHQ6x4Qf2viNeu0Ph9eiXe/xY5PtErLTYcCDxgLjMM9srGWLYXnAAzCPEx6bCnngPYMCLmJTXlb//AKEbnbwiBTnw6zZsgQneXlWCVXxa++nvrVbjfEjbXM4CT8KKQzN8xlUajXUD1iq6/UNYgTTtyfbrIrG1sniR3BasKXOVF0H8lUDczyAmlzifahrgy2gbac3b4mHPwjRB6kH0obxHFXLpLOx5wgkj0EnbkSYAminBeyDXYe9KpuFAgsPfUfxfIc6VTSVaVfP1TZb5wjXFjhYGwHAXxTwoOUHV32E6jKIhfUS3mN6OY7sCj4Yi0SLmjAkxnyggZp2JBJG8EjzpsXBqFCAQsbSdvznafWrOQdKx9V4zaWHl8AdpIHE4e1iwSe9V1uffC3MgzDQws+Gd486yuv4rs1hrjl3sozNuSN/rWVoj/EdeOUMH5QlBRXuQnSDSR/wXHnQ4+51nM2wgR9fpWf8AK2LPxcQu+fifl70kNBVnBtH8Zq77Puxb7U2e9xt9tD+syj0QBfy+tJ/EfA2WKu4vGkOwKuSGaT3kGSSdfB/elTYTCC6gOXUE+EtnPLXUDeveVr5Var7ACYqVG60rmb3cPdOFw9u1bd/jvXMoJ8TnKgPmEE+4qHBJoZ36HTamjgnF0s2e6dGIBlGSCCJ8QaSI1MTrS2rnFYo5bPiuuxhWckAasY0BhdfbzqytnJl79Ma8Z/Cdm+z/AIKbGEUlTmuxcOnUeEeywf8AqNMZQ9D8jXM17CIDDYi6hn4SzL6QDc5+VWV7EpzxF4gfvnn55q8Jq9JTbcztack/dMfRHAGAPznQe7PQ/I1W4hiRZtvcueFEEknT215k6DzNJX/JqCB3t8hiAf1p0+v0oZ2o7F3cPaXEWxcu2vErZjcuOrQchCr9wkAE8iR7W0vhFV1gUOT/AMcfxnWM1YycQLxDiPfXHuORmYydzAOir7DSg90DX+v51NhMHiCQBgrzDkBbxP0AJFXuG9n8RiMQLK4UoxJDG5365QPE2YltNPKvdV1itQo6CZLtuPM14cVsoLrxneVsqYnXRn6CRp6E9ahWyCc2smSWh1M9Sy5gfWug43s/3NvuiO/uOhColslm3PMyMvh5cqXsF2fxZKj9DuggAAm3dAnXmSNPOuyJ1iFcSnwHgFzFXQltiRuzaOEXmTt7da6/geGLZtrbtqQiiAI+pPMncmgw+z8IFDZy5AzG0zKJ+8OsTUVzsmdJOJGmkPc2+VeV8XQ6g4JIUfumPadMLnIjGbZ6H5Ur9s+1wwdvKsG848IOuQH77Dn5Dn6A15e7EtcVlR7+fKcme5cCyBIzxBj+dcyu9nMbccs+Evic3iNu/poQPi0EHn6Ut4d4RU58wsSB2xiEew52DvLP/J+JusWusqhmlnd8zSdSYEyTFN3DMOlm0LVtYCjrMknUkkCZ3+XSp0iBmknKIG0aRqBzBnT2rRUhlPPIQconYfsgatXoy7N6RNCnTpWc94X7OcCw9lrl9Aqux1JM5RzCg/AKPLi0OmdfmKWMBhrpdQFksToVkgBddByk68qLcX7P4ruj3VnvHYEBSyoBP3mk6Rvsay7fBRqmNjsc/pAXeWhOTBfajtcLIKWfE3O5Mqv8MfE3nsPWkK1fa4zwRlOrXHOgkc2J8RPzpiw/2bcQ8OaxahTJFzEEh/4sgJI02ke1FOxvC38dlrM3EOaSoAAI8Nsg7GBI59TWhp9FVokwo5MzQGuyc8CCOBcAe+YsqQume88L56KVJY9BAA09S+4Xh9qwq25C5jAA0zNvLHdjvrPkKiwvZC7bGVL+IRQSYGUDUliAIgb8vypbxONdmkszELKsdxlI5+WhnrWbqqLtY+N21foR+sY09W7gRqx/aizhSEjM3NVGiA83PI9BvQziid/cGSbjNzGwnUD2B20iNSKF2cALqlRbuODBbICW+IEmepg05YThjKo7kvaBA0NsH2ynb02pvS6ddFThevv84HUUkNzK3B+zC2vHc8VzfyX0H3iPkOQq5xXi6WFJbVo0XmfM9B51Xxj4pGyKSwK5swsiRJiBBiZpc4r2YxjBbqjU65SCXz6xmEmPWTSo8JfU2ebqGyPYQQbJ2rLGE7TuL/6wgoYV42BmPAD+zMHrqd6bkcEAggg7EbH0pCtcCvDMBZxBEsF8AXn4TJzEiOo/CjfBMNcEo1x7KIGZgzqCkwVDTbgTqSAdB51XxLwNLgGq4P6wddjAkNGSvKR8T26wIYj9KxJg7oWKn+ExqKyvN/8AxrP3v+pjXMP8L7LE2yLwuC5OrKwXeDoASrL7da8wXZhxcE31dQzZV7sn4SYDOpGsEiDTa13nIAGp8xG8zoPOorWVXIEkvLjppAMH3r6ONHUrBlUflEza57mLV/7OsPefvL1jDvcIUFjbeTAC6jvANhFaN9muDG2Gwo//AASfmbhqwvb22HKXQtsqxVpuAnR8ggZZafiEcg37JoHxb7Wlw9zEZraPbtm3kAuZLjd5oPCw1GjMTpAyjUmncwGz2h3CdhsPlH6mxuTrZBILEzrm8+lB8dxrhXDr4tO2Hs3gozZMMJGYD4nRPDIO3mKMdnO2gx2GGItd3bXNkZbzQVeR4ZXQyCCOs7V88faJcJ4hi2mQcRcAIMiA1QSBL4LcEmfQHAuJ4PFXbnc4m1dbw5VlGaAokqjaqM07CKOnhkMsQIDa5EAk5YnTyr5G4bfdHFy3INshpBiCDpry6ada+gsf9o9/JhXQW/1jJ3qgZpDOifq2LgR443JBHLWowvsJ21vnGq86WsQFu4iyjXAvdIxQOSsyVBjrpANGrFohQGMkcxXzp9qeDuf8Yv5mzA90R+6pRSFA10BBge+k0etfbP3OFs2rNpmuoiI9y4wyt3Yy6CCTPM6a9agMM4lxU2MzteL7wgi2wU/tMMw+UjWlxuy2Ia+t5sSouKApIsiGAnlniTJB02iuZ4v7XVxOExFq9aK3HtMJV1KMVAOxAYZj0BiIG+i232uY44hrlu8LCnKMiorISgC6hhMGJgbTpVsiD8tu8+i04Fb71bpE3FDKp10DGdpInlNVO0ePbCWO9SDDDMrfeBB5jVev+9AeA/aXhbmGtH9JQ3mTxWxJuG4AC6qn3idQse0xSp2h7a3cQQiqMkyVzEkrBUEkmDzaQBr6aL27VGe8c09T3OB1A/SdA7LdqP0iVbcyQfxX1GvtRXFak20v5LhGYL4WaA0khSZKnbpXGsBjmsNng5RmKkMwAnQEhSGO+wIkTNA+1XaLE28VaxRuq7tEMFCQViCqg6CDvO81Sq0MMEw+q0exsr0n0ULYESQT8pPOBypK7dccLTZtvlVT4yDqWHL0Gk+fpqB7QfaW1u3YxNq2rglSwYtAGUzBXYGBBPMkUM+03tTb722cPbBZ1Vy6iWKsMyswjKolhruYOsUR602Hy8fOKaY7bQbRx2xN8OwygCdJMHeetFMEAQPIyepMRvyG+nn5Un8C4y1xQSZJnMNwDMGPXQ+9NODbQmQABJkgADqZ29aBXWOs3GsJEcOyrJba4WIU5BvoAqTmOY7dYo8OO2O6N7vU7oaF83hEGDJ5a1yTjHa5Vw9y5hzbuiwR3gaSjyQAoIIzfEGnYldjQr7KPtC/WXcNjGzriFOVmIkvrKE6DxBjrO8Uyh7TH1IBfPvOh9q/tdweFVe6e3iLjHVUcEKvMswmD0H5UxcG47YxeHtYkQqN4lLkCCCVOsxuCK+Ze2nZ98FeFm5lmCwIJJysWy5pUZTptrRfh/bNFtW7RtuAqhYQBhpqSDIMnUkQarY7AZAzKJSCeTid34l24tIWS2C7AwT93z8XP2pQs4JXOoBPM/ypEXtci21uPautc7xggtkqrWXUFMxIK5wwbUCTmPQVf4f9pgYeDA3SJjMbvgkwPE4t+Hel2Wyw89I7S9dQIGczrfZALasvmBBLsZCsZVDlUiBr6edVe032hrgrqW3sMxYZjDAQubKCJHiY7xoPOSKSeGfaNisRbKKbeHKOrkoMxFoH4ZJKsSRB56+dD+1dtsbdFzOmeSHEtoIUBVGsQATG3iJpkOqjERetnYtOtW+1llriIs+MKQxEDxqGQDmSQ30NT8T42tm33gXMM2U6xB136Vybj/Fmw2D7y2mZ7XdrJ1CqoVEbJsQArCNPiUnzTrf2mYlzF8rdQszFQuQEvOY+H15+dELenKygrww3dJ3K926BBC2WmNGLLlzGdOpiJ9Jrl/2l8aKKtjMZuS9xj947ROxH8qBdpe2neKLeHDINi/wlgI8KAE5R15mN+qdfEkZgee5M/WlFDv6rPyjfpThIRDMdp+lZVW3fQADKayibR7zvMf3n0rxftFbODTulHfXkIsW8uYT8OoH/AKak65oBMDWQKofZ9icRewWGzqZt3DDnwZrcXEJymdiQI56HlXKOIdp7/dNaCj9UfC4JE2mI11OsNMRsat9ivtAvHiCMzPNy7DKGY2ir7jKxOVphpEAQaYUk4irAKD8oX+0q7btYm8V7xc7WmdjzDoS2QRP3Sf4k020WeL422+Fe1ci06OtzL3bd/ccqQbj3C2xUiRECFjUGel/bBwYXcNaxaKp7u4ou6CWtsciyY1yuQQOWY1y3tleOI4hdZgBFzIo0jKDlX1WdJqj+niWpIYTbhOIRcF+j5c2a+LuZjoGVTbAQD4gV1k7R8quN4YG1YAj1r0XP1l2NllVG0DNHtMVRx2PuKRlgL57mN/SlWLM3WNKFUQr2U4TZfF2bR8Ft3BuOTAyoC5GY6DQHTczR/t/2htX8Q9vvf1aFQlu2spCrmTK3hCycx6g+QpJu8QuWgl1JCnQ81mIymdNVH0Jq1+mNigumTVtBrm0AWDuY2JNFHCcyCRvBl65j1uNLQXI++SytACgPzIGnypMv5kZgRBBMjofSnrDcLVWVpJcGRO3uNq34hw61c/xFWT95dG9zzpWq0KcGE1Dq5G2LnZwAJfd0zoLZWSJAe4CFn9kRJzDUQIiaH8asBXzqAA+oAiB6RsKNcVutYwxtJb8Gee+DSTIOhWJXQx7edUV4Ez2rbO4BYSF5rbGis38RkKNzp1poN/q7QJwRtHWCcDxF7VxLltirowZSORUyP786esD2jfEs9y6ZuPcLPAgSQD4RyGlDP+Qp7zu7oZrZICsILFAcw0MAiI3I8+VbYjDGxYNtWAuhpIEEZtmBOo0jzFVsZHGMw2nDId2I1Xsaq2y56HL1LEQuXqZpCu8Iv95bzMzJoUbVh4jJgciCdRVnhWBvXHAA7y4dFBJJB5R0GvkBTnwfh2Kwqi3dQAGIKurjoZgkx7cqGMKcJiFuy+C0o8Ux13CpZt922Uq1sNkm2zI2VtxDAfERv89NEdLFpWs3A9vRWDA+JTnz51/ZJUxvGkbUd7R8MxGPsYa3aWFttfzO5CJmcoAQT8cKG1UHc0ucR7JXLFtsObuYmGWM2UjnlJ5SSYgamaGQijrKpvY8CLuI7R5Lrthv1SE6LAaNAJGYdZ9qoY3jN6//AIlx3HIE+H2XYUU4t2c7oMwHhiR5dfXnRkdllyWwfh8MkdGB1npOXWji1AMiQa3JwTFixjCLF62p/wATJI5nI2YR1/pVLAM1q9bYjZwYYSDB5g7jypo/5DuZiFYQDEkkH5R/cUa4T9mmKyi8LYulWgeJdPZozfzHlVvMA6cynkF2GSB9YpdsOJtdvxcXKbarb5kkLrLEkmdfwFF+D8BS3hxdf9ZdyAi1LCM5OXOQROgnKD/WPjvZUhiMr27ojMjzJnff8ZPPU0XDMpuCPiYZY10AI0+dLW3+gBesYGkZGyx47fOFeA37akl2uWQyBXWxItkHNynMJgAxznain/IGBxQDYbEuCBoAwuhQf/ttDKOW9LGKuZLKlgVDaagjQ6c99RNE+xzxfX95HMjlGkfOjoMIWMSL+riM3Cfs9WyGV773A0SBbW3qNmLZmJgSN41pC4jwl7OPKi6bqPdaGXT4dbgIJ0KqP7mnDtFfuQFNxokrox+IayROxHWlLEcTKNG5OUg6aFl8XpuBXBlZCwEMFJIB7wlxLFBrV6ySBmtlBswmDGg9qWcN2atrGYFjG+YjWPKrX6X4td9z7/7VaF6V8/Ks977Og4E1E0tacsMmAuLcCc3GNplKbqCYInUjURv50NucOuFir5U6M7ZVgdGg5j6U0Ne/v261Dw693oKkAgbg7UWvUOByMwVulrPQwUOwt/SL2GggH/HHMT0rKdbQhQNBA2yisov2h/uxT7OPvRCfjmIey+Z/1TjIUWABlYOgIiYDGRr1q52NcB4kKxuIuZjl8JDBpO0eITPSgnDbOYKhlQ7nUjSIgn2MV7wy+LdwrcDHdRrHikCSIlhE6edaKcMJlvypz3n1AcAcZwxrRg97YKhiN3+6/pIDTXzrd4lduXSXgMDDDLEMGOcGTIIJ+tfRP2acRN/heFdjLBCh9bTG3ty0WuWfbFw2zb4mDbADXbPeXQNfGGyho5FgNeuWedRaATmUpyuFiWqiW/eIPousfUVWxLLrm1ivVuSzHT4gsctA3z019apviil5CQCFYEjkee1KBeZoE4GYU4ThPAGuac0XZtNjO49OdEeHNLTsSGn1zfTehtviocyIaeRBzT6DU0VwuFZGOYrOUHwsGAznNBIOjAbjka5xF9xJh7CcKLKGzATMA9PWaEcWwzpBI05nRgANeRposGEUeQqljMN3iOp2II9J5n5Cs8MQ3Ma2jbF7DWO+t+LKFuLEak5W2I6Hn6ipMDw0LCORLayPhgidJ2CrlUdMpqlw7ElEYMCTaLAjaQBmU/iPlQXFcXe6IZtCICj4QDrAX86bKscgdJWrGZ0XAW0R2KEZQCWIMy7kEmfQfWhzdkLcBjdcqTtC6jyef9M0M4G4t4W5lOuh25xBBqHA4o/pFlZIAQAjozE/7VUVAKWzGC5UgCPPC72Hsju7AWckuwBLGGG7kSekbUN4zdK4m4+YktEEztzA5wIB8qqYCy36bA0BU5tdlaDI6GTEeVScUb9c/XRRmEgAAat+1O5Gg016iEbgfOMFV6mMvY7iZdXtmP1cZBEMVaWMjqCD6THKSxYrhKXlyuOsEfEp5wfxFcr4JiDnVgcr2xnDDrdCqC0Rm3MiI8KjUajoGE7VCVV0IOYglII8Wo8O40jypgBQdpieHszYg4kGI7F3B4QUuIdwTkJHmD/Oq2H7GXUOVLQW30zqQB7saZ7narDBgGvKuYSMxK7Eg6kQQCDz5Gr/AOkrAKspB2III+YNF8hAIE3ODjvBPDexp071xA+6hkn/AKzoPOAaa1sqqBVGVRoANgOg+dBsb2kw9hsly5DROVQzkiCTEaaAE+gpa4x28ZjksB0DKW7wxICwWCgTlGVlJMkhc/SmERFHpgLGbq3SSdtMPaxd02sxW5bUBHgQWM6T94bCPeue4nEfoyOSsOhhhOkjTTyn8abcRdDXkKCMyzrAGbUqsbgZcyn1HWg32jcGZ7RvojRAN0ASQV+80akeLUxpoaz7E8xunIm2jAUhe2IF4Z24LjuzZ5/deYg/eUgAg6jf2px4YLJQFQFcROmU+L452B16Vy3gqPbBIX4o8R2gdOR1ptwPFLwVZyEkTGQe0aH+zRTYo4MRXTu/IEbeJ4TvTAaJIMxMQCNh60j9qb9iz+rRg15HJlSCNQobPyCwNBMgipz2gvNqWICsdBpEeY2mqvHuzVq4puWgQ5GcnMTmnU5p5+dU82pBtx1hWotUZz0i/h+Jm5czQADAge/86KWcRGny/rQaxhWSMwK5pjr4SVP1Bq9aQsYAJJ2gTrQLVG7AjlLsyZaWzdzaL6EefOj3BuE5QJAncx/PmazgfAyuraEjxn5aa/lR4gDQbVFSbs+0i18TVTAgDT2rKgbGKDE/Q1lMeXFcmcq4bjAqgE7E+00xJxa1+j3FDJN7KrjIZi2SVeZAzAwPMMJoAmFUfdnzqYWgOkelE3gHImfsYjBjbZ7e3Vt90kIskhbcW1EmScoBAJMnSDqaC8U4493VzmZoBPxMAOrROXnE1QJE7nXp/OKxiI++R/EaqbMyF0+DmXcThTZTK0ZpzSuxBHhg85FCcbhWaTIA03n+VFuIEvh0PNBkbrKmVn/p/Cg9sM3hUE+mvziuXrmMDGMGQYG1DwTOn9+tOPArWa2ADJZyBPy58tfpS7b4VctnM40g6hhp7UbwmKa0iMrEHefUk7VD5bgSor79hHZ+VVbgkEdTS7a7VuD41Vx1EirVrtTbMZldfkw/EUodLYDkwnmL0ix2n4i9jE3VBlXCMJ1iRrA89QaCWHVtdo1YAgaTHhBOpop2yxS37qvbDeFIbNA2ZoO560vWjG9aar6fnEix3Rl4YQWKhn7szJKxIH0kVcZVW4bgdiQQVnT4dq0tYb/w9sKdVzGRs2cDMNOkaH1qHhWD7zMbuZVXkBqTz+Q1pRjycHiaSjgbhCvCe0ht3szyUYEMd4BgyeoBAmjnGsG2VL48SOvijUAnYjyI58vXWgy8BsyCFZgxHxsTvO8AdKesFjFKACBCBSvMAfiPP+VVrZM4WVu3EGK3Z1AVvNzZx56IFiD6lvxovw5ZunSf1pOv7gUch7VPb4OR4raLlbWFAB5DXbQ6H2qvwcFbrggjxtodDOnPpI96lQTZmOUlRWFEq9o7ZFvNqcneL/3swIOv3GNMHZy+VsKdJW+0xP7o+gj60M7XW/8Awt5gf2dR1ymdTtpIPpVvszcLYUEGZadyd1U8/WmdV/lRC4ft4R7YYABw/wDEunmlxdD6XP8AtpUtNGIsHSCBIPVreRh5zvpG+2lPvau3OGVgJIa2NPOVP0NJ17hlwm2yK2gymdtCVmf61fTj0iDuO6kgmWBbIu2yoLLB8z4SIEjnqNfQU8cIwpVMzCc8rB1kERB9YI9jQDhvD2tWHu3GW2FIkFtFk5VZidAM0aDyqjxvt1h2w727V8ZywIZPhU/Exz/e6QvWjlFRixgEusdAgihx7DC1iHtrGRW8JE5SCZET6x7VNb3HkB8gK3sYvOALhS4NI02M8h/WrWLxyqf8FTP3hlge0TWaFIJM1xqRWoGIEweDuO1zIjPJnQaUcwGEuBALilYJXxDk3XyBMe9D8Rxm7muLbOTIV+GNVYA+Kd9/lVFu1Td28s1y4GMTlyAaTMaufDIG3KuaoMuDKteWG6R8ewiWwJuTdRiuXfMsnxA8tQT5hqXruLJ05DlNQ4zFu5zuScx3g5SfLSNPwIqo2J8qKlQ7xd9S2MCN3ZftabLd3dzPaJ31Y2yee+o6imfinF/FkTQH74/00jcOw0WpI8Rkz+FNGGh1tn93+lXXGcCKWWsFktu60DxLt+zWVA7GTEmsomIn5tnvFAe/41vlnn89K1CVuIOhpGa4E3S4B/TesZhuOdadwBrNeMQNjpUSYR4UM3eJpDLOuuoI/nRbDEFRlUCeWi7b0H4Q36yOqt9AD+VEbcAMCJ6VO4iVIkXEWbuzOUTOmYknl+dV8Q2wB+EKPprW2NUZfr1gDetcTg7kk5GgwQQJkddKNUCWzIdsJKbGvEPtXrpy2qSxhyxHPkOn+9OxOD8VcObL+1E+pMGht/AxfNsbZoB8jsflRTGLDW3IMAw5AmCGn5kD8azA8VT9KLFAwYQG/ZnUtBGv8qDkgmSQMDMNYPHC2oWCyqMqwYMdT1O8etEVxqlSSdW+ENpAJEwflQ1sOHMJOpABgESdI5VZxuBZFjRsu8Gf4ZG4pEJkncJtA1kcGEnvIMkFSOZzfs7/AO1QX+J28w8YmDMKwMEaGY8I3HrVG5gLgIHdt8M6KTtvtVd8A+cHJv101G2hoqVqvaZ11hDYHSP3B+0tl7Kw4ByKIeUMrAO+jDzBo1we0jWzIVvigkAzLaQY9q5nw7AZLmuoUTvpJIj13ox+n3bLKlq7ctiCWhhEHxQQwIGo6c6JW/rC4l7Kv2W8GdAPDbVy3qi/lIG8beVC+F4BLQZVGUZg0DaCQDpyFK79psV3TEXjChyTktzoF0lVBjc+1E+AXbty+6tcZpVjJg+HMuQTlGuon8BNO2KpXmZ4dszollR3Y0BGboOp1/vpQfi/EEUZC0NGg5wNiRpHMwas4DEFgV0yggeeq5t6We0GEOZWWAHVhtOV0AuIRzB0ZfMZhrVar0J2ASliN8UF8V7c2v0fEW8t1nYAQVCAFSGBJk9ARpzpCtXFZC2TKWaSd5P3iDGgn8aZ+1XAycL+mWh+qYqjL+zI8LA81BlPl7LvC+JvNu3CkKCfVQdAeW/zpO/fnDTWoNRVWQfX6zLNwqublP4GN9qJpxMoAGGjAkSRqB6bVu9/D27QDpBB8RCGdyWjrVxe01orbVLRgKwJOUSQSQYE8o3rlXcN0ra6k4USK09m4GgeJxDEH8/SocP2eV3yW7YdUIaZ3AgnMSRm5j5VHxWw93EZrZCgqoZW0nKMsggR7VPgeIPZUOrGAStwaGVIgjbTeZqa9pOJfyrMS9217OvetuEAkKHRdJPdDxhY01Qz55a5jw/D53Vfc+gE10LtcXu4W4M7numYgZtIX03lNPYUldmE/Wz+6R89BRyoReImVPmgGHbDAgD6Dy1/CivCkKyp2G3p/fKhd7h7DVPkKsWmZTpINAr6xnUacN0lt0MmsqL9NbqPl/Sso2Yn9lb3ikpnea3BqEVJn8qUMcE3IqMtUk1p3uvKagTjLvBP8UH9kMfoBtz0O1XuK38iaEEkiJ6c9JoKLuUgqYI51pjMYzjxNMV23JE4HiWU4izSIG2pluemgmB6U/8ABrn/AIaxnbU21nXpoPmAK5haMgjz/v8AGuncBxJuYW2Zjw5TH7hKnX2mma+G4gXwRNTYQ3SjKpDDwyAYP+1TJwO2GzC2BG0aR51T4jlUgqDmBBJJkx/tRzAXi9sMsH35f01pjPMAVzBHF+BI2FvoiBCy5xHN0kg/KR71z7D8IKWxdI+KSOoUc43139K66MxO1c4vY4271xXLPbS4wUTsoJAA/d1AIoVnEsq5gi1eKsCpKkMIgkRlEk+sn6UVfjt0MQwVwJ1YawRtmG/uKkxXDVd1KHUgE6iMzawY29arXeEXMueFZWJ2YDcjedaEpyY0421YHWGOA8YLF2KKNhAnSBH5zXnHuIFShCLoZk6+JQJj1H41U4dh2S3DACXYxq0AZRrAj61Y4vhiQVlZFy2eembTXy86D6zZx0kekV/ONnCeBi5YslnOa6cxYfsq0qoHQADXqTWuN7Oli7C4ogIDmH7WYjUTA0jatsC5R7SqxGVGGnPRR06zUJ41dQsC0h4PiG0Mq8o2UselXJVTuMN5Tsm3tPT2Oc4JznTVDsHnxrB12jb7o38qY+D8Faz3blgxZyD4TsAXgMdY8ED1FBR2pud2bZW3rabZWzE23ywfFuI+tVeIdqsQ+GZgwtsl24VKLHwhmAJk5vDppqZpqu1bPT8pn3UNSMkR74Ik95rpmA+SgD33FS8KwoLMrqGyuH8QkBiJ2/iVx70hcG4zduDEq124Yuk/Ew0aGA8Om46dPOtMJeIvsGJJiZPi1S5lmTv8QPvXYRegha6GsXJMfu1OAXFYPEYcAkmGTmQyw6ge4getca4ZglDO6EsuZEBj9nUjTbWBXa8Le1Rx95Qffce429q5Vxnhr4bHXlUlbPeLctr90d9B095U/wANK2PvBzIq/ZnAgvjbeFh1Kj/PJHvpVDDtDIP4vmRV1u09xDcIW3OcNMN92YGhHKflXl3the2IT4gSYbWZERn5USpCqbZDuN4aEcEc9wwJItmY1+le4PAXMj+Hw8wYnzy+YGvzrOCccu5Q8KC8gwOjgaa9DQrGXrjLPeMQxIYSQJUk7CIkSKGlW05zNPzGK8ARt4dwgd2wvsqpEPLRKwQSSdFgTqTXMuDX0t3GBMCYDHoCd+mlNHB7oe0GcZsrZbgMmVIgk9ZGb5ClO5wllxLWOYcieq8j7iD70wrhwR7RK4PW4cx5sgMkyCCP71qC2vhE60RweGGUL91QB8tIHvV1OACJBZfr9OVStftKfaMHLQH3f9xWUV/4D1fX+Gvavsad9pSc4IrEueQ+te/Oa0Kxzn6fSkYXEsLtr9aid9YrQHrXhNQBJM8Y1DfeBU+XTSap3kBadqKmJRsgcTLSuDIFdK7F3C2EiAIdx6bN+dc9tXgBET5HbWmXsTxTu74RgAtwgb7NsvtBj2q4bBlAuBGzE4cBes0L7FY491ln4WIXrA1j60e4hZgN1Ab6A0s9iVAskkTLn/T+dWY4YGQBwY5nEkSWYacq5di/1jsY+NyfnrH1roWPxYS2SdBy/iblSNeweUysnfT16VFp7QmnA3ZMgs3iGZ1JB2+en86vDiNzLlJBUdQJ68oHTrVJUhNdK26eZ+kGky3PE1CqmVsZxi6QRIAUbADdmEkzzq1b4hcvXCGeZNozAHwlDy5amhN1fC2m5Hy3P1FX+C/+Yt85Nv6Kp/0xT6cLMJzmz8Y/23m6T0SP8zEn8BVa9Yz2gBzDD2YMPnMVth3kk+n5mswV7U66An2G9I2dpuJKS4gfqXB3uEH1uiY+a1EjZcPd20KmIMAMMux0I06VplIssnNPEPVGBI9NKhW5ms3f3sOD7q9z8taJpuHEU1wzVLPZW/JuP+2R/mVVUiR1DA0UxJy4m0f2wwPqU2nSdbY5c6BdksSBaSdMztsxGpBY6bbKootxpwgsPoAlxSdY0kKYj1NNtBaU/s4/8EvTZAn/AA2YTvoOXTnQrt3w5nFu6sCCQ89ILW+W0z9as9lr0s6nmFM7zyP1P41d45gkv4S/acxNpjPMHU2z6ggaedB8neflFbG2uTONDs9fc3AFB/w1kMIltecHaeVbY7s7fBAKD2ZT6Hf3oZgeNXguT9JNps2YkjUkaatE9d6MlMTdw126cUh7tcywNWKkHKOWo8jtRRxBEjrC3AODP+ig6DK76zpCuNhvvW2B7Oh1/WXIXO0kDUHXmTz9KTk7SYwW+7F0xrPhE6nM2sdaoNxLEZSpuMVPnU8Q/wBobGBHjs9hcOj3s7gpkPxMApK+ek+gqDE8QsYrEC5YBi1bFssVy5iSSCASTAURrrrSHcsswE6+pJ+VNPZCxltMTzb8AKqcBcCULszcxuwySVUTTCLMabUD7PpmJcxsY/KrPG+Im3ad1IlhlG8yd49pPtTFQwMxaz1NiWO9U859ATtoaykOxxN1WAxjXrzM1lW89YQUD3iwrxW4M1Hnr1GrMIj4MnAX+nWsKD9kzUUHcmsF3pUYl8ydFFRva103rzvuQNSDeq8iTwZrbSvVuhSGEiCDr1BBry7tzqTheGV79tXOVWYST0En6xFWHvKmdSxl0NZ7yfiGvuKWOzdsJhkkgFmY+06fgKYsCxIjca8p8hQkY62qwCoAJGsDZiNCB5T70xgnBgM4yJU7blmw65ZIFwTE6+Fo+RE0r8O44F8Nw+jDXSNtPxpm4l2qtCArF4BgKOZ0MnlSPeGdi0fESYHmSa5sE8yFz2jbbvoySrKZ+fvUD4YaHz5ddqWEzpOVisnlUiY+6IOYmOR2+Q29qGUEJ5rjrGm52YU2wRcaGK7gadat8JwdnDHvGzEqDB3jQDQczA+tLTdrrwtqiqBlMzqZ8t6r/wDFLt64GdoEnwjRQD+6PnrR+AsV6tmdM4XaW8rMNtdR0UDb6zVjB8BBZxnIB5ZQdxoJzefSk/s3jrltUyXGSWMwdD6gyDBJPuaYOGceu5lJKkwROWDoRy2nXptSgZM4M1Alu3gy1e4IneP4zGYg+ETDe+m80M4DwEvdVA3O5bIPQMygaRyiqnEeJ3bdzS4wzc5kSoMamYHkOcVB2a7S3LGKEgNFwzn0IYgMZO+rDmTTSBTgrEr3f4WMYezXZi22FsXMzgliSogKDniCTJOxpv4rwa0uEJy/C6fESSQSNI0pQ4LxJv0cwSuTEuAB92brMY01Hi5ij7Xy2DvTJg5hOuzSavY4RZXyyBkdIWtd1aCMAiFCh5aq2jb6kbzS1xPiZuYtVOgBuIAs5fiEMZmSZBmpeLqALLEAghkaY3ViRy2gihnE5W6j6znAnf41/wDj1rkt3IMQ1VWeTEztLwkJiHOgD+If9XxR7yfehIw7IBDSI2AE69dKd+22E8KXBsCR5ZX1AB6BhSmbonQ8o+e9AsJVsCDVQcyvaBZSoMmZj106edaLw0+KQR/tVoNBBB15+cVu2IOaTudvLqfwoW89pOwSlbslRvPlv8tPpR3BGLKKPvNrQ5L2u4opwpZ186uDkwZXEdOE28tg+o9aVu1uNPehBsup9daauGYxRYIbkGIM6aDNqfauaYnFF2LtuxJPqdTPuacLBUi6DLEzws/IisrzTyrKV5hsQQTNbgxUJaOdeoagiFBlg3vIV4d9P79KjDV7NVxL5ktvny9f70qRYncVXzzFbE1UiWBksyY33rxjBE6EbflWoaRH96V7661HSTnMLp2puhCiypYESvXqKDW7bARr6VuV6V7z61feekrtBOTI7doDUx/e1b5jEV6B/fOt1WNYMaa/0qhMttkJU9JrXuutWmvE+lQ5tdef5VIM7aJGbYga/SprNr4j0H1JAFRk/PnRXhWEV0cMSJMab6AER7muyZBUYljhNyFXyP460YwdzLc8s5IjzifoKC4WyUGU+s/zoph7kyRyj8aXI9U0EPoH0knaS14Fb9lh8jprSyl6MQPUfgwG2p3n3pu4kM1lx1Q/QaUlXGBug6wZ0Pr/AF+lP0njEzdUPUDHvhl6LWLTpfLf5gpB5edNWBE4O9/7T7+WtJNm/F3EDbMqN+Kn8Keeyq57BXmyMPWRFWtGciW/2pHxFM1pP4jHIyVJ0+VBeK2WZDAzNCtAGvgPT0o5ewzvYQKCSCDAE6Qdx0qw2JFi2ouaNcW4FUa7AHU8veo0yErgyhvFaZErDs+cRhbgaVz227qdfGBmtkjeNIjzrkmp1IiSdehG4+ddJ4X2odrCADJA3B18JI0OsUjcSwhW84iFznLzAzHMJWZM7z5GrahAAICm0uSYLW7mBPLnqAZ5adPOvGYfh7c6muAZhmGmvSB0g/2KjuW9oOpG23Xc9dJpSHzNsHhO8zeIADefpGtMXZ+xlVlciD4Z5DYox6A6g0q4W6UbMpAPOZgjptRKxxxA06odjIldPPmDV0zulHxiPg4dd7m5aCyzIwtsDIMqQRpvoI95rlwXWII5aiNuutdS4DjUu2zlLDQjwNK+v7v9BXKL13l/fSaYbpF6+CZP+l5dJXT1P5VlVGz9RXtDl+ZGRWCsrKiFmGvKysqJM9FbV7WVEkybD/zrDvWVlUMIvSeWD4/Y/hWxr2srjLT1fh9/yrZR+B/EV5WVWWnt38hVe5y9/wAKysqVlTJ7gqLvCDoSNtj51lZUr1kHpGvsogfD3iwDEM0E6n4R1qWyoztpyb8qysobfEYxT8Ihzh1hWaCoIg6EAignaPA20SVtop8Oygcz0FZWUxV0MW1XaW8ZbGVTAk22kxr/AIp5049hj4R6H8RXlZTD/HBj4If4UozbdfpNLfbFv/LfxXfxWsrKYriNnwxJ4W5FhoMa/wCtqodpNMQCND3drX3Wvayg6jpLaXvKrDUDl3RMcp6x1qkG1T0/JqysrPjk1uDQe9QYseAen8qysoqdYN+kGWsY6EhHZQZkKxE+sVbu/kPyr2so7dIBOshDGvKysocYn//Z"/>
          <p:cNvSpPr>
            <a:spLocks noChangeAspect="1" noChangeArrowheads="1"/>
          </p:cNvSpPr>
          <p:nvPr/>
        </p:nvSpPr>
        <p:spPr bwMode="auto">
          <a:xfrm>
            <a:off x="73025" y="-893763"/>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5605" name="Picture 5" descr="http://thumbnails.truveo.com/0020/8D/C2/8DC2604DE5B0C7245C978A_Large.jpg"/>
          <p:cNvPicPr>
            <a:picLocks noChangeAspect="1" noChangeArrowheads="1"/>
          </p:cNvPicPr>
          <p:nvPr/>
        </p:nvPicPr>
        <p:blipFill>
          <a:blip r:embed="rId2" cstate="print"/>
          <a:srcRect l="14000" t="2667"/>
          <a:stretch>
            <a:fillRect/>
          </a:stretch>
        </p:blipFill>
        <p:spPr bwMode="auto">
          <a:xfrm>
            <a:off x="4343400" y="3352800"/>
            <a:ext cx="3276600" cy="2781300"/>
          </a:xfrm>
          <a:prstGeom prst="rect">
            <a:avLst/>
          </a:prstGeom>
          <a:ln>
            <a:noFill/>
          </a:ln>
          <a:effectLst>
            <a:softEdge rad="112500"/>
          </a:effectLst>
        </p:spPr>
      </p:pic>
      <p:sp>
        <p:nvSpPr>
          <p:cNvPr id="8" name="Rectangle 7"/>
          <p:cNvSpPr/>
          <p:nvPr/>
        </p:nvSpPr>
        <p:spPr>
          <a:xfrm>
            <a:off x="339339" y="6189648"/>
            <a:ext cx="7391400" cy="461665"/>
          </a:xfrm>
          <a:prstGeom prst="rect">
            <a:avLst/>
          </a:prstGeom>
        </p:spPr>
        <p:txBody>
          <a:bodyPr wrap="square">
            <a:spAutoFit/>
          </a:bodyPr>
          <a:lstStyle/>
          <a:p>
            <a:r>
              <a:rPr lang="es-PR" sz="1200" b="1" dirty="0"/>
              <a:t>Texto</a:t>
            </a:r>
            <a:r>
              <a:rPr lang="en-US" sz="1200" b="1" dirty="0"/>
              <a:t>:  A Musical Journey and Other Stories, Richard A. Schrader, Sr., Page 168-187</a:t>
            </a:r>
          </a:p>
          <a:p>
            <a:r>
              <a:rPr lang="en-US" sz="1200" b="1" dirty="0"/>
              <a:t>Imagen:  http://findallvideo.com/tag/quadrille-dance</a:t>
            </a:r>
          </a:p>
        </p:txBody>
      </p:sp>
    </p:spTree>
  </p:cSld>
  <p:clrMapOvr>
    <a:masterClrMapping/>
  </p:clrMapOvr>
  <p:transition spd="slow" advClick="0" advTm="6000">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4648200" cy="609600"/>
          </a:xfrm>
        </p:spPr>
        <p:txBody>
          <a:bodyPr>
            <a:noAutofit/>
          </a:bodyPr>
          <a:lstStyle/>
          <a:p>
            <a:r>
              <a:rPr lang="en-US" dirty="0">
                <a:solidFill>
                  <a:schemeClr val="tx2"/>
                </a:solidFill>
              </a:rPr>
              <a:t>10 DE SEPTIEMBRE: </a:t>
            </a:r>
          </a:p>
        </p:txBody>
      </p:sp>
      <p:sp>
        <p:nvSpPr>
          <p:cNvPr id="3" name="Text Box 2"/>
          <p:cNvSpPr txBox="1">
            <a:spLocks noChangeArrowheads="1"/>
          </p:cNvSpPr>
          <p:nvPr/>
        </p:nvSpPr>
        <p:spPr bwMode="auto">
          <a:xfrm>
            <a:off x="533400" y="990600"/>
            <a:ext cx="5486400" cy="3810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r>
              <a:rPr lang="en-US" sz="3200" b="1" dirty="0">
                <a:latin typeface="Times New Roman" panose="02020603050405020304" pitchFamily="18" charset="0"/>
                <a:cs typeface="Times New Roman" panose="02020603050405020304" pitchFamily="18" charset="0"/>
              </a:rPr>
              <a:t>2002: </a:t>
            </a:r>
          </a:p>
          <a:p>
            <a:pPr algn="just"/>
            <a:r>
              <a:rPr lang="es-ES" sz="3000" b="1" dirty="0">
                <a:latin typeface="Times New Roman" panose="02020603050405020304" pitchFamily="18" charset="0"/>
                <a:cs typeface="Times New Roman" panose="02020603050405020304" pitchFamily="18" charset="0"/>
              </a:rPr>
              <a:t>Alexander Anthony </a:t>
            </a:r>
            <a:r>
              <a:rPr lang="es-ES" sz="3000" b="1" dirty="0" err="1">
                <a:latin typeface="Times New Roman" panose="02020603050405020304" pitchFamily="18" charset="0"/>
                <a:cs typeface="Times New Roman" panose="02020603050405020304" pitchFamily="18" charset="0"/>
              </a:rPr>
              <a:t>Farrelly</a:t>
            </a:r>
            <a:r>
              <a:rPr lang="es-ES" sz="3000" b="1" dirty="0">
                <a:latin typeface="Times New Roman" panose="02020603050405020304" pitchFamily="18" charset="0"/>
                <a:cs typeface="Times New Roman" panose="02020603050405020304" pitchFamily="18" charset="0"/>
              </a:rPr>
              <a:t>, natural de Santa Cruz, falleció en  Arlington, Virginia.  Era el 4to gobernador elegido de las Islas Vírgenes de EE. UU., veterano y abogado. </a:t>
            </a:r>
            <a:r>
              <a:rPr lang="es-ES" dirty="0"/>
              <a:t> </a:t>
            </a:r>
          </a:p>
        </p:txBody>
      </p:sp>
      <p:sp>
        <p:nvSpPr>
          <p:cNvPr id="4" name="Rectangle 3"/>
          <p:cNvSpPr/>
          <p:nvPr/>
        </p:nvSpPr>
        <p:spPr>
          <a:xfrm>
            <a:off x="457200" y="5791200"/>
            <a:ext cx="7696200" cy="461665"/>
          </a:xfrm>
          <a:prstGeom prst="rect">
            <a:avLst/>
          </a:prstGeom>
        </p:spPr>
        <p:txBody>
          <a:bodyPr wrap="square">
            <a:spAutoFit/>
          </a:bodyPr>
          <a:lstStyle/>
          <a:p>
            <a:r>
              <a:rPr lang="en-US" sz="1200" b="1" dirty="0" err="1"/>
              <a:t>Texto</a:t>
            </a:r>
            <a:r>
              <a:rPr lang="en-US" sz="1200" b="1" dirty="0"/>
              <a:t>:  Legislature Archives</a:t>
            </a:r>
          </a:p>
          <a:p>
            <a:r>
              <a:rPr lang="en-US" sz="1200" b="1" dirty="0"/>
              <a:t>Imagen:  http://the-sacredalchemist.tripod.com/page4.html</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828800"/>
            <a:ext cx="1999648" cy="2638425"/>
          </a:xfrm>
          <a:prstGeom prst="rect">
            <a:avLst/>
          </a:prstGeom>
        </p:spPr>
      </p:pic>
    </p:spTree>
  </p:cSld>
  <p:clrMapOvr>
    <a:masterClrMapping/>
  </p:clrMapOvr>
  <p:transition spd="slow">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239000" cy="701040"/>
          </a:xfrm>
        </p:spPr>
        <p:txBody>
          <a:bodyPr/>
          <a:lstStyle/>
          <a:p>
            <a:r>
              <a:rPr lang="en-US" dirty="0">
                <a:solidFill>
                  <a:schemeClr val="tx2"/>
                </a:solidFill>
              </a:rPr>
              <a:t>11 DE SEPTIEMBRE: </a:t>
            </a:r>
          </a:p>
        </p:txBody>
      </p:sp>
      <p:sp>
        <p:nvSpPr>
          <p:cNvPr id="1026" name="Text Box 2"/>
          <p:cNvSpPr txBox="1">
            <a:spLocks noChangeArrowheads="1"/>
          </p:cNvSpPr>
          <p:nvPr/>
        </p:nvSpPr>
        <p:spPr bwMode="auto">
          <a:xfrm>
            <a:off x="533400" y="1066800"/>
            <a:ext cx="6858000" cy="426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4000" b="1" dirty="0">
                <a:latin typeface="Times New Roman" panose="02020603050405020304" pitchFamily="18" charset="0"/>
                <a:cs typeface="Times New Roman" panose="02020603050405020304" pitchFamily="18" charset="0"/>
              </a:rPr>
              <a:t>1695:</a:t>
            </a:r>
          </a:p>
          <a:p>
            <a:pPr algn="just"/>
            <a:r>
              <a:rPr lang="es-PR" sz="4000" b="1" dirty="0">
                <a:latin typeface="Times New Roman" panose="02020603050405020304" pitchFamily="18" charset="0"/>
                <a:cs typeface="Times New Roman" panose="02020603050405020304" pitchFamily="18" charset="0"/>
              </a:rPr>
              <a:t>El pueblo de Charlotte Amalie fue ampliada con una calle que corría a lo largo del mar. </a:t>
            </a:r>
            <a:endParaRPr lang="es-PR" sz="4000" dirty="0">
              <a:latin typeface="Times New Roman" panose="02020603050405020304" pitchFamily="18" charset="0"/>
              <a:cs typeface="Times New Roman" panose="02020603050405020304" pitchFamily="18" charset="0"/>
            </a:endParaRPr>
          </a:p>
        </p:txBody>
      </p:sp>
      <p:sp>
        <p:nvSpPr>
          <p:cNvPr id="8" name="Rectangle 7"/>
          <p:cNvSpPr/>
          <p:nvPr/>
        </p:nvSpPr>
        <p:spPr>
          <a:xfrm>
            <a:off x="609600" y="6096000"/>
            <a:ext cx="6629400" cy="276999"/>
          </a:xfrm>
          <a:prstGeom prst="rect">
            <a:avLst/>
          </a:prstGeom>
        </p:spPr>
        <p:txBody>
          <a:bodyPr wrap="square">
            <a:spAutoFit/>
          </a:bodyPr>
          <a:lstStyle/>
          <a:p>
            <a:r>
              <a:rPr lang="en-US" sz="1200" b="1" dirty="0" err="1"/>
              <a:t>Texto</a:t>
            </a:r>
            <a:r>
              <a:rPr lang="en-US" sz="1200" b="1" dirty="0"/>
              <a:t> e Imagen: https://www.youtube.com/watch?v=fIII2Cjkr_w</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3657600"/>
            <a:ext cx="5669662" cy="2293878"/>
          </a:xfrm>
          <a:prstGeom prst="rect">
            <a:avLst/>
          </a:prstGeom>
        </p:spPr>
      </p:pic>
    </p:spTree>
  </p:cSld>
  <p:clrMapOvr>
    <a:masterClrMapping/>
  </p:clrMapOvr>
  <p:transition spd="slow" advClick="0" advTm="8000">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239000" cy="701040"/>
          </a:xfrm>
        </p:spPr>
        <p:txBody>
          <a:bodyPr/>
          <a:lstStyle/>
          <a:p>
            <a:r>
              <a:rPr lang="en-US" dirty="0">
                <a:solidFill>
                  <a:schemeClr val="tx2"/>
                </a:solidFill>
              </a:rPr>
              <a:t>12 DE SEPTIEMBRE:</a:t>
            </a:r>
          </a:p>
        </p:txBody>
      </p:sp>
      <p:sp>
        <p:nvSpPr>
          <p:cNvPr id="21505" name="Text Box 1"/>
          <p:cNvSpPr txBox="1">
            <a:spLocks noChangeArrowheads="1"/>
          </p:cNvSpPr>
          <p:nvPr/>
        </p:nvSpPr>
        <p:spPr bwMode="auto">
          <a:xfrm>
            <a:off x="533400" y="1143000"/>
            <a:ext cx="7391400" cy="3200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cs typeface="Arial" pitchFamily="34" charset="0"/>
              </a:rPr>
              <a:t>1996:</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PR" sz="2400" b="1" i="0" u="none" strike="noStrike" cap="none" normalizeH="0" baseline="0" dirty="0">
                <a:ln>
                  <a:noFill/>
                </a:ln>
                <a:solidFill>
                  <a:srgbClr val="000000"/>
                </a:solidFill>
                <a:effectLst/>
                <a:latin typeface="Times New Roman" pitchFamily="18" charset="0"/>
                <a:cs typeface="Arial" pitchFamily="34" charset="0"/>
              </a:rPr>
              <a:t>El </a:t>
            </a:r>
            <a:r>
              <a:rPr lang="es-PR" sz="2400" b="1" dirty="0">
                <a:solidFill>
                  <a:srgbClr val="000000"/>
                </a:solidFill>
                <a:latin typeface="Times New Roman" pitchFamily="18" charset="0"/>
                <a:cs typeface="Arial" pitchFamily="34" charset="0"/>
              </a:rPr>
              <a:t>S</a:t>
            </a:r>
            <a:r>
              <a:rPr kumimoji="0" lang="es-PR" sz="2400" b="1" i="0" u="none" strike="noStrike" cap="none" normalizeH="0" baseline="0" dirty="0">
                <a:ln>
                  <a:noFill/>
                </a:ln>
                <a:solidFill>
                  <a:srgbClr val="000000"/>
                </a:solidFill>
                <a:effectLst/>
                <a:latin typeface="Times New Roman" pitchFamily="18" charset="0"/>
                <a:cs typeface="Arial" pitchFamily="34" charset="0"/>
              </a:rPr>
              <a:t>ecretario de interior Bruce </a:t>
            </a:r>
            <a:r>
              <a:rPr kumimoji="0" lang="es-PR" sz="2400" b="1" i="0" u="none" strike="noStrike" cap="none" normalizeH="0" baseline="0" dirty="0" err="1">
                <a:ln>
                  <a:noFill/>
                </a:ln>
                <a:solidFill>
                  <a:srgbClr val="000000"/>
                </a:solidFill>
                <a:effectLst/>
                <a:latin typeface="Times New Roman" pitchFamily="18" charset="0"/>
                <a:cs typeface="Arial" pitchFamily="34" charset="0"/>
              </a:rPr>
              <a:t>Babbit</a:t>
            </a:r>
            <a:r>
              <a:rPr kumimoji="0" lang="es-PR" sz="2400" b="1" i="0" u="none" strike="noStrike" cap="none" normalizeH="0" baseline="0" dirty="0">
                <a:ln>
                  <a:noFill/>
                </a:ln>
                <a:solidFill>
                  <a:srgbClr val="000000"/>
                </a:solidFill>
                <a:effectLst/>
                <a:latin typeface="Times New Roman" pitchFamily="18" charset="0"/>
                <a:cs typeface="Arial" pitchFamily="34" charset="0"/>
              </a:rPr>
              <a:t> reveló el acuerdo entre el Gobierno Federal y Territorial para transferir</a:t>
            </a:r>
            <a:r>
              <a:rPr kumimoji="0" lang="es-PR" sz="2400" b="1" i="0" u="none" strike="noStrike" cap="none" normalizeH="0" dirty="0">
                <a:ln>
                  <a:noFill/>
                </a:ln>
                <a:solidFill>
                  <a:srgbClr val="000000"/>
                </a:solidFill>
                <a:effectLst/>
                <a:latin typeface="Times New Roman" pitchFamily="18" charset="0"/>
                <a:cs typeface="Arial" pitchFamily="34" charset="0"/>
              </a:rPr>
              <a:t> </a:t>
            </a:r>
            <a:r>
              <a:rPr kumimoji="0" lang="es-PR" sz="2400" b="1" i="0" u="none" strike="noStrike" cap="none" normalizeH="0" dirty="0" err="1">
                <a:ln>
                  <a:noFill/>
                </a:ln>
                <a:solidFill>
                  <a:srgbClr val="000000"/>
                </a:solidFill>
                <a:effectLst/>
                <a:latin typeface="Times New Roman" pitchFamily="18" charset="0"/>
                <a:cs typeface="Arial" pitchFamily="34" charset="0"/>
              </a:rPr>
              <a:t>Water</a:t>
            </a:r>
            <a:r>
              <a:rPr kumimoji="0" lang="es-PR" sz="2400" b="1" i="0" u="none" strike="noStrike" cap="none" normalizeH="0" dirty="0">
                <a:ln>
                  <a:noFill/>
                </a:ln>
                <a:solidFill>
                  <a:srgbClr val="000000"/>
                </a:solidFill>
                <a:effectLst/>
                <a:latin typeface="Times New Roman" pitchFamily="18" charset="0"/>
                <a:cs typeface="Arial" pitchFamily="34" charset="0"/>
              </a:rPr>
              <a:t> </a:t>
            </a:r>
            <a:r>
              <a:rPr lang="es-PR" sz="2400" b="1" dirty="0">
                <a:solidFill>
                  <a:srgbClr val="000000"/>
                </a:solidFill>
                <a:latin typeface="Times New Roman" pitchFamily="18" charset="0"/>
                <a:cs typeface="Arial" pitchFamily="34" charset="0"/>
              </a:rPr>
              <a:t>I</a:t>
            </a:r>
            <a:r>
              <a:rPr kumimoji="0" lang="es-PR" sz="2400" b="1" i="0" u="none" strike="noStrike" cap="none" normalizeH="0" dirty="0">
                <a:ln>
                  <a:noFill/>
                </a:ln>
                <a:solidFill>
                  <a:srgbClr val="000000"/>
                </a:solidFill>
                <a:effectLst/>
                <a:latin typeface="Times New Roman" pitchFamily="18" charset="0"/>
                <a:cs typeface="Arial" pitchFamily="34" charset="0"/>
              </a:rPr>
              <a:t>sland del gobierno federal al gobierno local. </a:t>
            </a:r>
            <a:r>
              <a:rPr kumimoji="0" lang="es-PR" sz="2400" b="1" i="0" u="none" strike="noStrike" cap="none" normalizeH="0" baseline="0" dirty="0">
                <a:ln>
                  <a:noFill/>
                </a:ln>
                <a:solidFill>
                  <a:srgbClr val="000000"/>
                </a:solidFill>
                <a:effectLst/>
                <a:latin typeface="Times New Roman" pitchFamily="18" charset="0"/>
                <a:cs typeface="Arial" pitchFamily="34" charset="0"/>
              </a:rPr>
              <a:t> </a:t>
            </a:r>
            <a:endParaRPr kumimoji="0" lang="es-PR" sz="2400" b="0" i="0" u="none" strike="noStrike" cap="none" normalizeH="0" baseline="0" dirty="0">
              <a:ln>
                <a:noFill/>
              </a:ln>
              <a:solidFill>
                <a:schemeClr val="tx1"/>
              </a:solidFill>
              <a:effectLst/>
              <a:latin typeface="Arial" pitchFamily="34" charset="0"/>
              <a:cs typeface="Arial" pitchFamily="34" charset="0"/>
            </a:endParaRPr>
          </a:p>
        </p:txBody>
      </p:sp>
      <p:pic>
        <p:nvPicPr>
          <p:cNvPr id="21507" name="Picture 3" descr="http://www.nps.gov/seac/wi/WI-0072b.jpg"/>
          <p:cNvPicPr>
            <a:picLocks noChangeAspect="1" noChangeArrowheads="1"/>
          </p:cNvPicPr>
          <p:nvPr/>
        </p:nvPicPr>
        <p:blipFill>
          <a:blip r:embed="rId2" cstate="print"/>
          <a:srcRect/>
          <a:stretch>
            <a:fillRect/>
          </a:stretch>
        </p:blipFill>
        <p:spPr bwMode="auto">
          <a:xfrm>
            <a:off x="2438400" y="3124200"/>
            <a:ext cx="3953135" cy="2590800"/>
          </a:xfrm>
          <a:prstGeom prst="rect">
            <a:avLst/>
          </a:prstGeom>
          <a:ln>
            <a:noFill/>
          </a:ln>
          <a:effectLst>
            <a:softEdge rad="112500"/>
          </a:effectLst>
        </p:spPr>
      </p:pic>
      <p:sp>
        <p:nvSpPr>
          <p:cNvPr id="8" name="Rectangle 7"/>
          <p:cNvSpPr/>
          <p:nvPr/>
        </p:nvSpPr>
        <p:spPr>
          <a:xfrm>
            <a:off x="685800" y="5867400"/>
            <a:ext cx="6705600" cy="461665"/>
          </a:xfrm>
          <a:prstGeom prst="rect">
            <a:avLst/>
          </a:prstGeom>
        </p:spPr>
        <p:txBody>
          <a:bodyPr wrap="square">
            <a:spAutoFit/>
          </a:bodyPr>
          <a:lstStyle/>
          <a:p>
            <a:r>
              <a:rPr lang="en-US" sz="1200" b="1" dirty="0" err="1"/>
              <a:t>Texto</a:t>
            </a:r>
            <a:r>
              <a:rPr lang="en-US" sz="1200" b="1" dirty="0"/>
              <a:t>:</a:t>
            </a:r>
          </a:p>
          <a:p>
            <a:r>
              <a:rPr lang="en-US" sz="1200" b="1" dirty="0"/>
              <a:t>Imagen:  http://www.nps.gov/seac/wi/wi-report.htm</a:t>
            </a:r>
          </a:p>
        </p:txBody>
      </p:sp>
      <p:sp>
        <p:nvSpPr>
          <p:cNvPr id="3" name="Rectangle 2"/>
          <p:cNvSpPr/>
          <p:nvPr/>
        </p:nvSpPr>
        <p:spPr>
          <a:xfrm>
            <a:off x="-762000" y="4267706"/>
            <a:ext cx="2057400" cy="400110"/>
          </a:xfrm>
          <a:prstGeom prst="rect">
            <a:avLst/>
          </a:prstGeom>
        </p:spPr>
        <p:txBody>
          <a:bodyPr wrap="square">
            <a:spAutoFit/>
          </a:bodyPr>
          <a:lstStyle/>
          <a:p>
            <a:pPr lvl="0" algn="just" fontAlgn="base">
              <a:spcBef>
                <a:spcPct val="0"/>
              </a:spcBef>
              <a:spcAft>
                <a:spcPct val="0"/>
              </a:spcAft>
            </a:pPr>
            <a:endParaRPr lang="en-US" sz="1000" dirty="0">
              <a:latin typeface="Arial" pitchFamily="34" charset="0"/>
              <a:cs typeface="Arial" pitchFamily="34" charset="0"/>
            </a:endParaRPr>
          </a:p>
          <a:p>
            <a:pPr lvl="0" algn="just" fontAlgn="base">
              <a:spcBef>
                <a:spcPct val="0"/>
              </a:spcBef>
              <a:spcAft>
                <a:spcPct val="0"/>
              </a:spcAft>
            </a:pPr>
            <a:endParaRPr lang="en-US" sz="1000" dirty="0">
              <a:latin typeface="Arial" pitchFamily="34" charset="0"/>
              <a:cs typeface="Arial" pitchFamily="34" charset="0"/>
            </a:endParaRPr>
          </a:p>
        </p:txBody>
      </p:sp>
    </p:spTree>
  </p:cSld>
  <p:clrMapOvr>
    <a:masterClrMapping/>
  </p:clrMapOvr>
  <p:transition spd="slow" advClick="0" advTm="5000">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6172200" cy="743712"/>
          </a:xfrm>
        </p:spPr>
        <p:txBody>
          <a:bodyPr>
            <a:normAutofit/>
          </a:bodyPr>
          <a:lstStyle/>
          <a:p>
            <a:r>
              <a:rPr lang="en-US" dirty="0">
                <a:solidFill>
                  <a:schemeClr val="tx2"/>
                </a:solidFill>
              </a:rPr>
              <a:t>13 DE SEPTIEMBRE: </a:t>
            </a:r>
          </a:p>
        </p:txBody>
      </p:sp>
      <p:sp>
        <p:nvSpPr>
          <p:cNvPr id="22529" name="Text Box 1"/>
          <p:cNvSpPr txBox="1">
            <a:spLocks noChangeArrowheads="1"/>
          </p:cNvSpPr>
          <p:nvPr/>
        </p:nvSpPr>
        <p:spPr bwMode="auto">
          <a:xfrm>
            <a:off x="381000" y="1066800"/>
            <a:ext cx="7620000" cy="2971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cs typeface="Arial" pitchFamily="34" charset="0"/>
              </a:rPr>
              <a:t>1733:</a:t>
            </a:r>
          </a:p>
          <a:p>
            <a:pPr lvl="0" algn="just" fontAlgn="base">
              <a:spcBef>
                <a:spcPct val="0"/>
              </a:spcBef>
              <a:spcAft>
                <a:spcPct val="0"/>
              </a:spcAft>
            </a:pPr>
            <a:r>
              <a:rPr lang="es-ES" sz="2400" b="1" dirty="0">
                <a:solidFill>
                  <a:srgbClr val="000000"/>
                </a:solidFill>
                <a:latin typeface="Times New Roman" pitchFamily="18" charset="0"/>
                <a:cs typeface="Arial" pitchFamily="34" charset="0"/>
              </a:rPr>
              <a:t>El viaje de la hermandad Morava de Stettin a Copenhague llevaba un total de 18 personas. Algunos estaban destinados a ser colonos para Santa Cruz mientras que los otros serian refuerzos para la misión en San Tomas.  </a:t>
            </a:r>
            <a:endParaRPr kumimoji="0" lang="es-ES" sz="2400" b="1" i="0" u="none" strike="noStrike" cap="none" normalizeH="0" baseline="0" dirty="0">
              <a:ln>
                <a:noFill/>
              </a:ln>
              <a:solidFill>
                <a:srgbClr val="000000"/>
              </a:solidFill>
              <a:effectLst/>
              <a:latin typeface="Times New Roman" pitchFamily="18" charset="0"/>
              <a:cs typeface="Arial" pitchFamily="34" charset="0"/>
            </a:endParaRPr>
          </a:p>
        </p:txBody>
      </p:sp>
      <p:sp>
        <p:nvSpPr>
          <p:cNvPr id="22531" name="AutoShape 3" descr="data:image/jpg;base64,/9j/4AAQSkZJRgABAQAAAQABAAD/2wCEAAkGBhQSEBQUExQUFBQVFxQUFRUXGBgXGBQXFBQVFxQXFxUXHCYeFxojHBQVHy8gIycpLCwsFR4xNTAqNSYsLCkBCQoKDgwOGg8PGikfHBwqLCwpKSwpLCwpKSkpLSkpKSwpKSkpLCkpLCkpKSkpLCkpLCksLCwsKSkpLCksLCwpLP/AABEIALcBEwMBIgACEQEDEQH/xAAbAAABBQEBAAAAAAAAAAAAAAAEAAECAwUGB//EAEMQAAEDAQQGBwUECQQDAQAAAAEAAhEDBBIhMQUGQVFhcRMigZGhsdEyQlOSwRSz4fAVIyQ0UmJyovEHQ4KyM2PCF//EABkBAAMBAQEAAAAAAAAAAAAAAAABAgQDBf/EACQRAAICAgEFAQEAAwAAAAAAAAABAhESIQMTMTJBUSJhBBRx/9oADAMBAAIRAxEAPwDfGj6XwqfyN9FL9H0vhU/kZ6K5qkAvYpGS2CnR1P4dP5G+ij9gpfDp/I30RL3KACVIdso+xUvhU/kb6JfYafw6fyN9FfdT3EqXwLYOLDS+FT+RvokbBS+FT+RvoibiSlpfAtgv6PpfDp/I30T/AKOpfDp/I30V5KgXJUgtlL7DS+HT+Rvoq6djpjOlT+RvoiHOUZVKKFkyh9ipnKlTA/ob6JGxUx/t0/kb6IlrFLognSC2CCzU/h0/kZ6KRsNPbTp/Iz0RLqUD0VYe2IzSpBbBzZafw6fyN9FJtmp/Cp/I30VpdjAEKV1KkGTKTZKfw6fyN9EvsNP4dP5G+itaEhiikGTK22Cl8On8jfRWDR9P4VP5G+iJoWaMT2BENUtIpNgg0bT+FT+RnopN0Mw/7NP5G+i17IBuRopSuLaXo6K37MBmgqZzpUh/wb6Kt+rrQZFOkRuuN9F0Rs4zKGqtdugd5/BCl8BpmBU0dTbg6jTGXuN9FQ+zUtlOl8jfRaVvyiMd6zw1aIRTRybZR9jp/Dp/I30TfYmfDp/I30RQhSAELpiibf0DFkp/Dp/I30UhZaQE9HT+RvopVFXCMULJkDZ6fw6fyN9FB1ip/Dp8Oo30VzmqdGnJSaXwLZyGmrM0V3ANaPZwgfwN4JkXrDR/aX8mfdtSXnSrJnowbxR3TGyYRrNH7Se5BhE2a3luBxG/aPVehO60YFXseo1gwDZ4kT5od4bsEH85ox9S/jM8Mu8IWuzcpiNg5KaVK4ldXQkgpqbKROQRNPR7iucmkNIzyxP0K2v0HAxd2BDOsZByUqcX2KcWZrrNKpqWVwxMQtV1NV3ldioymvU5lFvpNAPV9VmOeVRD0FskIYiDipUnlLoyc0AOyqBsVraoP5CqFBSuAJAWlmaejTjNUFWNJ5oodhbhMQSJOY5E/RXMgc/FZXTuFRrRldcTwILQPN3cFaBPquaiVZp9LG1NU0g5oESZMADPbtOQwQcqqpaRfa2RMOdG2AWtn+5JxGpGxSt5JF6OWYHGdvcEa14cuZNqKY2t29Lo/A6htWqwlxkIC1aOu81RT0m/ee9GN0gXCDB81SjOIrizLIgpGSj6lmk4DBVGh2LpmiKAujUhTRXRKLqJTyCgR7MVIMUoV1JoGaGBx+sP7y/kz7tqSnrGP2l/Jn3bUl50/JnoQ8UdmFIJg1WNZOQXqnnkAVa20Hbil9ndujwUH0yNil0x7Ra2qN3erqdJrsY7NyBAU2Wm6ocfg0zds9C6Mle0wuao2gtJLXETmDjPE8VoUtLk4XR4/kLNLjkdVNGpUKGdTUqdcnPwTuxXNaK7gtRgQb2LVucFCrRAC6qdEtGWGqNSg07EZSoTiVE0MYV5E0Z727kO+mVovbCgrTIaATTdGSrErRJhVkqrFRQ2zRmVXUtIbIhwjMwY7CcDuRDjA47AqTTmfE+ilgZNLSofaHBgJLWtERGDnNAMnCJB284K0ad+R1WgTibxmOAu7+KxNA1mutVe64EmAAHA3Q1jCcNxNQ9xXUUdk4H85LnB67lyWytzSgnMmoeDR4kn6BHGsJODyAY9kjzzWfZbbfrVLrSYN05ANIEgEneMZEjim5oVEyxSZRKuvmcWgf8AKfoPyFW966p2Q0O2lO3uVzGQqA9WU+aoAunaIRAtAdmgG4q1jlDiikws02ngqXUd2KiCpdKppjsGrU9sKsBFVKgKpAhWiTjNYh+0v5M+7anT6xn9pfyZ921JefPyZ6EPFHahG2IE4cZlCGiVqWSmwY7Z24LfySpGCK2EiwyEBb6MRGa02vkp70bJKyxm09nZxTOYqUyqjO1dPVsTS2YxWdUoRjC0x5FI5OFGbTpTmiBUujqhPUkqVOiU2JFtlLpmfxWm1hKpsNMNxcfRHvxyWeb2dYrRTBGagHzwU3VNmaYFQUU9FGSpr4BFvchKtNXElgblByvfSTss29dbIoEupyICsquA4BDsqyeHmntkgjbex2MuAxGNOoDmR/DhiD3RsSdpOnk2owcSYgdsKqvXBmBjPdg53dis2tRJw3h0ng1wveDfFY+uztggvVmmwiq9uJe8PJz9toK2301xDHNJDoGJpf3SD4LLt1vfTLujqVGYSA17gBD9gmFcOTVA42z0VxwdGYBwnbBiCVh6ukvFR117ZqPguu43XOZHVJMwxs7N29clY9bLR0jWPrEsvAYtYcIkCbswSADO9dvq49vQ9Ugi+/bnJz7ZVqVsTjSCnhMKKKqM6wjOD/g989ikwSu6kcsQXoN6sZSCKNLeokKrFRQ6mU4Uy1QKYh5hKU0JQmBMhRhINKSAOO1jH7S/kz7tqSWsf7y/kz7tqS82fkz0IeKPQKYB2IqjTQtlHDJH0Atc3RkiEQdgT3d6gairc5cEmdQhyrqAEYocuUm1FWNE2VChirYAGCe+ExcqsROkyMSo1bTGCrdUVfQFyK+hYjWKta8qAp3c4VVS0BOrFYX0gQr7aJiO1DVbQSosaqUK7icvgdSfKergJKHY6FKo7DFKgsCr0y4yf8D1Q1Z5EhoyE8t3L67NpB0T+fP0+mdNuhreck8cIk9paicqixJbMWp1Y4uJPGKf+Ah7ZWDbPWqzk19McNrj3x3FPbbVLmBoJc52DRmevhhxz5LN18tvRWcUWkYmOeAvEDnKw0d4mS20QxnKkVm6Sq9b/ifNQ+2wMj1bojkCg7RabxnkMeyV17BWyVhrXbRSO6ozwc1dy+1AAAtGBA2bKa4GgJqM4uZ/2/BdNa7ZN7HOT4OHouM97KaLKmmboBa5zSQMnEe6ePALX1U0tVr1XB9R0NaDk3HEAyYnbnsx3rialaYH5yXVf6fD9dV/oHi8eirik8khTikmd8esqXNMp21OCuBXoGUpASc1XwmNNMAUsTQiOjSLUwooTXVYWqJKok4vWT95fyZ921JLWQ/tL+TPu2pLBPyZvh4o76jXhE/a4QQUgFucEzGm0GNtikK8oIJ7yjBeh5MNc9Vl6GBVjXIxoLJiorgQhxCnG4pNDRe0BSc+EJ0fFOHlLEdkqjC5V/YiUQysrRWU20FJg7bCAEnWUbFe14zlM5wOIRbHSAbVVbSaXvdDRGycSYAgYkkkAcSEMy0vqD2Swzjeg3duzAu4ZA5zkjLbZg+m5rgCCMQcs8M1z2gX9E99BxMiHse4yarDhIG5oDRGzFTvJfBejdy/P5lYGk7XUrPLKDC671S/JgIgul+RxwgScFpaSsxcJa97CMeoQLwAcQCCDIk+sjBBWiq682myq8OLGO9zqNjrOxbgJwA3wlyyS0wirK9CaAex76tR7XOY0hrRkC4Q50uxMC83IZrzjXW3OdaCHYhkkcs/qu10vp00wWDqmLoODh3jeTnOZXE2WxOtVcguAgSZg5OEAzvMDtWf3Z2joambK9pirUpTN01qWDvZHttddBm8OF1PbtAVabb5Ac04hzTOBiDdMHKF1Fg1m6AdFWZiBDXNddlsAbj1uqJJ2gHYEezXWyNF7oCIO5jjgRMlxmRw4K6T7Mm2jzWi6HtP8wPiPxRVsrXnEiYxRGlKzemFSjUqGH1DffdOF4uYbpbgcSIMgwcsF0dClSdRL3Pp2hjabsBSa2o240Q5zw4HOBiATiRMFR077MvKtnHMPW5fRdr/AKe1Q3piZOFMCAT/ABEjAckJadTQ4AUC8VIAdTqNIDnBoL7tSLo2wHRnmjNSrQ2zsrmuTSh7WwZBkNJIujE+0Nm3inxwcZqxTkpR0d0wA/mFNtPcuTdrjfqsp0W4Oexpe7OHOAMM347T2Ia1az2npX06bQbrnNBawucbpIBOYxjcFqlzRijjHilJnbgpyUFYbQ51JheC1xaLwOBBjHDmiOkXVbVkPWhPKrJU76bBWiSqUxVhaoFqYjitYx+0v5M+7akn1j/eX8mfdtSXnz8mb4eKPQbvBOGrKZpR+2O4fRE09Kja3uP0K3YSMKkg6FIUwh6duYdscxCKAXN2u5a2QupQrejSNJGSHRWGDcn6FP0aeCiwKjS4puiO9WkKJcUAVXSEr6sD0xqBAEb6TXY4Zp8CmuJiJ1KuCyrfY7xa6ndD2OkXgYcCCHMJGIkHPZE7EZWrAGDeymbrojmBCoGkKN4AVackSBeaDhGwniFNILKqtsc6heaDfcDDMC68M2E+y2Mi44AYxiAudtDagZi6m0mC/AvJ2NEuiAAMABszxQWk9MGzW/pXtf0F59MuAN0X2C44uyIBcDE5Y7AqNIW7pahaw3gIJAk37uPVjMY4/krLyNur9HWK+GNb6D4JmRu2kYwQOMKWrji1tapvF0cYIJ/7DuUrTbJM5gRJ3T+JCym20gPa0w0k8sYkhcsjpWg7S9rFR7hhmez8wsnHH8+G1WnEwM8u07E7bOY3kzAG4DPl6qdtlLRTRYXADeR5rXt2rkAlhwHuk8NhjhPagaVO65o7T2fmEZbdOANhpxOcfniUNhu9AVk0zaLO4hlV7TtEhw7ngjarKdvqVnOfUdfcYBJkk7BjOEclm1ahcS7PLyWpoaiIceI8P8lLN/S3Fdzc0NR/aaQ/9jP7SCV6IymAMABOJgASd5jMritUbNftF7YwPd2nqDzd8q7Ylbv8VfmzJzPdDQolSUStZwIuKZShMQgBk14p4TFMDjdY/wB5fyZ921JLWIftL+TPu2pLzp+TN8PFGjRt5GBE+aKpaQBzBCzQw7kgvVTPLNxtcOGBlH2HSRbAOLfLl6LmGVCDKI+2GQUpJNbGnR2rLa0j2m96my0NORB5EHyXDG2uTsthGePn3rg+FHXqndkhNAXN2LTTspng76HNatDSzTnLT3jvXN8bRa5Ew800ujG5NTrB2RB8VYVNsvRRVp7lR0CKNPimhVYqKm0lLoSrApPeG4kgczHmixUVimVXVpYZE7dpx5HBXtrh3skHkQfJOXJWx6Od0joiz1aFUuosM9JBuNBGFxsOwIxaNuZXnOidFubepPqFlQB727nMYHh4Bve0HMu3QCczMBer6Sq3G/qQzpLwfcxF8SXPPVBIk43ozXlWsTajnUoY0VOlqVqTnPxb+sqvc1wxls03AkZmOSz8skmi4o19IaHFBwpsdgXC+TdMQQ15debies4ZnCN+NVWqRaDUphtoqCnT/VthoZ+uYQXgFwdkPZxAIOYwIp6Mv0KdSoyux7mtcTTdTLQcDNxpvCDECNm9cpaumpvJZUDjJd1wARDiMS8A7BtjFZusm9aOqR1GuFlNa01CymXXC2m8gZOugODn5A4kY7phYztBV2U3vc1pbTIDoeC5o90kD3R5jdKy9J62VqjOjeG9V5eLhDmtJcHktjHOMbxnaSQj9G6+VZDHFrgYa/e9sPF1zTGEOOQ25q7t2FUi/QeqT7YHuFS41ha3FpN7qkkTIyEGM8Vn6V0A6g+6YMzBbPfBE47F0Wres7bJSzL2dG4lmA65rOg3pxN0kb+pwCwrTaQ6oZqMILrzZDGlodLoMHqxeO8EoeLX9EnK/wCAJYGtjd9c/TsWjZG3aQGEnHkSmqWKnUqU4tFGHEF5MgARJnOcRdw/iXTDUmrUaHU6tIg4gi+Q4bxAxHOFC45S7FOSXc1dQ7CBRe8+84NbypiD4l3cuifQxQ2idHmlRZTc0S1oHVJMnMnEDEkkosPI3r04RxikY5O3ZUWKKJDkiJV2TQIQmuoh1nUDRKpMVFJCZWFhUCqA4vWP95fyZ921Mn1j/eX8mfdtSXnT8mb4eKOhp6NduHf9QFadGEj3PmCzqOl3OiHExlLiO6cuwov9KVAPejeXGO8hels8nJF9LRLjgA35m+qcaGcDAA7CCst2sABlzgeTyT34qVLWdhMAPdhsLsI2yNiNjyRqDQxnNkjZP4YqTNB7ywcyPpKhZ6tdwBbTqAHK9Df+7gUPX03Upvh95nNpjsjNLf0eS+BrdA9YdamRmSD+CMdYGD3md7vRYTtaScjI7fqVE6xP2E/ISjGX0ecUbzLI3eBuJvieWCvpPLZAeMYiSTGOOY3LnaOs725moP6WkecKFbWQkdRld5/mIaB2CT4qWn7GuRHVutjdrm+PosfSGk6xJFNpa3Y6MXcROzsWG7WSpH7sJ3uqVSPkaW+aEqaZrOAAaxrv4heM8Ic8gdilRXwb5TVNe0H3qvefVBVKNWSXB08fUquhpyqD1hI/kvNPjIRVn0wSeqyqY4NI7ScF0pHPMrZSfsa8HgCPFWm214guq97lKtp8N9slpzj9WT4FBO1tYMnO4yPRS69jyL6t9xl7S44YuEkgcSMdq5LXysTSoXWNHQgAuA6xL5D72GUtZh/MV2mjNbLJJNd7sMgxhx/5H0Chpx9gt1O4yvcvG6A+Adm3DIZSFm5YRnVejtx8mO2cFYdbaxa1jg5rSQL4c4tAwHsuloHjnipactAumXtqCZAbEEkbcTtJOK65+ruj6LYbbGtOGbmkeGP+Vh2/QlkgtdbmlvtDomFxDhvnqxjv3YhZH/i1tGj/AGFZxjKeeYOOIO/P87gqqlmJdhlh+YXRUtBsA6lspOM5VKT2SNklsx4qP6Nc3EimTtLK1NwPIEgjDZCXTmvRfWg/ZkstTmgzeiIAMxgZAAmPBC2m1OJBBu4BoAjKIzzJOM81r16EnAHI7N/EEz+CKs2r7nEAMceTH9nuwpUXfYfVjXc5+z0KhiHEYEjZhP1IXp+o2majLOWOaXXHYEkzDgTBIzxXMu0FVaQCwsAwN9jo5tIA+oxXU6M0iLNTDBSc7GXPdJJdABMBmGQwla+GDTtoz8vKmqOmo6wt95rgeBkeMK5umqRzvjm2fKVhHWh2ylhtwI8xCFdrO0iCW3p91zO4iDjxWzRnzOtp6Xon3gOYI8wiKNrY/wBlwdwBy7Fwdm0xUJ6v6zsHm0R4I9mnHSB0LwRuunzZPilihrkOyLx+YUS8cFzn217oLmPE5dIWieQwJVTtK3Mz0YOHWcGie2EYD6h0b38FU88FgN1qs4ia9Iv3X4/uiPFTq6xM3j55lNIHIw9ZXftT8NjPu2pLM05pQOrvInG74MaEywTX6Zvg/wAoBfQqCcXDgQAmFN/Hv/FVfbmDOu8SZhjnwOAl6mdN0GjAVHneT6uK2rseSM9jt/iFZZ6jhiHuH9Ik4ccEKdZKr8jdbxu/QfVOLS55/wDIeTT6SnkOjbo6wVGYm9UOw1HON0mZIExJlDO1nq3pLgeF3D18VnPsoiSCeZP1IQlWBn1RxIHjKMmgo3Kmsk4llOd8Y+aM0drGHDrVGM7x4HPsXKdNT3s758pVbrUzZB7D9UdRjwPQKesFORFopP3ghzT80QijbLwkBj/6agPgFxWrdZr67WmBJMw28YiSTIgc+K9Rp6PpubFGlRb/ABOLG3jAxJP0TUm0S4nPttLJlzBxBLgT2yoWnSQ/26LRzLj5uCL0jYQDBYzfeaHNw34DBBDRTyAWU6hByIDiD3hU0RYLW0nXjCByDfrKzbVpesc3E83T4ArQraPfiHNcNkFjh4j0QTdEvcSAyl2vjwcAodlJmfU0xUIiGnmAfHNAuLnGcBwGQXRN0HUkyxgA/nZ4KTNCVyCadFr7v817lIDT4ri4t9y00YNHRr3CYw3nAd5z7FP7ER7TmN5u+gxKJtejLUT1mFgGwTh2BUs1eqnEMJ4kgeamv4Oyh5YMAS48BdHjJPcqXUich+e1bVLV14HWLG8usfomqWVjfbl3DAeQRiLIwxYTvA7lZT0Y8nqkmeGHeYCJrVseqxrRxcXeBgIO0gu9p3n5JaKsnVoup+09k7gQT3CVKjpotHtO5Zg9hwWa+4MyezD6qP2mjuf2D1KVjxs6Whrnd9pgd2epyWpT/wBQLO4Q+i4He1xHhj5rhftVHc7tj1TjSrBgG4cAPqqU2g6f8Ovra3UST7YH9LHf/IJQbtYaJwD3AbgC0dwGC5l2lW7Gd90eQVFS2h3utHZ9UdRguI6z9JNOVUnm4nwKX2l5HVe48j6Fce2oNo8Sk61gYtvA80+oPp/DobVfPvE+feUDWrPIIcT9DzQtDWGoPa6w/mEotmm6T/abdPAmPFVkn7DGS9ATQZiYRtnquZg155ESO5J1x3s+YUA2Mp7UCbsnWtTi7ECcMjhlxTqFSpjkdmzgksUn+mejDxX/AAt6Vm5g7BPiUvtLN/dh/wBVml6sYJybPefJbctHm4hgtVLdMcD9VJumIybyBMAdjcT3oc2R4HsOA3wVJlidwHf6pfor80PV0lUdhgOIw/uklBuY9xkx9cfNaIs7R7TlE1Wj2Wg8SUq+sLXpAQsbt47lCqyBnPb9ERWJcYJI4BViyTsPMJMpNeylk5hbVg1utVNoYKhLALt0gERwJCAbYQNseKlcH8R8E1aE2mdG3X+vIIYzDfOJiJ3fRWf/AKlaNtJmA2F8k7CccBwC5kXf5ipNs97Ke0J5y+kpJG7U/wBWLe4+23h1AY5TKFOv1uccX3hmWljSO6PFZbrCRtHYJ/BU1rE/f2HDwUXJF6Zu0tb7/t0u1pkfK4HzVo0hfcLhrCcgGT5Lk3UntM4jijrLrFWp4Bw5kSe9HUb7ifGvR6K/QtqbTaRUh59x90EzlcDST4LKtLbYz2m1Bxa38VztDXOuH3nODoHsgXROwyMfFGM/1DtLnzVfUc0+617mx449qvJP2R02NarW+eu6rPGVn2i1OGTXnu9VtWrXOm+6C2o7feudkQcUHaNK2Zw6rHA9g9VMkvTBWu6MVzKxxEgcwous1Xa7xHqjjVpnKRzUIbvB71FFZGe+xu/ib3+iZuinkTs3wfNaPQjOB3lUW2tXdhIj+XPtJx8UUUpMBqWG7mUO4gbypusbzsJ7fxTjRz9yk6pr2ygvTtB3wiRo525TFEjYE0hOS9Ajp4qHRHci30yqCxOhqQm2fiOzFVuocZV4nZCrcXIoabIhhH+VY2s7eqmnHFWwmhMtpuwSUqYwSWWXdm2HijSp6YcBv5gGOSkNMVXZE9kBOktqkzy8UVOfUdme8yl+ji72nuPDIJJIJslToU2ZCTxn6q7ppwACSSWTAi8AZkDvKqNobsBI34Ad2JSSSyY0il1t/kaeZd6qJ0if4QORKSSnJnVRRW+3E/5VTrW7eUklLbKUUPTqOPHnijqU7o5FMkkTIvA596iaQTpKkjnZX9iHBRNl5JJKgtkfsaY2QJJIC2IUk8H84J0kgsQrEZjyVtO2t94x2FOkmOkWNtbDkT3KzpicneH4JJIslooq3j7yHNPDMHmEkkCRQ+6Nje4qu83cO5JJNHVLQx5KAfJiYSSRY6E6zTxSpWUgzhCSSGGTL7oTpJLJLuzdDxR//9k="/>
          <p:cNvSpPr>
            <a:spLocks noChangeAspect="1" noChangeArrowheads="1"/>
          </p:cNvSpPr>
          <p:nvPr/>
        </p:nvSpPr>
        <p:spPr bwMode="auto">
          <a:xfrm>
            <a:off x="73025" y="-839788"/>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2533" name="Picture 5" descr="http://2.bp.blogspot.com/_bR6jwDPKQGU/S_LefnnnatI/AAAAAAAAA0o/pV1OkXbeNrk/s1600/Discovery+Vancouver.jpg"/>
          <p:cNvPicPr>
            <a:picLocks noChangeAspect="1" noChangeArrowheads="1"/>
          </p:cNvPicPr>
          <p:nvPr/>
        </p:nvPicPr>
        <p:blipFill>
          <a:blip r:embed="rId2" cstate="print"/>
          <a:srcRect/>
          <a:stretch>
            <a:fillRect/>
          </a:stretch>
        </p:blipFill>
        <p:spPr bwMode="auto">
          <a:xfrm>
            <a:off x="2590800" y="3048000"/>
            <a:ext cx="3886200" cy="2590800"/>
          </a:xfrm>
          <a:prstGeom prst="rect">
            <a:avLst/>
          </a:prstGeom>
          <a:ln>
            <a:noFill/>
          </a:ln>
          <a:effectLst>
            <a:softEdge rad="112500"/>
          </a:effectLst>
        </p:spPr>
      </p:pic>
      <p:sp>
        <p:nvSpPr>
          <p:cNvPr id="9" name="Rectangle 8"/>
          <p:cNvSpPr/>
          <p:nvPr/>
        </p:nvSpPr>
        <p:spPr>
          <a:xfrm>
            <a:off x="685800" y="5867400"/>
            <a:ext cx="7467600" cy="461665"/>
          </a:xfrm>
          <a:prstGeom prst="rect">
            <a:avLst/>
          </a:prstGeom>
        </p:spPr>
        <p:txBody>
          <a:bodyPr wrap="square">
            <a:spAutoFit/>
          </a:bodyPr>
          <a:lstStyle/>
          <a:p>
            <a:r>
              <a:rPr lang="en-US" sz="1200" b="1" dirty="0" err="1"/>
              <a:t>Texto</a:t>
            </a:r>
            <a:r>
              <a:rPr lang="en-US" sz="1200" b="1" dirty="0"/>
              <a:t>:  A Caribbean Mission, C.G.A. </a:t>
            </a:r>
            <a:r>
              <a:rPr lang="en-US" sz="1200" b="1" dirty="0" err="1"/>
              <a:t>Oldendrop</a:t>
            </a:r>
            <a:r>
              <a:rPr lang="en-US" sz="1200" b="1" dirty="0"/>
              <a:t>, page 292</a:t>
            </a:r>
          </a:p>
          <a:p>
            <a:r>
              <a:rPr lang="en-US" sz="1200" b="1"/>
              <a:t>Imagen:  </a:t>
            </a:r>
            <a:r>
              <a:rPr lang="en-US" sz="1200" b="1" dirty="0"/>
              <a:t>http://paulinespiratesandprivateers.blogspot.com/2010/05/ships-voyage-of-discovery.html</a:t>
            </a:r>
          </a:p>
        </p:txBody>
      </p:sp>
    </p:spTree>
  </p:cSld>
  <p:clrMapOvr>
    <a:masterClrMapping/>
  </p:clrMapOvr>
  <p:transition spd="slow" advClick="0" advTm="8000">
    <p:wipe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a:solidFill>
                  <a:schemeClr val="tx2"/>
                </a:solidFill>
              </a:rPr>
              <a:t>14 DE SEPTIEMBRE:</a:t>
            </a:r>
          </a:p>
        </p:txBody>
      </p:sp>
      <p:sp>
        <p:nvSpPr>
          <p:cNvPr id="19457" name="Rectangle 1"/>
          <p:cNvSpPr>
            <a:spLocks noChangeArrowheads="1"/>
          </p:cNvSpPr>
          <p:nvPr/>
        </p:nvSpPr>
        <p:spPr bwMode="auto">
          <a:xfrm>
            <a:off x="442452" y="907451"/>
            <a:ext cx="54102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1916:</a:t>
            </a:r>
          </a:p>
          <a:p>
            <a:pPr lvl="0" algn="just" fontAlgn="base">
              <a:spcBef>
                <a:spcPct val="0"/>
              </a:spcBef>
              <a:spcAft>
                <a:spcPct val="0"/>
              </a:spcAft>
            </a:pPr>
            <a:r>
              <a:rPr lang="es-ES" sz="2400" b="1" dirty="0">
                <a:latin typeface="Times New Roman" panose="02020603050405020304" pitchFamily="18" charset="0"/>
                <a:cs typeface="Times New Roman" panose="02020603050405020304" pitchFamily="18" charset="0"/>
              </a:rPr>
              <a:t>El libertador D. Hamilton Jackson fue declarado culpable de difamar al gobernador </a:t>
            </a:r>
            <a:r>
              <a:rPr lang="es-ES" sz="2400" b="1" dirty="0" err="1">
                <a:latin typeface="Times New Roman" panose="02020603050405020304" pitchFamily="18" charset="0"/>
                <a:cs typeface="Times New Roman" panose="02020603050405020304" pitchFamily="18" charset="0"/>
              </a:rPr>
              <a:t>Helweg-Larsen</a:t>
            </a:r>
            <a:r>
              <a:rPr lang="es-ES" sz="2400" b="1" dirty="0">
                <a:latin typeface="Times New Roman" panose="02020603050405020304" pitchFamily="18" charset="0"/>
                <a:cs typeface="Times New Roman" panose="02020603050405020304" pitchFamily="18" charset="0"/>
              </a:rPr>
              <a:t>. Fue ordenado a pagar una multa de 2,500 francos “habiendo dicho en una reunión pública donde habían 800 a 900 personas  presentes, que el gobernador había dicho una mentira  ‘desvergonzada como él’ y que él no podría respetar a un hombre que  hablara falsedad".</a:t>
            </a:r>
            <a:endParaRPr kumimoji="0" lang="es-ES" sz="24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p:txBody>
      </p:sp>
      <p:pic>
        <p:nvPicPr>
          <p:cNvPr id="19459" name="Picture 3" descr="http://t0.gstatic.com/images?q=tbn:ANd9GcSpJ7jcG-M4SjrXReuN3iH6AlhHByRG2Cp1ZOw9nmtQ3dCS5hK9:stcroixsource.com/files/userfiles/image/2010%2520Oct%2520Pics/Jackson_David_Hamilton.jpg"/>
          <p:cNvPicPr>
            <a:picLocks noChangeAspect="1" noChangeArrowheads="1"/>
          </p:cNvPicPr>
          <p:nvPr/>
        </p:nvPicPr>
        <p:blipFill>
          <a:blip r:embed="rId2" cstate="print"/>
          <a:srcRect/>
          <a:stretch>
            <a:fillRect/>
          </a:stretch>
        </p:blipFill>
        <p:spPr bwMode="auto">
          <a:xfrm>
            <a:off x="6019800" y="1600200"/>
            <a:ext cx="1981200" cy="2743200"/>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457200" y="5715000"/>
            <a:ext cx="7772400" cy="830997"/>
          </a:xfrm>
          <a:prstGeom prst="rect">
            <a:avLst/>
          </a:prstGeom>
        </p:spPr>
        <p:txBody>
          <a:bodyPr wrap="square">
            <a:spAutoFit/>
          </a:bodyPr>
          <a:lstStyle/>
          <a:p>
            <a:r>
              <a:rPr lang="es-PR" sz="1200" b="1" dirty="0"/>
              <a:t>Texto:</a:t>
            </a:r>
            <a:r>
              <a:rPr lang="en-US" sz="1200" b="1" dirty="0"/>
              <a:t>  Rothschild Francis and Freedom of the Press in the USVI Islands, by William W. Boyer, page 3</a:t>
            </a:r>
          </a:p>
          <a:p>
            <a:r>
              <a:rPr lang="en-US" sz="1200" b="1" dirty="0"/>
              <a:t>Imagen:  http://stcroixsource.com/content/news/local-news/2010/10/31/territory-celebrates-d-hamilton-jackson-day</a:t>
            </a:r>
          </a:p>
          <a:p>
            <a:endParaRPr lang="en-US" sz="1200" b="1" dirty="0"/>
          </a:p>
        </p:txBody>
      </p:sp>
    </p:spTree>
  </p:cSld>
  <p:clrMapOvr>
    <a:masterClrMapping/>
  </p:clrMapOvr>
  <p:transition spd="slow">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772400" cy="932688"/>
          </a:xfrm>
          <a:solidFill>
            <a:schemeClr val="bg2"/>
          </a:solidFill>
        </p:spPr>
        <p:style>
          <a:lnRef idx="2">
            <a:schemeClr val="accent2"/>
          </a:lnRef>
          <a:fillRef idx="1">
            <a:schemeClr val="lt1"/>
          </a:fillRef>
          <a:effectRef idx="0">
            <a:schemeClr val="accent2"/>
          </a:effectRef>
          <a:fontRef idx="minor">
            <a:schemeClr val="dk1"/>
          </a:fontRef>
        </p:style>
        <p:txBody>
          <a:bodyPr>
            <a:normAutofit/>
          </a:bodyPr>
          <a:lstStyle/>
          <a:p>
            <a:pPr lvl="0" algn="ctr">
              <a:defRPr/>
            </a:pPr>
            <a:r>
              <a:rPr lang="en-US" sz="2800" cap="none" dirty="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TRIBUTO ESPECIAL A LOS OCHOS GOBERNADORES ELECTOS DE LAS USVI</a:t>
            </a:r>
          </a:p>
        </p:txBody>
      </p:sp>
      <p:pic>
        <p:nvPicPr>
          <p:cNvPr id="6" name="Picture 2" descr="http://t1.gstatic.com/images?q=tbn:ANd9GcQ7zQQfkNrxdmJjk_WboLAJaHm4Z2yNzfv9-ydGXqMOrugkVHFiDA"/>
          <p:cNvPicPr>
            <a:picLocks noChangeAspect="1" noChangeArrowheads="1"/>
          </p:cNvPicPr>
          <p:nvPr/>
        </p:nvPicPr>
        <p:blipFill>
          <a:blip r:embed="rId2" cstate="print"/>
          <a:srcRect/>
          <a:stretch>
            <a:fillRect/>
          </a:stretch>
        </p:blipFill>
        <p:spPr bwMode="auto">
          <a:xfrm>
            <a:off x="685800" y="1371600"/>
            <a:ext cx="2453878" cy="2819400"/>
          </a:xfrm>
          <a:prstGeom prst="rect">
            <a:avLst/>
          </a:prstGeom>
          <a:ln>
            <a:noFill/>
          </a:ln>
          <a:effectLst>
            <a:softEdge rad="112500"/>
          </a:effectLst>
        </p:spPr>
      </p:pic>
      <p:pic>
        <p:nvPicPr>
          <p:cNvPr id="7" name="Picture 8" descr="http://www.stx.k12.vi/profiles/King_CE.jpg"/>
          <p:cNvPicPr>
            <a:picLocks noChangeAspect="1" noChangeArrowheads="1"/>
          </p:cNvPicPr>
          <p:nvPr/>
        </p:nvPicPr>
        <p:blipFill>
          <a:blip r:embed="rId3" cstate="print"/>
          <a:srcRect/>
          <a:stretch>
            <a:fillRect/>
          </a:stretch>
        </p:blipFill>
        <p:spPr bwMode="auto">
          <a:xfrm>
            <a:off x="5334000" y="1295400"/>
            <a:ext cx="2517913" cy="2895600"/>
          </a:xfrm>
          <a:prstGeom prst="rect">
            <a:avLst/>
          </a:prstGeom>
          <a:ln>
            <a:noFill/>
          </a:ln>
          <a:effectLst>
            <a:softEdge rad="112500"/>
          </a:effectLst>
        </p:spPr>
      </p:pic>
      <p:sp>
        <p:nvSpPr>
          <p:cNvPr id="9" name="Rectangle 8"/>
          <p:cNvSpPr/>
          <p:nvPr/>
        </p:nvSpPr>
        <p:spPr>
          <a:xfrm>
            <a:off x="228600" y="5448181"/>
            <a:ext cx="7924800" cy="969496"/>
          </a:xfrm>
          <a:prstGeom prst="rect">
            <a:avLst/>
          </a:prstGeom>
        </p:spPr>
        <p:txBody>
          <a:bodyPr wrap="square">
            <a:spAutoFit/>
          </a:bodyPr>
          <a:lstStyle/>
          <a:p>
            <a:pPr algn="ctr"/>
            <a:r>
              <a:rPr lang="es-PR" sz="1200" b="1" dirty="0">
                <a:latin typeface="Bookman Old Style" pitchFamily="18" charset="0"/>
                <a:cs typeface="Times New Roman" pitchFamily="18" charset="0"/>
              </a:rPr>
              <a:t>Imágenes son de</a:t>
            </a:r>
            <a:r>
              <a:rPr lang="en-US" sz="1200" b="1" dirty="0">
                <a:latin typeface="Bookman Old Style" pitchFamily="18" charset="0"/>
                <a:cs typeface="Times New Roman" pitchFamily="18" charset="0"/>
              </a:rPr>
              <a:t> </a:t>
            </a:r>
            <a:r>
              <a:rPr lang="es-PR" sz="1200" b="1" dirty="0">
                <a:latin typeface="Bookman Old Style" pitchFamily="18" charset="0"/>
                <a:cs typeface="Times New Roman" pitchFamily="18" charset="0"/>
              </a:rPr>
              <a:t>cortesía</a:t>
            </a:r>
            <a:r>
              <a:rPr lang="en-US" sz="1200" b="1" dirty="0">
                <a:latin typeface="Bookman Old Style" pitchFamily="18" charset="0"/>
                <a:cs typeface="Times New Roman" pitchFamily="18" charset="0"/>
              </a:rPr>
              <a:t> de:  </a:t>
            </a:r>
          </a:p>
          <a:p>
            <a:pPr algn="ctr"/>
            <a:endParaRPr lang="en-US" sz="1200" b="1" dirty="0">
              <a:latin typeface="Bookman Old Style" pitchFamily="18" charset="0"/>
              <a:cs typeface="Times New Roman" pitchFamily="18" charset="0"/>
            </a:endParaRPr>
          </a:p>
          <a:p>
            <a:r>
              <a:rPr lang="en-US" sz="1100" b="1" dirty="0">
                <a:latin typeface="Bookman Old Style" pitchFamily="18" charset="0"/>
                <a:cs typeface="Times New Roman" pitchFamily="18" charset="0"/>
              </a:rPr>
              <a:t>Dr. Melvin Herbert Evans: </a:t>
            </a:r>
            <a:r>
              <a:rPr lang="en-US" sz="1100" b="1" dirty="0">
                <a:latin typeface="Bookman Old Style" pitchFamily="18" charset="0"/>
                <a:cs typeface="Times New Roman" pitchFamily="18" charset="0"/>
                <a:hlinkClick r:id="rId4"/>
              </a:rPr>
              <a:t>http://ookaboo.com/o/pictures/picture/2447977/A_picture_of_Melvin_H_Evans</a:t>
            </a:r>
            <a:endParaRPr lang="en-US" sz="1100" b="1" dirty="0">
              <a:latin typeface="Bookman Old Style" pitchFamily="18" charset="0"/>
              <a:cs typeface="Times New Roman" pitchFamily="18" charset="0"/>
            </a:endParaRPr>
          </a:p>
          <a:p>
            <a:r>
              <a:rPr lang="en-US" sz="1100" b="1" dirty="0">
                <a:latin typeface="Bookman Old Style" pitchFamily="18" charset="0"/>
                <a:cs typeface="Times New Roman" pitchFamily="18" charset="0"/>
              </a:rPr>
              <a:t>Cyril Emmanuel King:  </a:t>
            </a:r>
            <a:r>
              <a:rPr lang="en-US" sz="1100" b="1" dirty="0">
                <a:latin typeface="Bookman Old Style" pitchFamily="18" charset="0"/>
                <a:cs typeface="Times New Roman" pitchFamily="18" charset="0"/>
                <a:hlinkClick r:id="rId5"/>
              </a:rPr>
              <a:t>http://www.stx.k12.vi/profiles/kingc.htm</a:t>
            </a:r>
            <a:endParaRPr lang="en-US" sz="1100" b="1" dirty="0">
              <a:latin typeface="Bookman Old Style" pitchFamily="18" charset="0"/>
              <a:cs typeface="Times New Roman" pitchFamily="18" charset="0"/>
            </a:endParaRPr>
          </a:p>
        </p:txBody>
      </p:sp>
      <p:sp>
        <p:nvSpPr>
          <p:cNvPr id="10" name="Text Box 9"/>
          <p:cNvSpPr txBox="1">
            <a:spLocks noChangeArrowheads="1"/>
          </p:cNvSpPr>
          <p:nvPr/>
        </p:nvSpPr>
        <p:spPr bwMode="auto">
          <a:xfrm>
            <a:off x="685800" y="4267200"/>
            <a:ext cx="2286000" cy="45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a:solidFill>
                  <a:srgbClr val="000000"/>
                </a:solidFill>
                <a:latin typeface="Georgia" pitchFamily="18" charset="0"/>
                <a:cs typeface="Arial" pitchFamily="34" charset="0"/>
              </a:rPr>
              <a:t>Dr. Melvin Herbert Evans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a:ln>
                  <a:noFill/>
                </a:ln>
                <a:solidFill>
                  <a:srgbClr val="000000"/>
                </a:solidFill>
                <a:effectLst/>
                <a:latin typeface="Georgia" pitchFamily="18" charset="0"/>
                <a:cs typeface="Arial" pitchFamily="34" charset="0"/>
              </a:rPr>
              <a:t>1969</a:t>
            </a:r>
            <a:r>
              <a:rPr kumimoji="0" lang="en-US" sz="1200" b="1" i="1" u="none" strike="noStrike" cap="none" normalizeH="0" dirty="0">
                <a:ln>
                  <a:noFill/>
                </a:ln>
                <a:solidFill>
                  <a:srgbClr val="000000"/>
                </a:solidFill>
                <a:effectLst/>
                <a:latin typeface="Georgia" pitchFamily="18" charset="0"/>
                <a:cs typeface="Arial" pitchFamily="34" charset="0"/>
              </a:rPr>
              <a:t> - 1975</a:t>
            </a: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sp>
        <p:nvSpPr>
          <p:cNvPr id="11" name="Text Box 9"/>
          <p:cNvSpPr txBox="1">
            <a:spLocks noChangeArrowheads="1"/>
          </p:cNvSpPr>
          <p:nvPr/>
        </p:nvSpPr>
        <p:spPr bwMode="auto">
          <a:xfrm>
            <a:off x="5410200" y="4267200"/>
            <a:ext cx="2743200" cy="533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a:solidFill>
                  <a:srgbClr val="000000"/>
                </a:solidFill>
                <a:latin typeface="Georgia" pitchFamily="18" charset="0"/>
                <a:cs typeface="Arial" pitchFamily="34" charset="0"/>
              </a:rPr>
              <a:t>Cyril Emmanuel King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a:ln>
                  <a:noFill/>
                </a:ln>
                <a:solidFill>
                  <a:srgbClr val="000000"/>
                </a:solidFill>
                <a:effectLst/>
                <a:latin typeface="Georgia" pitchFamily="18" charset="0"/>
                <a:cs typeface="Arial" pitchFamily="34" charset="0"/>
              </a:rPr>
              <a:t>1975 - 1978</a:t>
            </a: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pic>
        <p:nvPicPr>
          <p:cNvPr id="12" name="Picture 33" descr="armour_usvi-flag[1]"/>
          <p:cNvPicPr>
            <a:picLocks noChangeAspect="1" noChangeArrowheads="1" noCrop="1"/>
          </p:cNvPicPr>
          <p:nvPr/>
        </p:nvPicPr>
        <p:blipFill>
          <a:blip r:embed="rId6" cstate="print"/>
          <a:srcRect/>
          <a:stretch>
            <a:fillRect/>
          </a:stretch>
        </p:blipFill>
        <p:spPr bwMode="auto">
          <a:xfrm>
            <a:off x="3429000" y="2057400"/>
            <a:ext cx="1643448" cy="1447800"/>
          </a:xfrm>
          <a:prstGeom prst="rect">
            <a:avLst/>
          </a:prstGeom>
          <a:ln>
            <a:noFill/>
          </a:ln>
          <a:effectLst>
            <a:softEdge rad="112500"/>
          </a:effectLst>
        </p:spPr>
      </p:pic>
    </p:spTree>
  </p:cSld>
  <p:clrMapOvr>
    <a:masterClrMapping/>
  </p:clrMapOvr>
  <p:transition spd="slow">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a:solidFill>
                  <a:schemeClr val="tx2"/>
                </a:solidFill>
              </a:rPr>
              <a:t>15 DE SEPTIEMBRE: </a:t>
            </a:r>
          </a:p>
        </p:txBody>
      </p:sp>
      <p:sp>
        <p:nvSpPr>
          <p:cNvPr id="19457" name="Text Box 1"/>
          <p:cNvSpPr txBox="1">
            <a:spLocks noChangeArrowheads="1"/>
          </p:cNvSpPr>
          <p:nvPr/>
        </p:nvSpPr>
        <p:spPr bwMode="auto">
          <a:xfrm>
            <a:off x="533400" y="990600"/>
            <a:ext cx="7543800" cy="3429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2700" b="1" dirty="0">
                <a:latin typeface="Times New Roman" panose="02020603050405020304" pitchFamily="18" charset="0"/>
                <a:cs typeface="Times New Roman" panose="02020603050405020304" pitchFamily="18" charset="0"/>
              </a:rPr>
              <a:t>2009:</a:t>
            </a:r>
          </a:p>
          <a:p>
            <a:pPr algn="just"/>
            <a:r>
              <a:rPr lang="es-ES" sz="2700" b="1" dirty="0">
                <a:latin typeface="Times New Roman" panose="02020603050405020304" pitchFamily="18" charset="0"/>
                <a:cs typeface="Times New Roman" panose="02020603050405020304" pitchFamily="18" charset="0"/>
              </a:rPr>
              <a:t>El gobernador John P. de </a:t>
            </a:r>
            <a:r>
              <a:rPr lang="es-ES" sz="2700" b="1" dirty="0" err="1">
                <a:latin typeface="Times New Roman" panose="02020603050405020304" pitchFamily="18" charset="0"/>
                <a:cs typeface="Times New Roman" panose="02020603050405020304" pitchFamily="18" charset="0"/>
              </a:rPr>
              <a:t>Jongh</a:t>
            </a:r>
            <a:r>
              <a:rPr lang="es-ES" sz="2700" b="1" dirty="0">
                <a:latin typeface="Times New Roman" panose="02020603050405020304" pitchFamily="18" charset="0"/>
                <a:cs typeface="Times New Roman" panose="02020603050405020304" pitchFamily="18" charset="0"/>
              </a:rPr>
              <a:t> toma medidas sobre una serie de proyectos de ley aprobados recientemente por la 28a Legislatura. Algunos proyectos de ley fueron firmados, otros fueron vetados y el gobernador reconoció tres resoluciones aprobadas por el Senado</a:t>
            </a:r>
            <a:r>
              <a:rPr lang="en-US" sz="2700" b="1" dirty="0">
                <a:latin typeface="Times New Roman" panose="02020603050405020304" pitchFamily="18" charset="0"/>
                <a:cs typeface="Times New Roman" panose="02020603050405020304" pitchFamily="18" charset="0"/>
              </a:rPr>
              <a:t>.</a:t>
            </a:r>
          </a:p>
          <a:p>
            <a:pPr algn="just"/>
            <a:r>
              <a:rPr lang="en-US" sz="2800" b="1" dirty="0">
                <a:latin typeface="Times New Roman" panose="02020603050405020304" pitchFamily="18" charset="0"/>
                <a:cs typeface="Times New Roman" panose="02020603050405020304" pitchFamily="18" charset="0"/>
              </a:rPr>
              <a:t> </a:t>
            </a:r>
          </a:p>
        </p:txBody>
      </p:sp>
      <p:sp>
        <p:nvSpPr>
          <p:cNvPr id="8" name="Rectangle 7"/>
          <p:cNvSpPr/>
          <p:nvPr/>
        </p:nvSpPr>
        <p:spPr>
          <a:xfrm>
            <a:off x="609600" y="6091535"/>
            <a:ext cx="6629400" cy="461665"/>
          </a:xfrm>
          <a:prstGeom prst="rect">
            <a:avLst/>
          </a:prstGeom>
        </p:spPr>
        <p:txBody>
          <a:bodyPr wrap="square">
            <a:spAutoFit/>
          </a:bodyPr>
          <a:lstStyle/>
          <a:p>
            <a:r>
              <a:rPr lang="en-US" sz="1200" b="1" dirty="0"/>
              <a:t>Imagen: http://viconsortium.com/politics/these-are-the-bills-governor-de-jongh-took-action-on-in-october/</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4200" y="3962400"/>
            <a:ext cx="2133600" cy="2133600"/>
          </a:xfrm>
          <a:prstGeom prst="rect">
            <a:avLst/>
          </a:prstGeom>
        </p:spPr>
      </p:pic>
    </p:spTree>
  </p:cSld>
  <p:clrMapOvr>
    <a:masterClrMapping/>
  </p:clrMapOvr>
  <p:transition spd="slow">
    <p:wipe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a:solidFill>
                  <a:schemeClr val="tx2"/>
                </a:solidFill>
              </a:rPr>
              <a:t>16 DE SEPTIEMBRE: </a:t>
            </a:r>
          </a:p>
        </p:txBody>
      </p:sp>
      <p:sp>
        <p:nvSpPr>
          <p:cNvPr id="18433" name="Text Box 1"/>
          <p:cNvSpPr txBox="1">
            <a:spLocks noChangeArrowheads="1"/>
          </p:cNvSpPr>
          <p:nvPr/>
        </p:nvSpPr>
        <p:spPr bwMode="auto">
          <a:xfrm>
            <a:off x="533400" y="990600"/>
            <a:ext cx="7391400" cy="2895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cs typeface="Arial" pitchFamily="34" charset="0"/>
              </a:rPr>
              <a:t>1922:</a:t>
            </a:r>
          </a:p>
          <a:p>
            <a:pPr lvl="0" algn="just" fontAlgn="base">
              <a:spcBef>
                <a:spcPct val="0"/>
              </a:spcBef>
              <a:spcAft>
                <a:spcPct val="0"/>
              </a:spcAft>
            </a:pPr>
            <a:r>
              <a:rPr lang="es-ES" sz="2400" b="1" dirty="0">
                <a:solidFill>
                  <a:srgbClr val="000000"/>
                </a:solidFill>
                <a:latin typeface="Times New Roman" pitchFamily="18" charset="0"/>
                <a:cs typeface="Arial" pitchFamily="34" charset="0"/>
              </a:rPr>
              <a:t>Último día del término del contralmirante </a:t>
            </a:r>
            <a:r>
              <a:rPr lang="es-ES" sz="2400" b="1" dirty="0" err="1">
                <a:solidFill>
                  <a:srgbClr val="000000"/>
                </a:solidFill>
                <a:latin typeface="Times New Roman" pitchFamily="18" charset="0"/>
                <a:cs typeface="Arial" pitchFamily="34" charset="0"/>
              </a:rPr>
              <a:t>Summer</a:t>
            </a:r>
            <a:r>
              <a:rPr lang="es-ES" sz="2400" b="1" dirty="0">
                <a:solidFill>
                  <a:srgbClr val="000000"/>
                </a:solidFill>
                <a:latin typeface="Times New Roman" pitchFamily="18" charset="0"/>
                <a:cs typeface="Arial" pitchFamily="34" charset="0"/>
              </a:rPr>
              <a:t> Ely </a:t>
            </a:r>
            <a:r>
              <a:rPr lang="es-ES" sz="2400" b="1" dirty="0" err="1">
                <a:solidFill>
                  <a:srgbClr val="000000"/>
                </a:solidFill>
                <a:latin typeface="Times New Roman" pitchFamily="18" charset="0"/>
                <a:cs typeface="Arial" pitchFamily="34" charset="0"/>
              </a:rPr>
              <a:t>Kittele</a:t>
            </a:r>
            <a:r>
              <a:rPr lang="es-ES" sz="2400" b="1" dirty="0">
                <a:solidFill>
                  <a:srgbClr val="000000"/>
                </a:solidFill>
                <a:latin typeface="Times New Roman" pitchFamily="18" charset="0"/>
                <a:cs typeface="Arial" pitchFamily="34" charset="0"/>
              </a:rPr>
              <a:t> como gobernador. Su término produjo quejas de abusos civiles y atrocidades que fueron ignoradas y sin compensación.</a:t>
            </a:r>
            <a:endParaRPr kumimoji="0" lang="es-PR" sz="2400" b="1" i="0" u="none" strike="noStrike" cap="none" normalizeH="0" baseline="0" dirty="0">
              <a:ln>
                <a:noFill/>
              </a:ln>
              <a:solidFill>
                <a:srgbClr val="000000"/>
              </a:solidFill>
              <a:effectLst/>
              <a:latin typeface="Times New Roman" pitchFamily="18" charset="0"/>
              <a:cs typeface="Arial" pitchFamily="34" charset="0"/>
            </a:endParaRPr>
          </a:p>
        </p:txBody>
      </p:sp>
      <p:sp>
        <p:nvSpPr>
          <p:cNvPr id="18435" name="AutoShape 3" descr="data:image/jpg;base64,/9j/4AAQSkZJRgABAQAAAQABAAD/2wCEAAkGBhEREBUUExQWFRQWFxsaFhYXGRkXHBgcGBgeFxQYHxUXJyYeHxojGhcXHy8gIycpLC8sFx4xNTAqNTIrLCkBCQoKBQUFDQUFDSkYEhgpKSkpKSkpKSkpKSkpKSkpKSkpKSkpKSkpKSkpKSkpKSkpKSkpKSkpKSkpKSkpKSkpKf/AABEIAGoAgAMBIgACEQEDEQH/xAAbAAACAwEBAQAAAAAAAAAAAAAFBgMEBwIAAf/EAEIQAAIBAgQDBQYDBAcJAQAAAAECEQADBBIhMQVBUQYTImGRBzJxgaGxFFLBI0LR8ERigpKiwuEXJDNTcoOTsvEW/8QAFAEBAAAAAAAAAAAAAAAAAAAAAP/EABQRAQAAAAAAAAAAAAAAAAAAAAD/2gAMAwEAAhEDEQA/ANg4bxYXkzhCokjWOWk1BxfjdywuZcO93qFZQfrUvBrUWEHUT6kmrmUUCG/thtgkHC3QRuCyAj5VTue1ew7SbWJTSJW4ken6xTpxbsthcSP2toE8mGjD4EUpYz2UhZ7i7/ZuCf8AEv6igr3vatZIjur51mVupO2X08o86+P7VrOv7DE/+VNIoNj/AGfY1NRZDEbNbYE/oaHY7C3hpewz6fvMjhvPxAfxoGq57XbDMD3GIEEaC4kaRy6afeuU9qtiZ7rE7R/xU6RMdfPrSLdwtpvdYofy3B/nH6gVCcMV3Hz3HqNKDQh7UrMH9nifj3ifzy+prr/ajZII7vEn/uIDz5j4/QVm11G0rlQ20Gg06z7UbQI/ZYiNoNy2anw3tKtIS3c32nk1xSNfL5VmVlDzqcWzQaY3tbtD+j3P7yV2ntXtH+j3PmyVmSWddBU6WqDSh7UrX/If+8teHtUsTHc3PVedZwq+Rry2zIOm486DebFqFUdAB6CpMtfaAdtcdftYYGwwW4zqoJAOhBJidjpvQHYr0Un9h+I4lswvFmUKTLfukHXUgaHXrtXPZjtbiMTiBntqEeQApPhAGYHU6nadBvQN1+4qKWYgAcyQPqaoNx213YcEsD+Ug/IwYmqnbrAd7gnHiIVlchdSQrDNoN4En5UvcD4dbtWmIIyuV3kSygzCmTsR12oLHabtJhbmHuLctO2mhhZDfukGetZw1gXCSnhAAHx310+x1pv7Q3bVlSLjQxHhWPEehy7xVE8Tw154QoDAERlB56E77mgW7+A1nQV5sPrEa0e4jglFty2wGsV0lnCvbDWc2nvM2wG5B8xptvQBcNgJM8hv+mtWXw4AqV2a4rZPCo26nqT5xVe2rMokiMxXURtp9zQdYTCAietTYfCTcgchRjA8EItqzMGgZQByCz/r1r5w3Ct3V+6m4KqPKT4jr0EUAnGYbUCrfC+DNeuIg0kgfDmT6TV3EcOuTmuKVBMqNOu066Ud7J4YG7mj3VPlq2g/WgckxM0odr+2+GUdys3GJEssEJHOf3m8h560k47trjXVka4AhkHKqgkbRIEilw3jMUGj2u3yYazCIbzt4iZKoJGgM+KeojymuexHabDLci45ts2ihvcGuizy30200NIq35U/D7j/AEqmx0oNQ7a9uXXNh7CjMQVuMZOWdAFjQyDvynrSPw/tJicPc7xLhDRl1gjKNlynkPKivZW3hjh7rOoZ1R5GYSdJnX3SIgHzoHwHhoxeJt2icudjJ/KoBZt/IUFbi+PuYnEPdfV3MmAY2gADoIqribJRipGoOuoP1GlFOC20N1leGygwQ0AwYnzB+xr3am3aXEslkEhQF1MnMdwOoEgUHzE9orjIiKYAQBjEknnqeVSXON3GRUJUIo0VVVBruSq6T50L4fhg9wKSF336jlpVzjeHVMoDhiUkwuWNSII66UBzhdvNZkREnMTpEUMx2JIACgkTmlhHva/OiXZXED8NdUxudCRzWOfmKl4zatfgM6IcwKic0wGjaIkaTtzoKLdoLpthVypuSRJJ5RLcug869ge0V23bNoaoTJiJafMil8XTHyq/wTAG8+XOEH5mkieQ0/mKBlv9olcpoQFBDEmSTMgwIAHlTV2XxWVC6oWDEaiJAX+qd9SedZnjrL2mZGBBB5giRO4nl51oXY7i5t8OZiBltuwGg12O/wA6BC7S9n72CuKt3LLgsMpJETBEnn/Gg2ItZWjMraAysxqASPiJg+YNa97SuGWr+HXxqt5DNsblgYDrAk8hr1ArIgo6ig7D+E/AVXdzFWw4hlkbafXSqJaaCW00VYF8xIkHUSNNCII+YqmGqyrwF+NB622s7EbEaQRsZqf8ZkuK41ZWDA+YM7/GqbvqdKl/CXMguZG7smA8aTMb/Gg9h7hVgy+8OsGZEbHTnVjH3WZjn97bptpGlQ4Fh3y5tp13/wAuvpTD2s4fbt27JRyWbdYOg1hvFLDSBBMSKBWPSrTYxioDMxgECSTA2AAOw0HoKrXl1NcHYfz9KCW4ZAO0zRbslae5iEUe6su393KPqRQm7uoPz+FaN2D4auS7fOVQ7oq5RlEIssAP+oifgaBEXiF673aM8hQEUnkC3P5sadOKYFsFgVw5JNy7dljsNY0A6Qv1pGVoYxMqdPkdPtTP2j4qcXeVrQhAZDGdZ1JgajpQSXrtu2+YkKPjHOlHFFTdeIjMSPv+tGzg2ugBmJ150H4pghau5QZ0HKN6CLC6PBqe1i+6tvbAU5tyRr0HlXPFXb8Q+bLmBAOUZRoABp160b7J4dHvXWKq7KAUzEiJMEjLzmKCr/8Amjbwgv3LigtBt29y3Ig8w3PpoZIOlByhZvsP5+9HezeD/E4xbbqMpLllkxCySs75ZEVL23wnd3kIAA1WFmIG2/KNKD3aDssbWFs4q0xuWbgGc5cpRjoBGvhmRPUedBLDFsqFyLWbM3QcmYDrFHUv3RwzK10Cy/7pH72c6A+UT86XuHYM3Hy5svp+sCgk4sbPe/sSckDUmTPPWB8ai/EnkST1Ov3orj+yDoruLlt0QSSCc0SFnKRpDMAZ+U0IAVToZoLXDwhvrnjISA3KJ0nTXp0q5jeBd0rXA4Zc8Wx+ZT6wRzU8hIJoVYQtcCfmZV9TH60Q4zwZ8MUJMqWKgTsQAdvh9qChhUDXwrSRmAIXcjoK2zD8Nt2MNYtKPDm1BMzKM7SeeorFuHsTilI0JYD4aU+9o+MdzhFS02UkEF194EqRv57fOgReHYgd8rHYOGPrNOI7YJ7vdmP6rWz9JFKfZsjvh8D9qaWkkT4l6Hl0ifnQRJjm2Sw58zCj+NLvH8/fjvFVSVXQGRE6H40da9cLAsx0M5dl26CgnaI5nQzrlj0/+0FDiUi/czHMc5k7TrvFFuxfERbxi5tFcFTOg/MpPzWPnQriNohgxG/OPIc6jNt28XKPe2GgjfrQN/s2YNirtw7i2THncfX01qz2/shreYbqQf0P3pd7P4nF2lc2MkNAYkSdJIH+ImuuIcSxtwZbgWDv4QNOetAIu4xmtohPhSco6ZjJPxM/Sq1m8ytIMEVYu2HRtttQdweU1WUGdtaCW5iXMyzGd9TrG09a5S5UmGUG4oIkHlVnH21CaLl8Ufz5UH3s/wCLF2J53U/96e/aXgf92t3FAAW74uviWF/WkHhwud6htsA6lcrADwkc48upptx+OvXMI9nEXRcJJZWPh2HhEabEfWgV+Ex+JSTAGu/lpvR3tVphxp+8PtXPBeFC5Z8aKTPSeQqzjeAXLsLmbJyAAhY2oAPZlf24+B+1N1u14v4VS4H2WuWrhZspABAIOuvIj4dDRyzYymg+YTC2V5g+pq4+Gw7xKAgdQDVu3hU/Iu/QVP8Ah018K+goIMtuIhY6RNQth1KwFGU8soAPWi9q0vQbdKiZBmOg2/WgDrw1FEKgUdAI+goVf7HWCTJueLdQ2npHmaaWQdBt+hrh7S9B6UCta7JYdQQFP9pp+FVl7JhbuZXy9AFBI66nT1FORsLPuj0FdPYXTwjfoKBSw/ZDDKQYJI5kn9DROzwuwnuoo+QJ+tF3sr+Uegr4lhZ90egoBaYdQdFHxgA/TlX2/hbbqQyqZ5QKNvYXTwjfoKr4vDpI8K+goBWEwKIAqgAAzCiB/rVxQB/OlX7NhYHhHoKnFhfyjfoKAYzFuvpUS6HaTRi9ZWNh6Co+4WfdHoKD/9k="/>
          <p:cNvSpPr>
            <a:spLocks noChangeAspect="1" noChangeArrowheads="1"/>
          </p:cNvSpPr>
          <p:nvPr/>
        </p:nvSpPr>
        <p:spPr bwMode="auto">
          <a:xfrm>
            <a:off x="73025" y="-488950"/>
            <a:ext cx="1219200" cy="10096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8437" name="Picture 5" descr="http://o.mfcreative.com/f2/file08/objects/4/6/5/84654086-3fe1-4e67-ab71-ae16d4a0f5f2-3.jpg"/>
          <p:cNvPicPr>
            <a:picLocks noChangeAspect="1" noChangeArrowheads="1"/>
          </p:cNvPicPr>
          <p:nvPr/>
        </p:nvPicPr>
        <p:blipFill>
          <a:blip r:embed="rId2" cstate="print"/>
          <a:srcRect/>
          <a:stretch>
            <a:fillRect/>
          </a:stretch>
        </p:blipFill>
        <p:spPr bwMode="auto">
          <a:xfrm>
            <a:off x="2514600" y="2971800"/>
            <a:ext cx="3666765" cy="3048000"/>
          </a:xfrm>
          <a:prstGeom prst="rect">
            <a:avLst/>
          </a:prstGeom>
          <a:ln>
            <a:noFill/>
          </a:ln>
          <a:effectLst>
            <a:softEdge rad="112500"/>
          </a:effectLst>
        </p:spPr>
      </p:pic>
      <p:sp>
        <p:nvSpPr>
          <p:cNvPr id="9" name="Rectangle 8"/>
          <p:cNvSpPr/>
          <p:nvPr/>
        </p:nvSpPr>
        <p:spPr>
          <a:xfrm>
            <a:off x="457200" y="6015335"/>
            <a:ext cx="7696200" cy="461665"/>
          </a:xfrm>
          <a:prstGeom prst="rect">
            <a:avLst/>
          </a:prstGeom>
        </p:spPr>
        <p:txBody>
          <a:bodyPr wrap="square">
            <a:spAutoFit/>
          </a:bodyPr>
          <a:lstStyle/>
          <a:p>
            <a:r>
              <a:rPr lang="es-ES" sz="1200" b="1" dirty="0"/>
              <a:t>Texto</a:t>
            </a:r>
            <a:r>
              <a:rPr lang="en-US" sz="1200" b="1" dirty="0"/>
              <a:t>:</a:t>
            </a:r>
          </a:p>
          <a:p>
            <a:r>
              <a:rPr lang="en-US" sz="1200" b="1" dirty="0"/>
              <a:t>Imagen:  http://records.ancestry.com/Loise_Kittelle_records.ashx?pid=30090500</a:t>
            </a:r>
          </a:p>
        </p:txBody>
      </p:sp>
    </p:spTree>
  </p:cSld>
  <p:clrMapOvr>
    <a:masterClrMapping/>
  </p:clrMapOvr>
  <p:transition spd="slow">
    <p:wipe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13360"/>
            <a:ext cx="7239000" cy="777240"/>
          </a:xfrm>
        </p:spPr>
        <p:txBody>
          <a:bodyPr/>
          <a:lstStyle/>
          <a:p>
            <a:r>
              <a:rPr lang="en-US" dirty="0">
                <a:solidFill>
                  <a:schemeClr val="tx2"/>
                </a:solidFill>
              </a:rPr>
              <a:t> 17 DE </a:t>
            </a:r>
            <a:r>
              <a:rPr lang="es-PR" dirty="0">
                <a:solidFill>
                  <a:schemeClr val="tx2"/>
                </a:solidFill>
              </a:rPr>
              <a:t>SEPTIEMBRE</a:t>
            </a:r>
            <a:r>
              <a:rPr lang="en-US" dirty="0">
                <a:solidFill>
                  <a:schemeClr val="tx2"/>
                </a:solidFill>
              </a:rPr>
              <a:t>: </a:t>
            </a:r>
          </a:p>
        </p:txBody>
      </p:sp>
      <p:sp>
        <p:nvSpPr>
          <p:cNvPr id="17409" name="Text Box 1"/>
          <p:cNvSpPr txBox="1">
            <a:spLocks noChangeArrowheads="1"/>
          </p:cNvSpPr>
          <p:nvPr/>
        </p:nvSpPr>
        <p:spPr bwMode="auto">
          <a:xfrm>
            <a:off x="381000" y="1066800"/>
            <a:ext cx="7543800" cy="2133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r>
              <a:rPr lang="en-US" sz="3000" b="1" dirty="0">
                <a:latin typeface="Times New Roman" panose="02020603050405020304" pitchFamily="18" charset="0"/>
                <a:cs typeface="Times New Roman" panose="02020603050405020304" pitchFamily="18" charset="0"/>
              </a:rPr>
              <a:t>1989: </a:t>
            </a:r>
            <a:r>
              <a:rPr lang="es-PR" sz="3200" b="1" dirty="0">
                <a:latin typeface="Times New Roman" panose="02020603050405020304" pitchFamily="18" charset="0"/>
                <a:cs typeface="Times New Roman" panose="02020603050405020304" pitchFamily="18" charset="0"/>
              </a:rPr>
              <a:t>El huracán Hugo azotó durante dos días, causando más devastación en Santa Cruz que en cualquiera de las otras islas.</a:t>
            </a:r>
            <a:endParaRPr lang="es-PR" sz="3000" b="1" dirty="0">
              <a:latin typeface="Times New Roman" panose="02020603050405020304" pitchFamily="18" charset="0"/>
              <a:cs typeface="Times New Roman" panose="02020603050405020304" pitchFamily="18" charset="0"/>
            </a:endParaRPr>
          </a:p>
          <a:p>
            <a:endParaRPr lang="en-US" sz="3000" dirty="0"/>
          </a:p>
        </p:txBody>
      </p:sp>
      <p:sp>
        <p:nvSpPr>
          <p:cNvPr id="7" name="Rectangle 6"/>
          <p:cNvSpPr/>
          <p:nvPr/>
        </p:nvSpPr>
        <p:spPr>
          <a:xfrm>
            <a:off x="381000" y="6243935"/>
            <a:ext cx="7696200" cy="461665"/>
          </a:xfrm>
          <a:prstGeom prst="rect">
            <a:avLst/>
          </a:prstGeom>
        </p:spPr>
        <p:txBody>
          <a:bodyPr wrap="square">
            <a:spAutoFit/>
          </a:bodyPr>
          <a:lstStyle/>
          <a:p>
            <a:r>
              <a:rPr lang="es-PR" sz="1200" b="1" dirty="0"/>
              <a:t>Texto: </a:t>
            </a:r>
            <a:r>
              <a:rPr lang="es-PR" sz="1200" b="1" dirty="0" err="1"/>
              <a:t>Today</a:t>
            </a:r>
            <a:r>
              <a:rPr lang="es-PR" sz="1200" b="1" dirty="0"/>
              <a:t> in VI </a:t>
            </a:r>
            <a:r>
              <a:rPr lang="es-PR" sz="1200" b="1" dirty="0" err="1"/>
              <a:t>History</a:t>
            </a:r>
            <a:r>
              <a:rPr lang="es-PR" sz="1200" b="1" dirty="0"/>
              <a:t>  </a:t>
            </a:r>
          </a:p>
          <a:p>
            <a:r>
              <a:rPr lang="es-PR" sz="1200" b="1" dirty="0"/>
              <a:t>Imagen</a:t>
            </a:r>
            <a:r>
              <a:rPr lang="en-US" sz="1200" b="1" dirty="0"/>
              <a:t>: https://www.weather.gov/chs/HurricaneHugo-Sep1989</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743200"/>
            <a:ext cx="5148313" cy="3217696"/>
          </a:xfrm>
          <a:prstGeom prst="rect">
            <a:avLst/>
          </a:prstGeom>
        </p:spPr>
      </p:pic>
    </p:spTree>
  </p:cSld>
  <p:clrMapOvr>
    <a:masterClrMapping/>
  </p:clrMapOvr>
  <p:transition spd="slow">
    <p:wipe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239000" cy="624840"/>
          </a:xfrm>
        </p:spPr>
        <p:txBody>
          <a:bodyPr/>
          <a:lstStyle/>
          <a:p>
            <a:r>
              <a:rPr lang="es-PR" dirty="0">
                <a:solidFill>
                  <a:schemeClr val="tx2"/>
                </a:solidFill>
              </a:rPr>
              <a:t>18 DE </a:t>
            </a:r>
            <a:r>
              <a:rPr lang="es-PR" dirty="0" err="1">
                <a:solidFill>
                  <a:schemeClr val="tx2"/>
                </a:solidFill>
              </a:rPr>
              <a:t>SeptIembRE</a:t>
            </a:r>
            <a:r>
              <a:rPr lang="es-PR" dirty="0">
                <a:solidFill>
                  <a:schemeClr val="tx2"/>
                </a:solidFill>
              </a:rPr>
              <a:t>: </a:t>
            </a:r>
          </a:p>
        </p:txBody>
      </p:sp>
      <p:sp>
        <p:nvSpPr>
          <p:cNvPr id="15361" name="Text Box 1"/>
          <p:cNvSpPr txBox="1">
            <a:spLocks noChangeArrowheads="1"/>
          </p:cNvSpPr>
          <p:nvPr/>
        </p:nvSpPr>
        <p:spPr bwMode="auto">
          <a:xfrm>
            <a:off x="533400" y="1066800"/>
            <a:ext cx="73914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cs typeface="Arial" pitchFamily="34" charset="0"/>
              </a:rPr>
              <a:t>1974:</a:t>
            </a:r>
          </a:p>
          <a:p>
            <a:pPr lvl="0" algn="just" fontAlgn="base">
              <a:spcBef>
                <a:spcPct val="0"/>
              </a:spcBef>
              <a:spcAft>
                <a:spcPct val="0"/>
              </a:spcAft>
            </a:pPr>
            <a:r>
              <a:rPr lang="es-ES" sz="2400" b="1" dirty="0">
                <a:solidFill>
                  <a:srgbClr val="000000"/>
                </a:solidFill>
                <a:latin typeface="Times New Roman" pitchFamily="18" charset="0"/>
                <a:cs typeface="Arial" pitchFamily="34" charset="0"/>
              </a:rPr>
              <a:t>Resolución no. 722 fue aprobada para honrar y felicitar a </a:t>
            </a:r>
            <a:r>
              <a:rPr lang="es-ES" sz="2400" b="1" dirty="0" err="1">
                <a:solidFill>
                  <a:srgbClr val="000000"/>
                </a:solidFill>
                <a:latin typeface="Times New Roman" pitchFamily="18" charset="0"/>
                <a:cs typeface="Arial" pitchFamily="34" charset="0"/>
              </a:rPr>
              <a:t>Wilbur</a:t>
            </a:r>
            <a:r>
              <a:rPr lang="es-ES" sz="2400" b="1" dirty="0">
                <a:solidFill>
                  <a:srgbClr val="000000"/>
                </a:solidFill>
                <a:latin typeface="Times New Roman" pitchFamily="18" charset="0"/>
                <a:cs typeface="Arial" pitchFamily="34" charset="0"/>
              </a:rPr>
              <a:t> “Bill” </a:t>
            </a:r>
            <a:r>
              <a:rPr lang="es-ES" sz="2400" b="1" dirty="0" err="1">
                <a:solidFill>
                  <a:srgbClr val="000000"/>
                </a:solidFill>
                <a:latin typeface="Times New Roman" pitchFamily="18" charset="0"/>
                <a:cs typeface="Arial" pitchFamily="34" charset="0"/>
              </a:rPr>
              <a:t>LaMotta</a:t>
            </a:r>
            <a:r>
              <a:rPr lang="es-ES" sz="2400" b="1" dirty="0">
                <a:solidFill>
                  <a:srgbClr val="000000"/>
                </a:solidFill>
                <a:latin typeface="Times New Roman" pitchFamily="18" charset="0"/>
                <a:cs typeface="Arial" pitchFamily="34" charset="0"/>
              </a:rPr>
              <a:t> por sus logros en la música. </a:t>
            </a:r>
            <a:endParaRPr kumimoji="0" lang="es-ES" sz="2400" b="1" i="0" u="none" strike="noStrike" cap="none" normalizeH="0" baseline="0" dirty="0">
              <a:ln>
                <a:noFill/>
              </a:ln>
              <a:solidFill>
                <a:srgbClr val="000000"/>
              </a:solidFill>
              <a:effectLst/>
              <a:latin typeface="Times New Roman" pitchFamily="18" charset="0"/>
              <a:cs typeface="Arial" pitchFamily="34" charset="0"/>
            </a:endParaRPr>
          </a:p>
        </p:txBody>
      </p:sp>
      <p:pic>
        <p:nvPicPr>
          <p:cNvPr id="15363" name="Picture 3" descr="http://t1.gstatic.com/images?q=tbn:ANd9GcQRU92u2V8Nb9nDUhKFRx7p8g-lfl_3AbJ4YbjDzda-oVmT3u1h"/>
          <p:cNvPicPr>
            <a:picLocks noChangeAspect="1" noChangeArrowheads="1"/>
          </p:cNvPicPr>
          <p:nvPr/>
        </p:nvPicPr>
        <p:blipFill>
          <a:blip r:embed="rId2" cstate="print"/>
          <a:srcRect/>
          <a:stretch>
            <a:fillRect/>
          </a:stretch>
        </p:blipFill>
        <p:spPr bwMode="auto">
          <a:xfrm>
            <a:off x="2667000" y="2412756"/>
            <a:ext cx="2891838" cy="3378444"/>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685800" y="6019800"/>
            <a:ext cx="6477000" cy="461665"/>
          </a:xfrm>
          <a:prstGeom prst="rect">
            <a:avLst/>
          </a:prstGeom>
        </p:spPr>
        <p:txBody>
          <a:bodyPr wrap="square">
            <a:spAutoFit/>
          </a:bodyPr>
          <a:lstStyle/>
          <a:p>
            <a:r>
              <a:rPr lang="en-US" sz="1200" b="1" dirty="0" err="1"/>
              <a:t>Texto</a:t>
            </a:r>
            <a:r>
              <a:rPr lang="en-US" sz="1200" b="1" dirty="0"/>
              <a:t>:  Legislative Archives</a:t>
            </a:r>
          </a:p>
          <a:p>
            <a:r>
              <a:rPr lang="en-US" sz="1200" b="1" dirty="0"/>
              <a:t>Imagen:  http://www.stx.k12.vi/Profiles/lamottaB.htm</a:t>
            </a:r>
          </a:p>
        </p:txBody>
      </p:sp>
    </p:spTree>
  </p:cSld>
  <p:clrMapOvr>
    <a:masterClrMapping/>
  </p:clrMapOvr>
  <p:transition spd="slow" advClick="0" advTm="8000">
    <p:wipe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4267200" cy="701040"/>
          </a:xfrm>
        </p:spPr>
        <p:txBody>
          <a:bodyPr>
            <a:normAutofit fontScale="90000"/>
          </a:bodyPr>
          <a:lstStyle/>
          <a:p>
            <a:r>
              <a:rPr lang="es-ES" dirty="0">
                <a:solidFill>
                  <a:schemeClr val="tx2"/>
                </a:solidFill>
              </a:rPr>
              <a:t>19 DE </a:t>
            </a:r>
            <a:r>
              <a:rPr lang="es-ES" dirty="0" err="1">
                <a:solidFill>
                  <a:schemeClr val="tx2"/>
                </a:solidFill>
              </a:rPr>
              <a:t>SeptIembRE</a:t>
            </a:r>
            <a:r>
              <a:rPr lang="en-US" dirty="0">
                <a:solidFill>
                  <a:schemeClr val="tx2"/>
                </a:solidFill>
              </a:rPr>
              <a:t>: </a:t>
            </a:r>
          </a:p>
        </p:txBody>
      </p:sp>
      <p:pic>
        <p:nvPicPr>
          <p:cNvPr id="16386" name="Picture 2" descr="http://t0.gstatic.com/images?q=tbn:ANd9GcTIAyrv87gxfIqHazc2cjO7XU4TewUEwWVuzqzBRsfNyupTmVhAsA"/>
          <p:cNvPicPr>
            <a:picLocks noChangeAspect="1" noChangeArrowheads="1"/>
          </p:cNvPicPr>
          <p:nvPr/>
        </p:nvPicPr>
        <p:blipFill>
          <a:blip r:embed="rId2" cstate="print">
            <a:lum bright="20000"/>
          </a:blip>
          <a:srcRect/>
          <a:stretch>
            <a:fillRect/>
          </a:stretch>
        </p:blipFill>
        <p:spPr bwMode="auto">
          <a:xfrm>
            <a:off x="3048000" y="2470559"/>
            <a:ext cx="2895600" cy="3320641"/>
          </a:xfrm>
          <a:prstGeom prst="rect">
            <a:avLst/>
          </a:prstGeom>
          <a:ln>
            <a:noFill/>
          </a:ln>
          <a:effectLst>
            <a:outerShdw blurRad="292100" dist="139700" dir="2700000" algn="tl" rotWithShape="0">
              <a:srgbClr val="333333">
                <a:alpha val="65000"/>
              </a:srgbClr>
            </a:outerShdw>
          </a:effectLst>
        </p:spPr>
      </p:pic>
      <p:sp>
        <p:nvSpPr>
          <p:cNvPr id="16387" name="Text Box 3"/>
          <p:cNvSpPr txBox="1">
            <a:spLocks noChangeArrowheads="1"/>
          </p:cNvSpPr>
          <p:nvPr/>
        </p:nvSpPr>
        <p:spPr bwMode="auto">
          <a:xfrm>
            <a:off x="609600" y="990600"/>
            <a:ext cx="7543800" cy="3581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cs typeface="Arial" pitchFamily="34" charset="0"/>
              </a:rPr>
              <a:t>1974: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cs typeface="Arial" pitchFamily="34" charset="0"/>
              </a:rPr>
              <a:t> </a:t>
            </a:r>
            <a:r>
              <a:rPr kumimoji="0" lang="es-ES" sz="2400" b="1" i="0" u="none" strike="noStrike" cap="none" normalizeH="0" baseline="0" dirty="0">
                <a:ln>
                  <a:noFill/>
                </a:ln>
                <a:solidFill>
                  <a:srgbClr val="000000"/>
                </a:solidFill>
                <a:effectLst/>
                <a:latin typeface="Times New Roman" pitchFamily="18" charset="0"/>
                <a:cs typeface="Arial" pitchFamily="34" charset="0"/>
              </a:rPr>
              <a:t>Resolución no. 722 fue aprobada para honrar a Carl Plaskett por un</a:t>
            </a:r>
            <a:r>
              <a:rPr kumimoji="0" lang="es-ES" sz="2400" b="1" i="0" u="none" strike="noStrike" cap="none" normalizeH="0" dirty="0">
                <a:ln>
                  <a:noFill/>
                </a:ln>
                <a:solidFill>
                  <a:srgbClr val="000000"/>
                </a:solidFill>
                <a:effectLst/>
                <a:latin typeface="Times New Roman" pitchFamily="18" charset="0"/>
                <a:cs typeface="Arial" pitchFamily="34" charset="0"/>
              </a:rPr>
              <a:t> desempeño excepcional en el atletismo internacional. </a:t>
            </a:r>
            <a:endParaRPr kumimoji="0" lang="es-ES" sz="2400" b="1" i="0" u="none" strike="noStrike" cap="none" normalizeH="0" baseline="0" dirty="0">
              <a:ln>
                <a:noFill/>
              </a:ln>
              <a:solidFill>
                <a:srgbClr val="000000"/>
              </a:solidFill>
              <a:effectLst/>
              <a:latin typeface="Times New Roman" pitchFamily="18" charset="0"/>
              <a:cs typeface="Arial" pitchFamily="34" charset="0"/>
            </a:endParaRPr>
          </a:p>
        </p:txBody>
      </p:sp>
      <p:sp>
        <p:nvSpPr>
          <p:cNvPr id="7" name="Rectangle 6"/>
          <p:cNvSpPr/>
          <p:nvPr/>
        </p:nvSpPr>
        <p:spPr>
          <a:xfrm>
            <a:off x="609600" y="6015335"/>
            <a:ext cx="6934200" cy="461665"/>
          </a:xfrm>
          <a:prstGeom prst="rect">
            <a:avLst/>
          </a:prstGeom>
        </p:spPr>
        <p:txBody>
          <a:bodyPr wrap="square">
            <a:spAutoFit/>
          </a:bodyPr>
          <a:lstStyle/>
          <a:p>
            <a:r>
              <a:rPr lang="es-PR" sz="1200" b="1" dirty="0"/>
              <a:t>Texto:  </a:t>
            </a:r>
            <a:r>
              <a:rPr lang="es-PR" sz="1200" b="1" dirty="0" err="1"/>
              <a:t>Legislative</a:t>
            </a:r>
            <a:r>
              <a:rPr lang="es-PR" sz="1200" b="1" dirty="0"/>
              <a:t> Archives</a:t>
            </a:r>
          </a:p>
          <a:p>
            <a:r>
              <a:rPr lang="es-PR" sz="1200" b="1" dirty="0"/>
              <a:t>Imagen</a:t>
            </a:r>
            <a:r>
              <a:rPr lang="en-US" sz="1200" b="1" dirty="0"/>
              <a:t>:  http://www.stx.k12.vi/profiles/Plaskett.htm</a:t>
            </a:r>
          </a:p>
        </p:txBody>
      </p:sp>
    </p:spTree>
  </p:cSld>
  <p:clrMapOvr>
    <a:masterClrMapping/>
  </p:clrMapOvr>
  <p:transition spd="slow">
    <p:wipe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624840"/>
          </a:xfrm>
        </p:spPr>
        <p:txBody>
          <a:bodyPr/>
          <a:lstStyle/>
          <a:p>
            <a:r>
              <a:rPr lang="en-US" dirty="0">
                <a:solidFill>
                  <a:schemeClr val="tx2"/>
                </a:solidFill>
              </a:rPr>
              <a:t>20 DE </a:t>
            </a:r>
            <a:r>
              <a:rPr lang="en-US" dirty="0" err="1">
                <a:solidFill>
                  <a:schemeClr val="tx2"/>
                </a:solidFill>
              </a:rPr>
              <a:t>SeptIembRE</a:t>
            </a:r>
            <a:r>
              <a:rPr lang="en-US" dirty="0">
                <a:solidFill>
                  <a:schemeClr val="tx2"/>
                </a:solidFill>
              </a:rPr>
              <a:t>: </a:t>
            </a:r>
          </a:p>
        </p:txBody>
      </p:sp>
      <p:sp>
        <p:nvSpPr>
          <p:cNvPr id="14337" name="Text Box 1"/>
          <p:cNvSpPr txBox="1">
            <a:spLocks noChangeArrowheads="1"/>
          </p:cNvSpPr>
          <p:nvPr/>
        </p:nvSpPr>
        <p:spPr bwMode="auto">
          <a:xfrm>
            <a:off x="533400" y="914400"/>
            <a:ext cx="7315200" cy="3276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cs typeface="Arial" pitchFamily="34" charset="0"/>
              </a:rPr>
              <a:t>1979:</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ES" sz="2400" b="1" i="0" u="none" strike="noStrike" cap="none" normalizeH="0" baseline="0" dirty="0">
                <a:ln>
                  <a:noFill/>
                </a:ln>
                <a:solidFill>
                  <a:srgbClr val="000000"/>
                </a:solidFill>
                <a:effectLst/>
                <a:latin typeface="Times New Roman" pitchFamily="18" charset="0"/>
                <a:cs typeface="Arial" pitchFamily="34" charset="0"/>
              </a:rPr>
              <a:t>Resolución </a:t>
            </a:r>
            <a:r>
              <a:rPr lang="es-ES" sz="2400" b="1" dirty="0">
                <a:solidFill>
                  <a:srgbClr val="000000"/>
                </a:solidFill>
                <a:latin typeface="Times New Roman" pitchFamily="18" charset="0"/>
                <a:cs typeface="Arial" pitchFamily="34" charset="0"/>
              </a:rPr>
              <a:t>n</a:t>
            </a:r>
            <a:r>
              <a:rPr kumimoji="0" lang="es-ES" sz="2400" b="1" i="0" u="none" strike="noStrike" cap="none" normalizeH="0" baseline="0" dirty="0">
                <a:ln>
                  <a:noFill/>
                </a:ln>
                <a:solidFill>
                  <a:srgbClr val="000000"/>
                </a:solidFill>
                <a:effectLst/>
                <a:latin typeface="Times New Roman" pitchFamily="18" charset="0"/>
                <a:cs typeface="Arial" pitchFamily="34" charset="0"/>
              </a:rPr>
              <a:t>o. 992 fue aprobado</a:t>
            </a:r>
            <a:r>
              <a:rPr kumimoji="0" lang="es-ES" sz="2400" b="1" i="0" u="none" strike="noStrike" cap="none" normalizeH="0" dirty="0">
                <a:ln>
                  <a:noFill/>
                </a:ln>
                <a:solidFill>
                  <a:srgbClr val="000000"/>
                </a:solidFill>
                <a:effectLst/>
                <a:latin typeface="Times New Roman" pitchFamily="18" charset="0"/>
                <a:cs typeface="Arial" pitchFamily="34" charset="0"/>
              </a:rPr>
              <a:t> para honrar a</a:t>
            </a:r>
            <a:r>
              <a:rPr kumimoji="0" lang="es-ES" sz="2400" b="1" i="0" u="none" strike="noStrike" cap="none" normalizeH="0" baseline="0" dirty="0">
                <a:ln>
                  <a:noFill/>
                </a:ln>
                <a:solidFill>
                  <a:srgbClr val="000000"/>
                </a:solidFill>
                <a:effectLst/>
                <a:latin typeface="Times New Roman" pitchFamily="18" charset="0"/>
                <a:cs typeface="Arial" pitchFamily="34" charset="0"/>
              </a:rPr>
              <a:t> Kenneth Blake, Padre, “Lord </a:t>
            </a:r>
            <a:r>
              <a:rPr kumimoji="0" lang="es-ES" sz="2400" b="1" i="0" u="none" strike="noStrike" cap="none" normalizeH="0" baseline="0" dirty="0" err="1">
                <a:ln>
                  <a:noFill/>
                </a:ln>
                <a:solidFill>
                  <a:srgbClr val="000000"/>
                </a:solidFill>
                <a:effectLst/>
                <a:latin typeface="Times New Roman" pitchFamily="18" charset="0"/>
                <a:cs typeface="Arial" pitchFamily="34" charset="0"/>
              </a:rPr>
              <a:t>Blakie</a:t>
            </a:r>
            <a:r>
              <a:rPr kumimoji="0" lang="es-ES" sz="2400" b="1" i="0" u="none" strike="noStrike" cap="none" normalizeH="0" baseline="0" dirty="0">
                <a:ln>
                  <a:noFill/>
                </a:ln>
                <a:solidFill>
                  <a:srgbClr val="000000"/>
                </a:solidFill>
                <a:effectLst/>
                <a:latin typeface="Times New Roman" pitchFamily="18" charset="0"/>
                <a:cs typeface="Arial" pitchFamily="34" charset="0"/>
              </a:rPr>
              <a:t>” como el monarca </a:t>
            </a:r>
            <a:r>
              <a:rPr lang="es-ES" sz="2400" b="1" dirty="0">
                <a:solidFill>
                  <a:srgbClr val="000000"/>
                </a:solidFill>
                <a:latin typeface="Times New Roman" pitchFamily="18" charset="0"/>
                <a:cs typeface="Arial" pitchFamily="34" charset="0"/>
              </a:rPr>
              <a:t>m</a:t>
            </a:r>
            <a:r>
              <a:rPr kumimoji="0" lang="es-ES" sz="2400" b="1" i="0" u="none" strike="noStrike" cap="none" normalizeH="0" baseline="0" dirty="0">
                <a:ln>
                  <a:noFill/>
                </a:ln>
                <a:solidFill>
                  <a:srgbClr val="000000"/>
                </a:solidFill>
                <a:effectLst/>
                <a:latin typeface="Times New Roman" pitchFamily="18" charset="0"/>
                <a:cs typeface="Arial" pitchFamily="34" charset="0"/>
              </a:rPr>
              <a:t>undial del Calipso</a:t>
            </a:r>
            <a:r>
              <a:rPr kumimoji="0" lang="es-ES" sz="2400" b="1" i="0" u="none" strike="noStrike" cap="none" normalizeH="0" dirty="0">
                <a:ln>
                  <a:noFill/>
                </a:ln>
                <a:solidFill>
                  <a:srgbClr val="000000"/>
                </a:solidFill>
                <a:effectLst/>
                <a:latin typeface="Times New Roman" pitchFamily="18" charset="0"/>
                <a:cs typeface="Arial" pitchFamily="34" charset="0"/>
              </a:rPr>
              <a:t> de 1979. </a:t>
            </a:r>
            <a:r>
              <a:rPr kumimoji="0" lang="es-ES" sz="2400" b="1" i="0" u="none" strike="noStrike" cap="none" normalizeH="0" baseline="0" dirty="0">
                <a:ln>
                  <a:noFill/>
                </a:ln>
                <a:solidFill>
                  <a:srgbClr val="000000"/>
                </a:solidFill>
                <a:effectLst/>
                <a:latin typeface="Times New Roman" pitchFamily="18" charset="0"/>
                <a:cs typeface="Arial" pitchFamily="34" charset="0"/>
              </a:rPr>
              <a:t> </a:t>
            </a:r>
            <a:endParaRPr kumimoji="0" lang="es-ES" sz="2400" b="0" i="0" u="none" strike="noStrike" cap="none" normalizeH="0" baseline="0" dirty="0">
              <a:ln>
                <a:noFill/>
              </a:ln>
              <a:solidFill>
                <a:schemeClr val="tx1"/>
              </a:solidFill>
              <a:effectLst/>
              <a:latin typeface="Arial" pitchFamily="34" charset="0"/>
              <a:cs typeface="Arial" pitchFamily="34" charset="0"/>
            </a:endParaRPr>
          </a:p>
        </p:txBody>
      </p:sp>
      <p:pic>
        <p:nvPicPr>
          <p:cNvPr id="14338" name="Picture 2" descr="C:\Users\alpbenjamin\Pictures\Blake, Kenneth, Sr.  (Lord Blakie).jpg"/>
          <p:cNvPicPr>
            <a:picLocks noChangeAspect="1" noChangeArrowheads="1"/>
          </p:cNvPicPr>
          <p:nvPr/>
        </p:nvPicPr>
        <p:blipFill>
          <a:blip r:embed="rId2" cstate="print"/>
          <a:srcRect l="5384" t="23101" r="61238" b="53798"/>
          <a:stretch>
            <a:fillRect/>
          </a:stretch>
        </p:blipFill>
        <p:spPr bwMode="auto">
          <a:xfrm>
            <a:off x="2762250" y="2362200"/>
            <a:ext cx="2952750" cy="3276600"/>
          </a:xfrm>
          <a:prstGeom prst="ellipse">
            <a:avLst/>
          </a:prstGeom>
          <a:ln>
            <a:noFill/>
          </a:ln>
          <a:effectLst>
            <a:softEdge rad="112500"/>
          </a:effectLst>
        </p:spPr>
      </p:pic>
      <p:sp>
        <p:nvSpPr>
          <p:cNvPr id="8" name="Rectangle 7"/>
          <p:cNvSpPr/>
          <p:nvPr/>
        </p:nvSpPr>
        <p:spPr>
          <a:xfrm>
            <a:off x="685800" y="5862935"/>
            <a:ext cx="6858000" cy="461665"/>
          </a:xfrm>
          <a:prstGeom prst="rect">
            <a:avLst/>
          </a:prstGeom>
        </p:spPr>
        <p:txBody>
          <a:bodyPr wrap="square">
            <a:spAutoFit/>
          </a:bodyPr>
          <a:lstStyle/>
          <a:p>
            <a:r>
              <a:rPr lang="en-US" sz="1200" b="1" dirty="0" err="1"/>
              <a:t>Texto</a:t>
            </a:r>
            <a:r>
              <a:rPr lang="en-US" sz="1200" b="1" dirty="0"/>
              <a:t>: Legislative Archives</a:t>
            </a:r>
          </a:p>
          <a:p>
            <a:r>
              <a:rPr lang="en-US" sz="1200" b="1" dirty="0"/>
              <a:t>Imagen: St. Thomas Carnival, April 11</a:t>
            </a:r>
            <a:r>
              <a:rPr lang="en-US" sz="1200" b="1" baseline="30000" dirty="0"/>
              <a:t>th</a:t>
            </a:r>
            <a:r>
              <a:rPr lang="en-US" sz="1200" b="1" dirty="0"/>
              <a:t> – May 1</a:t>
            </a:r>
            <a:r>
              <a:rPr lang="en-US" sz="1200" b="1" baseline="30000" dirty="0"/>
              <a:t>st</a:t>
            </a:r>
            <a:r>
              <a:rPr lang="en-US" sz="1200" b="1" dirty="0"/>
              <a:t> 2011 Booklet, Page 4</a:t>
            </a:r>
          </a:p>
        </p:txBody>
      </p:sp>
    </p:spTree>
  </p:cSld>
  <p:clrMapOvr>
    <a:masterClrMapping/>
  </p:clrMapOvr>
  <p:transition spd="slow" advClick="0" advTm="6000">
    <p:wipe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a:solidFill>
                  <a:schemeClr val="tx2"/>
                </a:solidFill>
              </a:rPr>
              <a:t>21 DE </a:t>
            </a:r>
            <a:r>
              <a:rPr lang="en-US" dirty="0" err="1">
                <a:solidFill>
                  <a:schemeClr val="tx2"/>
                </a:solidFill>
              </a:rPr>
              <a:t>SeptIembRE</a:t>
            </a:r>
            <a:r>
              <a:rPr lang="en-US" dirty="0">
                <a:solidFill>
                  <a:schemeClr val="tx2"/>
                </a:solidFill>
              </a:rPr>
              <a:t>: </a:t>
            </a:r>
          </a:p>
        </p:txBody>
      </p:sp>
      <p:sp>
        <p:nvSpPr>
          <p:cNvPr id="13313" name="Text Box 1"/>
          <p:cNvSpPr txBox="1">
            <a:spLocks noChangeArrowheads="1"/>
          </p:cNvSpPr>
          <p:nvPr/>
        </p:nvSpPr>
        <p:spPr bwMode="auto">
          <a:xfrm>
            <a:off x="533400" y="1066800"/>
            <a:ext cx="7010400" cy="3048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cs typeface="Arial" pitchFamily="34" charset="0"/>
              </a:rPr>
              <a:t>1819: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PR" sz="2400" b="1" i="0" u="none" strike="noStrike" cap="none" normalizeH="0" baseline="0" dirty="0">
                <a:ln>
                  <a:noFill/>
                </a:ln>
                <a:solidFill>
                  <a:srgbClr val="000000"/>
                </a:solidFill>
                <a:effectLst/>
                <a:latin typeface="Times New Roman" pitchFamily="18" charset="0"/>
                <a:cs typeface="Arial" pitchFamily="34" charset="0"/>
              </a:rPr>
              <a:t>Un gran huracán azotó y se estrelló</a:t>
            </a:r>
            <a:r>
              <a:rPr lang="es-PR" sz="2400" b="1" dirty="0">
                <a:solidFill>
                  <a:srgbClr val="000000"/>
                </a:solidFill>
                <a:latin typeface="Times New Roman" pitchFamily="18" charset="0"/>
                <a:cs typeface="Arial" pitchFamily="34" charset="0"/>
              </a:rPr>
              <a:t> contra los</a:t>
            </a:r>
            <a:r>
              <a:rPr kumimoji="0" lang="es-PR" sz="2400" b="1" i="0" u="none" strike="noStrike" cap="none" normalizeH="0" baseline="0" dirty="0">
                <a:ln>
                  <a:noFill/>
                </a:ln>
                <a:solidFill>
                  <a:srgbClr val="000000"/>
                </a:solidFill>
                <a:effectLst/>
                <a:latin typeface="Times New Roman" pitchFamily="18" charset="0"/>
                <a:cs typeface="Arial" pitchFamily="34" charset="0"/>
              </a:rPr>
              <a:t> buques en</a:t>
            </a:r>
            <a:r>
              <a:rPr kumimoji="0" lang="es-PR" sz="2400" b="1" i="0" u="none" strike="noStrike" cap="none" normalizeH="0" dirty="0">
                <a:ln>
                  <a:noFill/>
                </a:ln>
                <a:solidFill>
                  <a:srgbClr val="000000"/>
                </a:solidFill>
                <a:effectLst/>
                <a:latin typeface="Times New Roman" pitchFamily="18" charset="0"/>
                <a:cs typeface="Arial" pitchFamily="34" charset="0"/>
              </a:rPr>
              <a:t> el puerto</a:t>
            </a:r>
            <a:r>
              <a:rPr kumimoji="0" lang="es-PR" sz="2400" b="1" i="0" u="none" strike="noStrike" cap="none" normalizeH="0" baseline="0" dirty="0">
                <a:ln>
                  <a:noFill/>
                </a:ln>
                <a:solidFill>
                  <a:srgbClr val="000000"/>
                </a:solidFill>
                <a:effectLst/>
                <a:latin typeface="Times New Roman" pitchFamily="18" charset="0"/>
                <a:cs typeface="Arial" pitchFamily="34" charset="0"/>
              </a:rPr>
              <a:t> y contra las colinas. Duró dos</a:t>
            </a:r>
            <a:r>
              <a:rPr kumimoji="0" lang="es-PR" sz="2400" b="1" i="0" u="none" strike="noStrike" cap="none" normalizeH="0" dirty="0">
                <a:ln>
                  <a:noFill/>
                </a:ln>
                <a:solidFill>
                  <a:srgbClr val="000000"/>
                </a:solidFill>
                <a:effectLst/>
                <a:latin typeface="Times New Roman" pitchFamily="18" charset="0"/>
                <a:cs typeface="Arial" pitchFamily="34" charset="0"/>
              </a:rPr>
              <a:t> días. </a:t>
            </a:r>
            <a:endParaRPr kumimoji="0" lang="es-PR" sz="2400" b="1" i="0" u="none" strike="noStrike" cap="none" normalizeH="0" baseline="0" dirty="0">
              <a:ln>
                <a:noFill/>
              </a:ln>
              <a:solidFill>
                <a:srgbClr val="000000"/>
              </a:solidFill>
              <a:effectLst/>
              <a:latin typeface="Times New Roman" pitchFamily="18" charset="0"/>
              <a:cs typeface="Arial" pitchFamily="34" charset="0"/>
            </a:endParaRPr>
          </a:p>
        </p:txBody>
      </p:sp>
      <p:pic>
        <p:nvPicPr>
          <p:cNvPr id="13319" name="Picture 7" descr="http://fineartamerica.com/images-medium/st-thomas-hurricane-1819-granger.jpg"/>
          <p:cNvPicPr>
            <a:picLocks noChangeAspect="1" noChangeArrowheads="1"/>
          </p:cNvPicPr>
          <p:nvPr/>
        </p:nvPicPr>
        <p:blipFill>
          <a:blip r:embed="rId2" cstate="print"/>
          <a:srcRect b="5660"/>
          <a:stretch>
            <a:fillRect/>
          </a:stretch>
        </p:blipFill>
        <p:spPr bwMode="auto">
          <a:xfrm>
            <a:off x="2340709" y="2590800"/>
            <a:ext cx="3831491" cy="2819400"/>
          </a:xfrm>
          <a:prstGeom prst="rect">
            <a:avLst/>
          </a:prstGeom>
          <a:ln>
            <a:noFill/>
          </a:ln>
          <a:effectLst>
            <a:softEdge rad="112500"/>
          </a:effectLst>
        </p:spPr>
      </p:pic>
      <p:sp>
        <p:nvSpPr>
          <p:cNvPr id="9" name="Rectangle 8"/>
          <p:cNvSpPr/>
          <p:nvPr/>
        </p:nvSpPr>
        <p:spPr>
          <a:xfrm>
            <a:off x="685800" y="6015335"/>
            <a:ext cx="6858000" cy="461665"/>
          </a:xfrm>
          <a:prstGeom prst="rect">
            <a:avLst/>
          </a:prstGeom>
        </p:spPr>
        <p:txBody>
          <a:bodyPr wrap="square">
            <a:spAutoFit/>
          </a:bodyPr>
          <a:lstStyle/>
          <a:p>
            <a:r>
              <a:rPr lang="en-US" sz="1200" b="1" dirty="0" err="1"/>
              <a:t>Texto</a:t>
            </a:r>
            <a:r>
              <a:rPr lang="en-US" sz="1200" b="1" dirty="0"/>
              <a:t>: Daily News 40</a:t>
            </a:r>
            <a:r>
              <a:rPr lang="en-US" sz="1200" b="1" baseline="30000" dirty="0"/>
              <a:t>th</a:t>
            </a:r>
            <a:r>
              <a:rPr lang="en-US" sz="1200" b="1" dirty="0"/>
              <a:t> Anniversary Edition, Page 61</a:t>
            </a:r>
          </a:p>
          <a:p>
            <a:r>
              <a:rPr lang="en-US" sz="1200" b="1" dirty="0"/>
              <a:t>Imagen:  http://fineartamerica.com/featured/st-thomas-hurricane-1819-granger.html</a:t>
            </a:r>
          </a:p>
        </p:txBody>
      </p:sp>
    </p:spTree>
  </p:cSld>
  <p:clrMapOvr>
    <a:masterClrMapping/>
  </p:clrMapOvr>
  <p:transition spd="slow" advClick="0" advTm="5000">
    <p:wipe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a:solidFill>
                  <a:schemeClr val="tx2"/>
                </a:solidFill>
              </a:rPr>
              <a:t>22 DE </a:t>
            </a:r>
            <a:r>
              <a:rPr lang="en-US" dirty="0" err="1">
                <a:solidFill>
                  <a:schemeClr val="tx2"/>
                </a:solidFill>
              </a:rPr>
              <a:t>SeptIembRE</a:t>
            </a:r>
            <a:r>
              <a:rPr lang="en-US" dirty="0">
                <a:solidFill>
                  <a:schemeClr val="tx2"/>
                </a:solidFill>
              </a:rPr>
              <a:t>:</a:t>
            </a:r>
          </a:p>
        </p:txBody>
      </p:sp>
      <p:sp>
        <p:nvSpPr>
          <p:cNvPr id="12289" name="Text Box 1"/>
          <p:cNvSpPr txBox="1">
            <a:spLocks noChangeArrowheads="1"/>
          </p:cNvSpPr>
          <p:nvPr/>
        </p:nvSpPr>
        <p:spPr bwMode="auto">
          <a:xfrm>
            <a:off x="533400" y="990600"/>
            <a:ext cx="5181600" cy="4343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Times New Roman" pitchFamily="18" charset="0"/>
                <a:cs typeface="Arial" pitchFamily="34" charset="0"/>
              </a:rPr>
              <a:t>1897:</a:t>
            </a:r>
          </a:p>
          <a:p>
            <a:pPr lvl="0" algn="just" fontAlgn="base">
              <a:spcBef>
                <a:spcPct val="0"/>
              </a:spcBef>
              <a:spcAft>
                <a:spcPct val="0"/>
              </a:spcAft>
            </a:pPr>
            <a:r>
              <a:rPr lang="es-ES" sz="2800" b="1" dirty="0" err="1">
                <a:solidFill>
                  <a:srgbClr val="000000"/>
                </a:solidFill>
                <a:latin typeface="Times New Roman" pitchFamily="18" charset="0"/>
                <a:cs typeface="Arial" pitchFamily="34" charset="0"/>
              </a:rPr>
              <a:t>Wilhelmina</a:t>
            </a:r>
            <a:r>
              <a:rPr lang="es-ES" sz="2800" b="1" dirty="0">
                <a:solidFill>
                  <a:srgbClr val="000000"/>
                </a:solidFill>
                <a:latin typeface="Times New Roman" pitchFamily="18" charset="0"/>
                <a:cs typeface="Arial" pitchFamily="34" charset="0"/>
              </a:rPr>
              <a:t> B. Lewis nació en la República Dominicana. </a:t>
            </a:r>
            <a:r>
              <a:rPr lang="es-ES" sz="2800" b="1" dirty="0">
                <a:latin typeface="Times New Roman" panose="02020603050405020304" pitchFamily="18" charset="0"/>
                <a:cs typeface="Times New Roman" panose="02020603050405020304" pitchFamily="18" charset="0"/>
              </a:rPr>
              <a:t>Una destacada activista política y cívica en Estados Unidos e Islas Vírgenes, ella inició el primer boicot de autobús en San Petersburgo, Florida en 1942, unos trece años antes de Rosa </a:t>
            </a:r>
            <a:r>
              <a:rPr lang="es-ES" sz="2800" b="1" dirty="0" err="1">
                <a:latin typeface="Times New Roman" panose="02020603050405020304" pitchFamily="18" charset="0"/>
                <a:cs typeface="Times New Roman" panose="02020603050405020304" pitchFamily="18" charset="0"/>
              </a:rPr>
              <a:t>Parks</a:t>
            </a:r>
            <a:r>
              <a:rPr lang="es-ES" sz="2800" b="1" dirty="0">
                <a:latin typeface="Times New Roman" panose="02020603050405020304" pitchFamily="18" charset="0"/>
                <a:cs typeface="Times New Roman" panose="02020603050405020304" pitchFamily="18" charset="0"/>
              </a:rPr>
              <a:t>.</a:t>
            </a:r>
            <a:endParaRPr kumimoji="0" lang="es-ES" sz="2800" b="1" i="0" u="none" strike="noStrike" cap="none" normalizeH="0" baseline="0" dirty="0">
              <a:ln>
                <a:noFill/>
              </a:ln>
              <a:solidFill>
                <a:srgbClr val="000000"/>
              </a:solidFill>
              <a:effectLst/>
              <a:latin typeface="Times New Roman" pitchFamily="18" charset="0"/>
              <a:cs typeface="Times New Roman" panose="02020603050405020304" pitchFamily="18" charset="0"/>
            </a:endParaRPr>
          </a:p>
        </p:txBody>
      </p:sp>
      <p:pic>
        <p:nvPicPr>
          <p:cNvPr id="12290" name="Picture 2" descr="C:\Users\alpbenjamin\Pictures\Personalities\Lewis, Wilhelmina\Lewis, Wilhelmina  2.jpg"/>
          <p:cNvPicPr>
            <a:picLocks noChangeAspect="1" noChangeArrowheads="1"/>
          </p:cNvPicPr>
          <p:nvPr/>
        </p:nvPicPr>
        <p:blipFill>
          <a:blip r:embed="rId2" cstate="print"/>
          <a:srcRect t="19979" r="61844" b="17586"/>
          <a:stretch>
            <a:fillRect/>
          </a:stretch>
        </p:blipFill>
        <p:spPr bwMode="auto">
          <a:xfrm>
            <a:off x="5791200" y="1447800"/>
            <a:ext cx="2286000" cy="3048000"/>
          </a:xfrm>
          <a:prstGeom prst="rect">
            <a:avLst/>
          </a:prstGeom>
          <a:ln>
            <a:noFill/>
          </a:ln>
          <a:effectLst>
            <a:softEdge rad="112500"/>
          </a:effectLst>
        </p:spPr>
      </p:pic>
      <p:sp>
        <p:nvSpPr>
          <p:cNvPr id="8" name="Rectangle 7"/>
          <p:cNvSpPr/>
          <p:nvPr/>
        </p:nvSpPr>
        <p:spPr>
          <a:xfrm>
            <a:off x="533400" y="5867400"/>
            <a:ext cx="7010400" cy="461665"/>
          </a:xfrm>
          <a:prstGeom prst="rect">
            <a:avLst/>
          </a:prstGeom>
        </p:spPr>
        <p:txBody>
          <a:bodyPr wrap="square">
            <a:spAutoFit/>
          </a:bodyPr>
          <a:lstStyle/>
          <a:p>
            <a:r>
              <a:rPr lang="es-PR" sz="1200" b="1" dirty="0"/>
              <a:t>Texto</a:t>
            </a:r>
            <a:r>
              <a:rPr lang="en-US" sz="1200" b="1" dirty="0"/>
              <a:t>:</a:t>
            </a:r>
          </a:p>
          <a:p>
            <a:r>
              <a:rPr lang="en-US" sz="1200" b="1" dirty="0"/>
              <a:t>Imagen:  Division of Virgin Islands Cultural Education</a:t>
            </a:r>
          </a:p>
        </p:txBody>
      </p:sp>
    </p:spTree>
  </p:cSld>
  <p:clrMapOvr>
    <a:masterClrMapping/>
  </p:clrMapOvr>
  <p:transition spd="slow" advClick="0" advTm="5000">
    <p:wipe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4648200" cy="701040"/>
          </a:xfrm>
        </p:spPr>
        <p:txBody>
          <a:bodyPr/>
          <a:lstStyle/>
          <a:p>
            <a:r>
              <a:rPr lang="en-US" dirty="0">
                <a:solidFill>
                  <a:schemeClr val="tx2"/>
                </a:solidFill>
              </a:rPr>
              <a:t>23 DE </a:t>
            </a:r>
            <a:r>
              <a:rPr lang="en-US" dirty="0" err="1">
                <a:solidFill>
                  <a:schemeClr val="tx2"/>
                </a:solidFill>
              </a:rPr>
              <a:t>SeptIembre</a:t>
            </a:r>
            <a:r>
              <a:rPr lang="en-US" dirty="0">
                <a:solidFill>
                  <a:schemeClr val="tx2"/>
                </a:solidFill>
              </a:rPr>
              <a:t>: </a:t>
            </a:r>
          </a:p>
        </p:txBody>
      </p:sp>
      <p:sp>
        <p:nvSpPr>
          <p:cNvPr id="11265" name="Text Box 1"/>
          <p:cNvSpPr txBox="1">
            <a:spLocks noChangeArrowheads="1"/>
          </p:cNvSpPr>
          <p:nvPr/>
        </p:nvSpPr>
        <p:spPr bwMode="auto">
          <a:xfrm>
            <a:off x="533400" y="1066800"/>
            <a:ext cx="50292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Times New Roman" pitchFamily="18" charset="0"/>
                <a:cs typeface="Arial" pitchFamily="34" charset="0"/>
              </a:rPr>
              <a:t>1948:</a:t>
            </a:r>
          </a:p>
          <a:p>
            <a:pPr marL="0" marR="0" lvl="0" indent="0" algn="just" defTabSz="914400" rtl="0" eaLnBrk="1" fontAlgn="base" latinLnBrk="0" hangingPunct="1">
              <a:lnSpc>
                <a:spcPct val="100000"/>
              </a:lnSpc>
              <a:spcBef>
                <a:spcPct val="0"/>
              </a:spcBef>
              <a:spcAft>
                <a:spcPct val="0"/>
              </a:spcAft>
              <a:buClrTx/>
              <a:buSzTx/>
              <a:buFontTx/>
              <a:buNone/>
              <a:tabLst/>
            </a:pPr>
            <a:r>
              <a:rPr lang="es-ES" sz="2800" b="1" dirty="0">
                <a:solidFill>
                  <a:srgbClr val="000000"/>
                </a:solidFill>
                <a:latin typeface="Times New Roman" pitchFamily="18" charset="0"/>
                <a:cs typeface="Arial" pitchFamily="34" charset="0"/>
              </a:rPr>
              <a:t>Hugo </a:t>
            </a:r>
            <a:r>
              <a:rPr lang="es-ES" sz="2800" b="1" dirty="0" err="1">
                <a:solidFill>
                  <a:srgbClr val="000000"/>
                </a:solidFill>
                <a:latin typeface="Times New Roman" pitchFamily="18" charset="0"/>
                <a:cs typeface="Arial" pitchFamily="34" charset="0"/>
              </a:rPr>
              <a:t>Leanzo</a:t>
            </a:r>
            <a:r>
              <a:rPr lang="es-ES" sz="2800" b="1" dirty="0">
                <a:solidFill>
                  <a:srgbClr val="000000"/>
                </a:solidFill>
                <a:latin typeface="Times New Roman" pitchFamily="18" charset="0"/>
                <a:cs typeface="Arial" pitchFamily="34" charset="0"/>
              </a:rPr>
              <a:t> </a:t>
            </a:r>
            <a:r>
              <a:rPr lang="es-ES" sz="2800" b="1" dirty="0" err="1">
                <a:solidFill>
                  <a:srgbClr val="000000"/>
                </a:solidFill>
                <a:latin typeface="Times New Roman" pitchFamily="18" charset="0"/>
                <a:cs typeface="Arial" pitchFamily="34" charset="0"/>
              </a:rPr>
              <a:t>Moolenaar</a:t>
            </a:r>
            <a:r>
              <a:rPr lang="es-ES" sz="2800" b="1" dirty="0">
                <a:solidFill>
                  <a:srgbClr val="000000"/>
                </a:solidFill>
                <a:latin typeface="Times New Roman" pitchFamily="18" charset="0"/>
                <a:cs typeface="Arial" pitchFamily="34" charset="0"/>
              </a:rPr>
              <a:t>, Padre, conocido como ‘The </a:t>
            </a:r>
            <a:r>
              <a:rPr lang="es-ES" sz="2800" b="1" dirty="0" err="1">
                <a:solidFill>
                  <a:srgbClr val="000000"/>
                </a:solidFill>
                <a:latin typeface="Times New Roman" pitchFamily="18" charset="0"/>
                <a:cs typeface="Arial" pitchFamily="34" charset="0"/>
              </a:rPr>
              <a:t>Mocko</a:t>
            </a:r>
            <a:r>
              <a:rPr lang="es-ES" sz="2800" b="1" dirty="0">
                <a:solidFill>
                  <a:srgbClr val="000000"/>
                </a:solidFill>
                <a:latin typeface="Times New Roman" pitchFamily="18" charset="0"/>
                <a:cs typeface="Arial" pitchFamily="34" charset="0"/>
              </a:rPr>
              <a:t> </a:t>
            </a:r>
            <a:r>
              <a:rPr lang="es-ES" sz="2800" b="1" dirty="0" err="1">
                <a:solidFill>
                  <a:srgbClr val="000000"/>
                </a:solidFill>
                <a:latin typeface="Times New Roman" pitchFamily="18" charset="0"/>
                <a:cs typeface="Arial" pitchFamily="34" charset="0"/>
              </a:rPr>
              <a:t>Jumbie</a:t>
            </a:r>
            <a:r>
              <a:rPr lang="es-ES" sz="2800" b="1" dirty="0">
                <a:solidFill>
                  <a:srgbClr val="000000"/>
                </a:solidFill>
                <a:latin typeface="Times New Roman" pitchFamily="18" charset="0"/>
                <a:cs typeface="Arial" pitchFamily="34" charset="0"/>
              </a:rPr>
              <a:t> </a:t>
            </a:r>
            <a:r>
              <a:rPr lang="es-ES" sz="2800" b="1" dirty="0" err="1">
                <a:solidFill>
                  <a:srgbClr val="000000"/>
                </a:solidFill>
                <a:latin typeface="Times New Roman" pitchFamily="18" charset="0"/>
                <a:cs typeface="Arial" pitchFamily="34" charset="0"/>
              </a:rPr>
              <a:t>Man</a:t>
            </a:r>
            <a:r>
              <a:rPr lang="es-ES" sz="2800" b="1" dirty="0">
                <a:solidFill>
                  <a:srgbClr val="000000"/>
                </a:solidFill>
                <a:latin typeface="Times New Roman" pitchFamily="18" charset="0"/>
                <a:cs typeface="Arial" pitchFamily="34" charset="0"/>
              </a:rPr>
              <a:t>’ nació en San Tomas. Veterano del ejercito de los EE.UU., recibió el Corazón Purpura por su servicio y valor en Vietnam.</a:t>
            </a:r>
            <a:endParaRPr kumimoji="0" lang="es-ES" sz="2800" b="0" i="0" u="none" strike="noStrike" cap="none" normalizeH="0" baseline="0" dirty="0">
              <a:ln>
                <a:noFill/>
              </a:ln>
              <a:solidFill>
                <a:schemeClr val="tx1"/>
              </a:solidFill>
              <a:effectLst/>
              <a:latin typeface="Arial" pitchFamily="34" charset="0"/>
              <a:cs typeface="Arial" pitchFamily="34" charset="0"/>
            </a:endParaRPr>
          </a:p>
        </p:txBody>
      </p:sp>
      <p:sp>
        <p:nvSpPr>
          <p:cNvPr id="7" name="Rectangle 6"/>
          <p:cNvSpPr/>
          <p:nvPr/>
        </p:nvSpPr>
        <p:spPr>
          <a:xfrm>
            <a:off x="609600" y="5943600"/>
            <a:ext cx="7010400" cy="276999"/>
          </a:xfrm>
          <a:prstGeom prst="rect">
            <a:avLst/>
          </a:prstGeom>
        </p:spPr>
        <p:txBody>
          <a:bodyPr wrap="square">
            <a:spAutoFit/>
          </a:bodyPr>
          <a:lstStyle/>
          <a:p>
            <a:r>
              <a:rPr lang="en-US" sz="1200" b="1" dirty="0" err="1"/>
              <a:t>Texto</a:t>
            </a:r>
            <a:r>
              <a:rPr lang="en-US" sz="1200" b="1" dirty="0"/>
              <a:t> e Imagen: Funeral Booklet</a:t>
            </a:r>
          </a:p>
        </p:txBody>
      </p:sp>
      <p:pic>
        <p:nvPicPr>
          <p:cNvPr id="2050" name="Picture 2" descr="C:\Users\alpbenjamin\Pictures\2012-08-20\002.jpg"/>
          <p:cNvPicPr>
            <a:picLocks noChangeAspect="1" noChangeArrowheads="1"/>
          </p:cNvPicPr>
          <p:nvPr/>
        </p:nvPicPr>
        <p:blipFill>
          <a:blip r:embed="rId2" cstate="print">
            <a:lum bright="10000"/>
          </a:blip>
          <a:srcRect l="26471" t="13666" r="25490" b="33625"/>
          <a:stretch>
            <a:fillRect/>
          </a:stretch>
        </p:blipFill>
        <p:spPr bwMode="auto">
          <a:xfrm>
            <a:off x="5562600" y="990600"/>
            <a:ext cx="2472380" cy="3733800"/>
          </a:xfrm>
          <a:prstGeom prst="rect">
            <a:avLst/>
          </a:prstGeom>
          <a:ln>
            <a:noFill/>
          </a:ln>
          <a:effectLst>
            <a:softEdge rad="112500"/>
          </a:effectLst>
        </p:spPr>
      </p:pic>
    </p:spTree>
  </p:cSld>
  <p:clrMapOvr>
    <a:masterClrMapping/>
  </p:clrMapOvr>
  <p:transition spd="slow">
    <p:wipe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4038600" cy="701040"/>
          </a:xfrm>
        </p:spPr>
        <p:txBody>
          <a:bodyPr>
            <a:normAutofit fontScale="90000"/>
          </a:bodyPr>
          <a:lstStyle/>
          <a:p>
            <a:r>
              <a:rPr lang="en-US" dirty="0">
                <a:solidFill>
                  <a:schemeClr val="tx2"/>
                </a:solidFill>
              </a:rPr>
              <a:t>24 DE </a:t>
            </a:r>
            <a:r>
              <a:rPr lang="en-US" dirty="0" err="1">
                <a:solidFill>
                  <a:schemeClr val="tx2"/>
                </a:solidFill>
              </a:rPr>
              <a:t>SeptIembRE</a:t>
            </a:r>
            <a:r>
              <a:rPr lang="en-US" dirty="0">
                <a:solidFill>
                  <a:schemeClr val="tx2"/>
                </a:solidFill>
              </a:rPr>
              <a:t>:</a:t>
            </a:r>
          </a:p>
        </p:txBody>
      </p:sp>
      <p:sp>
        <p:nvSpPr>
          <p:cNvPr id="10241" name="Text Box 1"/>
          <p:cNvSpPr txBox="1">
            <a:spLocks noChangeArrowheads="1"/>
          </p:cNvSpPr>
          <p:nvPr/>
        </p:nvSpPr>
        <p:spPr bwMode="auto">
          <a:xfrm>
            <a:off x="457200" y="914400"/>
            <a:ext cx="7543800" cy="3352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lvl="0" algn="just" fontAlgn="base">
              <a:spcBef>
                <a:spcPct val="0"/>
              </a:spcBef>
              <a:spcAft>
                <a:spcPct val="0"/>
              </a:spcAft>
            </a:pPr>
            <a:r>
              <a:rPr kumimoji="0" lang="en-US" sz="2400" b="1" i="0" u="none" strike="noStrike" cap="none" normalizeH="0" baseline="0" dirty="0">
                <a:ln>
                  <a:noFill/>
                </a:ln>
                <a:solidFill>
                  <a:srgbClr val="000000"/>
                </a:solidFill>
                <a:effectLst/>
                <a:latin typeface="Times New Roman" pitchFamily="18" charset="0"/>
                <a:cs typeface="Arial" pitchFamily="34" charset="0"/>
              </a:rPr>
              <a:t>2010: </a:t>
            </a:r>
          </a:p>
          <a:p>
            <a:pPr lvl="0" algn="just" fontAlgn="base">
              <a:spcBef>
                <a:spcPct val="0"/>
              </a:spcBef>
              <a:spcAft>
                <a:spcPct val="0"/>
              </a:spcAft>
            </a:pPr>
            <a:r>
              <a:rPr lang="es-ES" sz="2400" b="1" dirty="0">
                <a:latin typeface="Times New Roman" panose="02020603050405020304" pitchFamily="18" charset="0"/>
                <a:cs typeface="Times New Roman" panose="02020603050405020304" pitchFamily="18" charset="0"/>
              </a:rPr>
              <a:t>La Universidad de las Islas Vírgenes (UVI) sostuvo la gran apertura del Centro de Salud UVI en el campus de San Tomas. El nuevo edificio de $2.62 millones 6,250 pies cuadrados aloja un estudio aeróbico y de baile con un suelo de madera tratada, un cuarto de aparatos de gimnasia con levantamiento de pesas y equipo cardiovascular y vestidores masculinos y femeninos.</a:t>
            </a:r>
            <a:endParaRPr kumimoji="0" lang="es-ES" sz="2400" b="1" i="0" u="none" strike="noStrike" cap="none" normalizeH="0" baseline="0" dirty="0">
              <a:ln>
                <a:noFill/>
              </a:ln>
              <a:solidFill>
                <a:srgbClr val="000000"/>
              </a:solidFill>
              <a:effectLst/>
              <a:latin typeface="Times New Roman" pitchFamily="18" charset="0"/>
              <a:cs typeface="Times New Roman" panose="02020603050405020304" pitchFamily="18" charset="0"/>
            </a:endParaRPr>
          </a:p>
        </p:txBody>
      </p:sp>
      <p:sp>
        <p:nvSpPr>
          <p:cNvPr id="8" name="Rectangle 7"/>
          <p:cNvSpPr/>
          <p:nvPr/>
        </p:nvSpPr>
        <p:spPr>
          <a:xfrm>
            <a:off x="533400" y="6276201"/>
            <a:ext cx="7467600" cy="276999"/>
          </a:xfrm>
          <a:prstGeom prst="rect">
            <a:avLst/>
          </a:prstGeom>
        </p:spPr>
        <p:txBody>
          <a:bodyPr wrap="square">
            <a:spAutoFit/>
          </a:bodyPr>
          <a:lstStyle/>
          <a:p>
            <a:r>
              <a:rPr lang="es-ES" sz="1200" b="1" dirty="0"/>
              <a:t>Texto</a:t>
            </a:r>
            <a:r>
              <a:rPr lang="en-US" sz="1200" b="1" dirty="0"/>
              <a:t> e Imagen:  http://www.uvi.edu/sites/uvi/Publications/dl_Sept_2010.pdf </a:t>
            </a:r>
          </a:p>
        </p:txBody>
      </p:sp>
      <p:pic>
        <p:nvPicPr>
          <p:cNvPr id="4098" name="Picture 2"/>
          <p:cNvPicPr>
            <a:picLocks noChangeAspect="1" noChangeArrowheads="1"/>
          </p:cNvPicPr>
          <p:nvPr/>
        </p:nvPicPr>
        <p:blipFill>
          <a:blip r:embed="rId2" cstate="print"/>
          <a:srcRect/>
          <a:stretch>
            <a:fillRect/>
          </a:stretch>
        </p:blipFill>
        <p:spPr bwMode="auto">
          <a:xfrm>
            <a:off x="3019425" y="4078519"/>
            <a:ext cx="2924175" cy="2093681"/>
          </a:xfrm>
          <a:prstGeom prst="rect">
            <a:avLst/>
          </a:prstGeom>
          <a:ln>
            <a:noFill/>
          </a:ln>
          <a:effectLst>
            <a:softEdge rad="112500"/>
          </a:effectLst>
        </p:spPr>
      </p:pic>
    </p:spTree>
  </p:cSld>
  <p:clrMapOvr>
    <a:masterClrMapping/>
  </p:clrMapOvr>
  <p:transition spd="slow" advClick="0" advTm="8000">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3" descr="armour_usvi-flag[1]"/>
          <p:cNvPicPr>
            <a:picLocks noChangeAspect="1" noChangeArrowheads="1" noCrop="1"/>
          </p:cNvPicPr>
          <p:nvPr/>
        </p:nvPicPr>
        <p:blipFill>
          <a:blip r:embed="rId2" cstate="print"/>
          <a:srcRect/>
          <a:stretch>
            <a:fillRect/>
          </a:stretch>
        </p:blipFill>
        <p:spPr bwMode="auto">
          <a:xfrm>
            <a:off x="3581400" y="2209800"/>
            <a:ext cx="1643448" cy="1447800"/>
          </a:xfrm>
          <a:prstGeom prst="rect">
            <a:avLst/>
          </a:prstGeom>
          <a:ln>
            <a:noFill/>
          </a:ln>
          <a:effectLst>
            <a:softEdge rad="112500"/>
          </a:effectLst>
        </p:spPr>
      </p:pic>
      <p:sp>
        <p:nvSpPr>
          <p:cNvPr id="7" name="Rectangle 6"/>
          <p:cNvSpPr/>
          <p:nvPr/>
        </p:nvSpPr>
        <p:spPr>
          <a:xfrm>
            <a:off x="304800" y="5431304"/>
            <a:ext cx="7772400" cy="969496"/>
          </a:xfrm>
          <a:prstGeom prst="rect">
            <a:avLst/>
          </a:prstGeom>
        </p:spPr>
        <p:txBody>
          <a:bodyPr wrap="square">
            <a:spAutoFit/>
          </a:bodyPr>
          <a:lstStyle/>
          <a:p>
            <a:pPr algn="ctr"/>
            <a:r>
              <a:rPr lang="es-PR" sz="1200" b="1" dirty="0">
                <a:latin typeface="Bookman Old Style" pitchFamily="18" charset="0"/>
                <a:cs typeface="Times New Roman" pitchFamily="18" charset="0"/>
              </a:rPr>
              <a:t>Imágenes son cortesía de</a:t>
            </a:r>
            <a:r>
              <a:rPr lang="en-US" sz="1200" b="1" dirty="0">
                <a:latin typeface="Bookman Old Style" pitchFamily="18" charset="0"/>
                <a:cs typeface="Times New Roman" pitchFamily="18" charset="0"/>
              </a:rPr>
              <a:t>:  </a:t>
            </a:r>
          </a:p>
          <a:p>
            <a:pPr algn="ctr"/>
            <a:endParaRPr lang="en-US" sz="1200" b="1" dirty="0">
              <a:latin typeface="Bookman Old Style" pitchFamily="18" charset="0"/>
              <a:cs typeface="Times New Roman" pitchFamily="18" charset="0"/>
            </a:endParaRPr>
          </a:p>
          <a:p>
            <a:r>
              <a:rPr lang="en-US" sz="1100" b="1" dirty="0">
                <a:latin typeface="Bookman Old Style" pitchFamily="18" charset="0"/>
                <a:cs typeface="Times New Roman" pitchFamily="18" charset="0"/>
              </a:rPr>
              <a:t>Juan Francisco Luis: </a:t>
            </a:r>
            <a:r>
              <a:rPr lang="en-US" sz="1100" b="1" dirty="0">
                <a:latin typeface="Bookman Old Style" pitchFamily="18" charset="0"/>
                <a:cs typeface="Times New Roman" pitchFamily="18" charset="0"/>
                <a:hlinkClick r:id="rId3"/>
              </a:rPr>
              <a:t>http://stcroixsource.com/content/news/local-news/2011/06/05/former-gov-juan-f-luis-dies-70</a:t>
            </a:r>
            <a:endParaRPr lang="en-US" sz="1100" b="1" dirty="0">
              <a:latin typeface="Bookman Old Style" pitchFamily="18" charset="0"/>
              <a:cs typeface="Times New Roman" pitchFamily="18" charset="0"/>
            </a:endParaRPr>
          </a:p>
          <a:p>
            <a:r>
              <a:rPr lang="en-US" sz="1100" b="1" dirty="0">
                <a:latin typeface="Bookman Old Style" pitchFamily="18" charset="0"/>
                <a:cs typeface="Times New Roman" pitchFamily="18" charset="0"/>
              </a:rPr>
              <a:t>Alexander Anthony </a:t>
            </a:r>
            <a:r>
              <a:rPr lang="en-US" sz="1100" b="1" dirty="0" err="1">
                <a:latin typeface="Bookman Old Style" pitchFamily="18" charset="0"/>
                <a:cs typeface="Times New Roman" pitchFamily="18" charset="0"/>
              </a:rPr>
              <a:t>Farrelly</a:t>
            </a:r>
            <a:r>
              <a:rPr lang="en-US" sz="1100" b="1" dirty="0">
                <a:latin typeface="Bookman Old Style" pitchFamily="18" charset="0"/>
                <a:cs typeface="Times New Roman" pitchFamily="18" charset="0"/>
              </a:rPr>
              <a:t>, Esquire: </a:t>
            </a:r>
            <a:r>
              <a:rPr lang="en-US" sz="1100" b="1" dirty="0">
                <a:latin typeface="Bookman Old Style" pitchFamily="18" charset="0"/>
                <a:cs typeface="Times New Roman" pitchFamily="18" charset="0"/>
                <a:hlinkClick r:id="rId4"/>
              </a:rPr>
              <a:t>http://www.stx.k12.vi/profiles/FARRELLY.htm</a:t>
            </a:r>
            <a:endParaRPr lang="en-US" sz="1100" b="1" dirty="0">
              <a:latin typeface="Bookman Old Style" pitchFamily="18" charset="0"/>
              <a:cs typeface="Times New Roman" pitchFamily="18" charset="0"/>
            </a:endParaRPr>
          </a:p>
        </p:txBody>
      </p:sp>
      <p:sp>
        <p:nvSpPr>
          <p:cNvPr id="9" name="Text Box 9"/>
          <p:cNvSpPr txBox="1">
            <a:spLocks noChangeArrowheads="1"/>
          </p:cNvSpPr>
          <p:nvPr/>
        </p:nvSpPr>
        <p:spPr bwMode="auto">
          <a:xfrm>
            <a:off x="5029200" y="4572000"/>
            <a:ext cx="3048000" cy="60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a:solidFill>
                  <a:srgbClr val="000000"/>
                </a:solidFill>
                <a:latin typeface="Georgia" pitchFamily="18" charset="0"/>
                <a:cs typeface="Arial" pitchFamily="34" charset="0"/>
              </a:rPr>
              <a:t>Alexander Anthony </a:t>
            </a:r>
            <a:r>
              <a:rPr lang="en-US" sz="1200" b="1" i="1" dirty="0" err="1">
                <a:solidFill>
                  <a:srgbClr val="000000"/>
                </a:solidFill>
                <a:latin typeface="Georgia" pitchFamily="18" charset="0"/>
                <a:cs typeface="Arial" pitchFamily="34" charset="0"/>
              </a:rPr>
              <a:t>Farrelly</a:t>
            </a:r>
            <a:r>
              <a:rPr lang="en-US" sz="1200" b="1" i="1" dirty="0">
                <a:solidFill>
                  <a:srgbClr val="000000"/>
                </a:solidFill>
                <a:latin typeface="Georgia" pitchFamily="18" charset="0"/>
                <a:cs typeface="Arial" pitchFamily="34" charset="0"/>
              </a:rPr>
              <a:t>, Esquire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a:ln>
                  <a:noFill/>
                </a:ln>
                <a:solidFill>
                  <a:srgbClr val="000000"/>
                </a:solidFill>
                <a:effectLst/>
                <a:latin typeface="Georgia" pitchFamily="18" charset="0"/>
                <a:cs typeface="Arial" pitchFamily="34" charset="0"/>
              </a:rPr>
              <a:t>1987</a:t>
            </a:r>
            <a:r>
              <a:rPr kumimoji="0" lang="en-US" sz="1200" b="1" i="1" u="none" strike="noStrike" cap="none" normalizeH="0" dirty="0">
                <a:ln>
                  <a:noFill/>
                </a:ln>
                <a:solidFill>
                  <a:srgbClr val="000000"/>
                </a:solidFill>
                <a:effectLst/>
                <a:latin typeface="Georgia" pitchFamily="18" charset="0"/>
                <a:cs typeface="Arial" pitchFamily="34" charset="0"/>
              </a:rPr>
              <a:t> - 1994</a:t>
            </a: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pic>
        <p:nvPicPr>
          <p:cNvPr id="10" name="Picture 4" descr="http://t2.gstatic.com/images?q=tbn:ANd9GcQMZpUrPVcQXYUPX4raUUpDSEsNrMfOxpRR5I4PtDMjSEYvb40DTg"/>
          <p:cNvPicPr>
            <a:picLocks noChangeAspect="1" noChangeArrowheads="1"/>
          </p:cNvPicPr>
          <p:nvPr/>
        </p:nvPicPr>
        <p:blipFill>
          <a:blip r:embed="rId5" cstate="print"/>
          <a:srcRect/>
          <a:stretch>
            <a:fillRect/>
          </a:stretch>
        </p:blipFill>
        <p:spPr bwMode="auto">
          <a:xfrm>
            <a:off x="5334000" y="1524000"/>
            <a:ext cx="2514600" cy="2923737"/>
          </a:xfrm>
          <a:prstGeom prst="rect">
            <a:avLst/>
          </a:prstGeom>
          <a:ln>
            <a:noFill/>
          </a:ln>
          <a:effectLst>
            <a:softEdge rad="112500"/>
          </a:effectLst>
        </p:spPr>
      </p:pic>
      <p:pic>
        <p:nvPicPr>
          <p:cNvPr id="12" name="Picture 6" descr="Gov. Juan F. Luis during his time in office."/>
          <p:cNvPicPr>
            <a:picLocks noChangeAspect="1" noChangeArrowheads="1"/>
          </p:cNvPicPr>
          <p:nvPr/>
        </p:nvPicPr>
        <p:blipFill>
          <a:blip r:embed="rId6" cstate="print"/>
          <a:srcRect/>
          <a:stretch>
            <a:fillRect/>
          </a:stretch>
        </p:blipFill>
        <p:spPr bwMode="auto">
          <a:xfrm>
            <a:off x="609600" y="1447800"/>
            <a:ext cx="2673683" cy="3048000"/>
          </a:xfrm>
          <a:prstGeom prst="rect">
            <a:avLst/>
          </a:prstGeom>
          <a:ln>
            <a:noFill/>
          </a:ln>
          <a:effectLst>
            <a:softEdge rad="112500"/>
          </a:effectLst>
        </p:spPr>
      </p:pic>
      <p:sp>
        <p:nvSpPr>
          <p:cNvPr id="13" name="Text Box 9"/>
          <p:cNvSpPr txBox="1">
            <a:spLocks noChangeArrowheads="1"/>
          </p:cNvSpPr>
          <p:nvPr/>
        </p:nvSpPr>
        <p:spPr bwMode="auto">
          <a:xfrm>
            <a:off x="838200" y="4572000"/>
            <a:ext cx="2438400" cy="60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a:solidFill>
                  <a:srgbClr val="000000"/>
                </a:solidFill>
                <a:latin typeface="Georgia" pitchFamily="18" charset="0"/>
                <a:cs typeface="Arial" pitchFamily="34" charset="0"/>
              </a:rPr>
              <a:t>Juan  Francisco Luis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a:ln>
                  <a:noFill/>
                </a:ln>
                <a:solidFill>
                  <a:srgbClr val="000000"/>
                </a:solidFill>
                <a:effectLst/>
                <a:latin typeface="Georgia" pitchFamily="18" charset="0"/>
                <a:cs typeface="Arial" pitchFamily="34" charset="0"/>
              </a:rPr>
              <a:t>1978 - 1986</a:t>
            </a: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sp>
        <p:nvSpPr>
          <p:cNvPr id="14" name="Title 1"/>
          <p:cNvSpPr>
            <a:spLocks noGrp="1"/>
          </p:cNvSpPr>
          <p:nvPr>
            <p:ph type="title"/>
          </p:nvPr>
        </p:nvSpPr>
        <p:spPr>
          <a:xfrm>
            <a:off x="304800" y="228600"/>
            <a:ext cx="7772400" cy="932688"/>
          </a:xfrm>
          <a:solidFill>
            <a:schemeClr val="bg2"/>
          </a:solidFill>
        </p:spPr>
        <p:style>
          <a:lnRef idx="2">
            <a:schemeClr val="accent2"/>
          </a:lnRef>
          <a:fillRef idx="1">
            <a:schemeClr val="lt1"/>
          </a:fillRef>
          <a:effectRef idx="0">
            <a:schemeClr val="accent2"/>
          </a:effectRef>
          <a:fontRef idx="minor">
            <a:schemeClr val="dk1"/>
          </a:fontRef>
        </p:style>
        <p:txBody>
          <a:bodyPr>
            <a:normAutofit/>
          </a:bodyPr>
          <a:lstStyle/>
          <a:p>
            <a:pPr lvl="0" algn="ctr">
              <a:defRPr/>
            </a:pPr>
            <a:r>
              <a:rPr lang="en-US" sz="2800" cap="none" dirty="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TRIBUTO ESPECIAL A LOS OCHOS GOBERNADORES ELECTOS DE LAS USVI</a:t>
            </a:r>
          </a:p>
        </p:txBody>
      </p:sp>
    </p:spTree>
  </p:cSld>
  <p:clrMapOvr>
    <a:masterClrMapping/>
  </p:clrMapOvr>
  <p:transition spd="slow">
    <p:wipe di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4876800" cy="624840"/>
          </a:xfrm>
        </p:spPr>
        <p:txBody>
          <a:bodyPr/>
          <a:lstStyle/>
          <a:p>
            <a:r>
              <a:rPr lang="en-US" dirty="0">
                <a:solidFill>
                  <a:schemeClr val="tx2"/>
                </a:solidFill>
              </a:rPr>
              <a:t>25 DE </a:t>
            </a:r>
            <a:r>
              <a:rPr lang="en-US" dirty="0" err="1">
                <a:solidFill>
                  <a:schemeClr val="tx2"/>
                </a:solidFill>
              </a:rPr>
              <a:t>SeptIembRE</a:t>
            </a:r>
            <a:r>
              <a:rPr lang="en-US" dirty="0">
                <a:solidFill>
                  <a:schemeClr val="tx2"/>
                </a:solidFill>
              </a:rPr>
              <a:t>:</a:t>
            </a:r>
          </a:p>
        </p:txBody>
      </p:sp>
      <p:pic>
        <p:nvPicPr>
          <p:cNvPr id="4" name="Picture 2" descr="http://t3.gstatic.com/images?q=tbn:ANd9GcQWSJ96dLtoYN14o7I4sxSn_fM-r-jx7UmRTu7Xh5TZdCYxaJRJ0g"/>
          <p:cNvPicPr>
            <a:picLocks noChangeAspect="1" noChangeArrowheads="1"/>
          </p:cNvPicPr>
          <p:nvPr/>
        </p:nvPicPr>
        <p:blipFill>
          <a:blip r:embed="rId2" cstate="print">
            <a:lum bright="20000"/>
          </a:blip>
          <a:srcRect l="50000" t="9877" b="40741"/>
          <a:stretch>
            <a:fillRect/>
          </a:stretch>
        </p:blipFill>
        <p:spPr bwMode="auto">
          <a:xfrm>
            <a:off x="3352800" y="3481754"/>
            <a:ext cx="2133600" cy="2461846"/>
          </a:xfrm>
          <a:prstGeom prst="rect">
            <a:avLst/>
          </a:prstGeom>
          <a:ln>
            <a:noFill/>
          </a:ln>
          <a:effectLst>
            <a:softEdge rad="112500"/>
          </a:effectLst>
        </p:spPr>
      </p:pic>
      <p:sp>
        <p:nvSpPr>
          <p:cNvPr id="9219" name="Text Box 3"/>
          <p:cNvSpPr txBox="1">
            <a:spLocks noChangeArrowheads="1"/>
          </p:cNvSpPr>
          <p:nvPr/>
        </p:nvSpPr>
        <p:spPr bwMode="auto">
          <a:xfrm>
            <a:off x="533400" y="914400"/>
            <a:ext cx="73914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cs typeface="Arial" pitchFamily="34" charset="0"/>
              </a:rPr>
              <a:t>1958:</a:t>
            </a:r>
          </a:p>
          <a:p>
            <a:pPr lvl="0" algn="just" fontAlgn="base">
              <a:spcBef>
                <a:spcPct val="0"/>
              </a:spcBef>
              <a:spcAft>
                <a:spcPct val="0"/>
              </a:spcAft>
            </a:pPr>
            <a:r>
              <a:rPr lang="es-PR" sz="2400" b="1" dirty="0">
                <a:latin typeface="Times New Roman" panose="02020603050405020304" pitchFamily="18" charset="0"/>
                <a:cs typeface="Times New Roman" panose="02020603050405020304" pitchFamily="18" charset="0"/>
              </a:rPr>
              <a:t>John D. </a:t>
            </a:r>
            <a:r>
              <a:rPr lang="es-PR" sz="2400" b="1" dirty="0" err="1">
                <a:latin typeface="Times New Roman" panose="02020603050405020304" pitchFamily="18" charset="0"/>
                <a:cs typeface="Times New Roman" panose="02020603050405020304" pitchFamily="18" charset="0"/>
              </a:rPr>
              <a:t>Merwin</a:t>
            </a:r>
            <a:r>
              <a:rPr lang="es-PR" sz="2400" b="1" dirty="0">
                <a:latin typeface="Times New Roman" panose="02020603050405020304" pitchFamily="18" charset="0"/>
                <a:cs typeface="Times New Roman" panose="02020603050405020304" pitchFamily="18" charset="0"/>
              </a:rPr>
              <a:t>, primer gobernador nativo de las VI, asumió el cargo. Durante su permanencia, el turismo aumentó dramáticamente, se realizaron mejoras en el aeropuerto Alexander Hamilton, carreteras, autopistas y edificios fueron renovados y la línea de agua y desagüe fueron extendidas a varias partes del pueblo.</a:t>
            </a:r>
            <a:endParaRPr kumimoji="0" lang="es-PR" sz="2400" b="1" i="0" u="none" strike="noStrike" cap="none" normalizeH="0" baseline="0" dirty="0">
              <a:ln>
                <a:noFill/>
              </a:ln>
              <a:solidFill>
                <a:srgbClr val="000000"/>
              </a:solidFill>
              <a:effectLst/>
              <a:latin typeface="Times New Roman" pitchFamily="18" charset="0"/>
              <a:cs typeface="Times New Roman" panose="02020603050405020304" pitchFamily="18" charset="0"/>
            </a:endParaRPr>
          </a:p>
        </p:txBody>
      </p:sp>
      <p:sp>
        <p:nvSpPr>
          <p:cNvPr id="8" name="Rectangle 7"/>
          <p:cNvSpPr/>
          <p:nvPr/>
        </p:nvSpPr>
        <p:spPr>
          <a:xfrm>
            <a:off x="457200" y="6015335"/>
            <a:ext cx="7239000" cy="461665"/>
          </a:xfrm>
          <a:prstGeom prst="rect">
            <a:avLst/>
          </a:prstGeom>
        </p:spPr>
        <p:txBody>
          <a:bodyPr wrap="square">
            <a:spAutoFit/>
          </a:bodyPr>
          <a:lstStyle/>
          <a:p>
            <a:r>
              <a:rPr lang="en-US" sz="1200" b="1" dirty="0" err="1"/>
              <a:t>Texto</a:t>
            </a:r>
            <a:r>
              <a:rPr lang="en-US" sz="1200" b="1" dirty="0"/>
              <a:t>:  The Umbilical Cord, Harold W.L. </a:t>
            </a:r>
            <a:r>
              <a:rPr lang="en-US" sz="1200" b="1" dirty="0" err="1"/>
              <a:t>Willocks</a:t>
            </a:r>
            <a:r>
              <a:rPr lang="en-US" sz="1200" b="1" dirty="0"/>
              <a:t>, Page 332</a:t>
            </a:r>
          </a:p>
          <a:p>
            <a:r>
              <a:rPr lang="en-US" sz="1200" b="1" dirty="0"/>
              <a:t>Imagen:  http://webpac.uvi.edu/imls/pi_uvi/profiles1992/Governors/Merwin_JD/index.shtml</a:t>
            </a:r>
          </a:p>
        </p:txBody>
      </p:sp>
    </p:spTree>
  </p:cSld>
  <p:clrMapOvr>
    <a:masterClrMapping/>
  </p:clrMapOvr>
  <p:transition spd="slow" advClick="0" advTm="6000">
    <p:wipe di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a:solidFill>
                  <a:schemeClr val="tx2"/>
                </a:solidFill>
              </a:rPr>
              <a:t>26 de </a:t>
            </a:r>
            <a:r>
              <a:rPr lang="en-US" dirty="0" err="1">
                <a:solidFill>
                  <a:schemeClr val="tx2"/>
                </a:solidFill>
              </a:rPr>
              <a:t>septiembre</a:t>
            </a:r>
            <a:r>
              <a:rPr lang="en-US" dirty="0">
                <a:solidFill>
                  <a:schemeClr val="tx2"/>
                </a:solidFill>
              </a:rPr>
              <a:t>: </a:t>
            </a:r>
          </a:p>
        </p:txBody>
      </p:sp>
      <p:sp>
        <p:nvSpPr>
          <p:cNvPr id="8193" name="Text Box 1"/>
          <p:cNvSpPr txBox="1">
            <a:spLocks noChangeArrowheads="1"/>
          </p:cNvSpPr>
          <p:nvPr/>
        </p:nvSpPr>
        <p:spPr bwMode="auto">
          <a:xfrm>
            <a:off x="533400" y="990600"/>
            <a:ext cx="75438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lvl="0" algn="just" fontAlgn="base">
              <a:spcBef>
                <a:spcPct val="0"/>
              </a:spcBef>
              <a:spcAft>
                <a:spcPct val="0"/>
              </a:spcAft>
            </a:pPr>
            <a:r>
              <a:rPr kumimoji="0" lang="en-US" sz="2400" b="1" i="0" u="none" strike="noStrike" cap="none" normalizeH="0" baseline="0" dirty="0">
                <a:ln>
                  <a:noFill/>
                </a:ln>
                <a:solidFill>
                  <a:srgbClr val="000000"/>
                </a:solidFill>
                <a:effectLst/>
                <a:latin typeface="Times New Roman" pitchFamily="18" charset="0"/>
                <a:cs typeface="Arial" pitchFamily="34" charset="0"/>
              </a:rPr>
              <a:t>1918: </a:t>
            </a:r>
          </a:p>
          <a:p>
            <a:pPr lvl="0" algn="just" fontAlgn="base">
              <a:spcBef>
                <a:spcPct val="0"/>
              </a:spcBef>
              <a:spcAft>
                <a:spcPct val="0"/>
              </a:spcAft>
            </a:pPr>
            <a:r>
              <a:rPr lang="es-ES" sz="2400" b="1" dirty="0">
                <a:latin typeface="Times New Roman" panose="02020603050405020304" pitchFamily="18" charset="0"/>
                <a:cs typeface="Times New Roman" panose="02020603050405020304" pitchFamily="18" charset="0"/>
              </a:rPr>
              <a:t> </a:t>
            </a:r>
            <a:r>
              <a:rPr lang="es-ES" sz="2400" b="1" dirty="0" err="1">
                <a:latin typeface="Times New Roman" panose="02020603050405020304" pitchFamily="18" charset="0"/>
                <a:cs typeface="Times New Roman" panose="02020603050405020304" pitchFamily="18" charset="0"/>
              </a:rPr>
              <a:t>Basil</a:t>
            </a:r>
            <a:r>
              <a:rPr lang="es-ES" sz="2400" b="1" dirty="0">
                <a:latin typeface="Times New Roman" panose="02020603050405020304" pitchFamily="18" charset="0"/>
                <a:cs typeface="Times New Roman" panose="02020603050405020304" pitchFamily="18" charset="0"/>
              </a:rPr>
              <a:t> </a:t>
            </a:r>
            <a:r>
              <a:rPr lang="es-ES" sz="2400" b="1" dirty="0" err="1">
                <a:latin typeface="Times New Roman" panose="02020603050405020304" pitchFamily="18" charset="0"/>
                <a:cs typeface="Times New Roman" panose="02020603050405020304" pitchFamily="18" charset="0"/>
              </a:rPr>
              <a:t>Cyprian</a:t>
            </a:r>
            <a:r>
              <a:rPr lang="es-ES" sz="2400" b="1" dirty="0">
                <a:latin typeface="Times New Roman" panose="02020603050405020304" pitchFamily="18" charset="0"/>
                <a:cs typeface="Times New Roman" panose="02020603050405020304" pitchFamily="18" charset="0"/>
              </a:rPr>
              <a:t> </a:t>
            </a:r>
            <a:r>
              <a:rPr lang="es-ES" sz="2400" b="1" dirty="0" err="1">
                <a:latin typeface="Times New Roman" panose="02020603050405020304" pitchFamily="18" charset="0"/>
                <a:cs typeface="Times New Roman" panose="02020603050405020304" pitchFamily="18" charset="0"/>
              </a:rPr>
              <a:t>Ottley</a:t>
            </a:r>
            <a:r>
              <a:rPr lang="es-ES" sz="2400" b="1" dirty="0">
                <a:latin typeface="Times New Roman" panose="02020603050405020304" pitchFamily="18" charset="0"/>
                <a:cs typeface="Times New Roman" panose="02020603050405020304" pitchFamily="18" charset="0"/>
              </a:rPr>
              <a:t> operó el Estudio Fotográfico  </a:t>
            </a:r>
            <a:r>
              <a:rPr lang="es-ES" sz="2400" b="1" dirty="0" err="1">
                <a:latin typeface="Times New Roman" panose="02020603050405020304" pitchFamily="18" charset="0"/>
                <a:cs typeface="Times New Roman" panose="02020603050405020304" pitchFamily="18" charset="0"/>
              </a:rPr>
              <a:t>Ottley</a:t>
            </a:r>
            <a:r>
              <a:rPr lang="es-ES" sz="2400" b="1" dirty="0">
                <a:latin typeface="Times New Roman" panose="02020603050405020304" pitchFamily="18" charset="0"/>
                <a:cs typeface="Times New Roman" panose="02020603050405020304" pitchFamily="18" charset="0"/>
              </a:rPr>
              <a:t> durante unos 55 años de operación continua. Es acreditado por usar su habilidad para permitir, que el </a:t>
            </a:r>
            <a:r>
              <a:rPr lang="es-ES" sz="2400" b="1" dirty="0" err="1">
                <a:latin typeface="Times New Roman" panose="02020603050405020304" pitchFamily="18" charset="0"/>
                <a:cs typeface="Times New Roman" panose="02020603050405020304" pitchFamily="18" charset="0"/>
              </a:rPr>
              <a:t>Photo</a:t>
            </a:r>
            <a:r>
              <a:rPr lang="es-ES" sz="2400" b="1" dirty="0">
                <a:latin typeface="Times New Roman" panose="02020603050405020304" pitchFamily="18" charset="0"/>
                <a:cs typeface="Times New Roman" panose="02020603050405020304" pitchFamily="18" charset="0"/>
              </a:rPr>
              <a:t> News “Un rotativo independiente para toda la gente", fuera el primer periódico de las Islas Vírgenes en poder utilizar las fotografías locales cada día.</a:t>
            </a:r>
            <a:endParaRPr kumimoji="0" lang="es-ES" sz="2400" b="1" i="0" u="none" strike="noStrike" cap="none" normalizeH="0" baseline="0" dirty="0">
              <a:ln>
                <a:noFill/>
              </a:ln>
              <a:solidFill>
                <a:srgbClr val="000000"/>
              </a:solidFill>
              <a:effectLst/>
              <a:latin typeface="Times New Roman" pitchFamily="18" charset="0"/>
              <a:cs typeface="Times New Roman" panose="02020603050405020304" pitchFamily="18" charset="0"/>
            </a:endParaRPr>
          </a:p>
        </p:txBody>
      </p:sp>
      <p:sp>
        <p:nvSpPr>
          <p:cNvPr id="8" name="Rectangle 7"/>
          <p:cNvSpPr/>
          <p:nvPr/>
        </p:nvSpPr>
        <p:spPr>
          <a:xfrm>
            <a:off x="685800" y="6276201"/>
            <a:ext cx="7162800" cy="276999"/>
          </a:xfrm>
          <a:prstGeom prst="rect">
            <a:avLst/>
          </a:prstGeom>
        </p:spPr>
        <p:txBody>
          <a:bodyPr wrap="square">
            <a:spAutoFit/>
          </a:bodyPr>
          <a:lstStyle/>
          <a:p>
            <a:r>
              <a:rPr lang="en-US" sz="1200" b="1" dirty="0" err="1"/>
              <a:t>Texto</a:t>
            </a:r>
            <a:r>
              <a:rPr lang="en-US" sz="1200" b="1" dirty="0"/>
              <a:t> e Imagen:  Funeral Booklet</a:t>
            </a:r>
          </a:p>
        </p:txBody>
      </p:sp>
      <p:pic>
        <p:nvPicPr>
          <p:cNvPr id="3074" name="Picture 2" descr="C:\Users\alpbenjamin\Pictures\2012-08-20\003.jpg"/>
          <p:cNvPicPr>
            <a:picLocks noChangeAspect="1" noChangeArrowheads="1"/>
          </p:cNvPicPr>
          <p:nvPr/>
        </p:nvPicPr>
        <p:blipFill>
          <a:blip r:embed="rId2" cstate="print">
            <a:lum bright="10000"/>
          </a:blip>
          <a:srcRect l="48039" t="3695" b="47158"/>
          <a:stretch>
            <a:fillRect/>
          </a:stretch>
        </p:blipFill>
        <p:spPr bwMode="auto">
          <a:xfrm>
            <a:off x="3352800" y="3657600"/>
            <a:ext cx="2048565" cy="2667000"/>
          </a:xfrm>
          <a:prstGeom prst="rect">
            <a:avLst/>
          </a:prstGeom>
          <a:ln>
            <a:noFill/>
          </a:ln>
          <a:effectLst>
            <a:softEdge rad="112500"/>
          </a:effectLst>
        </p:spPr>
      </p:pic>
    </p:spTree>
  </p:cSld>
  <p:clrMapOvr>
    <a:masterClrMapping/>
  </p:clrMapOvr>
  <p:transition spd="slow">
    <p:wipe di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5867400" cy="624840"/>
          </a:xfrm>
        </p:spPr>
        <p:txBody>
          <a:bodyPr/>
          <a:lstStyle/>
          <a:p>
            <a:r>
              <a:rPr lang="en-US" dirty="0">
                <a:solidFill>
                  <a:schemeClr val="tx2"/>
                </a:solidFill>
              </a:rPr>
              <a:t>27 de </a:t>
            </a:r>
            <a:r>
              <a:rPr lang="en-US" dirty="0" err="1">
                <a:solidFill>
                  <a:schemeClr val="tx2"/>
                </a:solidFill>
              </a:rPr>
              <a:t>SeptIembRE</a:t>
            </a:r>
            <a:r>
              <a:rPr lang="en-US" dirty="0">
                <a:solidFill>
                  <a:schemeClr val="tx2"/>
                </a:solidFill>
              </a:rPr>
              <a:t>: </a:t>
            </a:r>
          </a:p>
        </p:txBody>
      </p:sp>
      <p:sp>
        <p:nvSpPr>
          <p:cNvPr id="6145" name="Text Box 1"/>
          <p:cNvSpPr txBox="1">
            <a:spLocks noChangeArrowheads="1"/>
          </p:cNvSpPr>
          <p:nvPr/>
        </p:nvSpPr>
        <p:spPr bwMode="auto">
          <a:xfrm>
            <a:off x="457200" y="914400"/>
            <a:ext cx="7620000" cy="3810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cs typeface="Arial" pitchFamily="34" charset="0"/>
              </a:rPr>
              <a:t>1881:</a:t>
            </a:r>
            <a:r>
              <a:rPr kumimoji="0" lang="en-US" sz="2400" b="1" i="0" u="none" strike="noStrike" cap="none" normalizeH="0" dirty="0">
                <a:ln>
                  <a:noFill/>
                </a:ln>
                <a:solidFill>
                  <a:srgbClr val="000000"/>
                </a:solidFill>
                <a:effectLst/>
                <a:latin typeface="Times New Roman" pitchFamily="18" charset="0"/>
                <a:cs typeface="Arial" pitchFamily="34" charset="0"/>
              </a:rPr>
              <a:t> El </a:t>
            </a:r>
            <a:r>
              <a:rPr lang="es-ES" sz="2400" b="1" dirty="0" err="1">
                <a:solidFill>
                  <a:srgbClr val="000000"/>
                </a:solidFill>
                <a:latin typeface="Times New Roman" pitchFamily="18" charset="0"/>
                <a:cs typeface="Arial" pitchFamily="34" charset="0"/>
              </a:rPr>
              <a:t>Sydney</a:t>
            </a:r>
            <a:r>
              <a:rPr lang="es-ES" sz="2400" b="1" dirty="0">
                <a:solidFill>
                  <a:srgbClr val="000000"/>
                </a:solidFill>
                <a:latin typeface="Times New Roman" pitchFamily="18" charset="0"/>
                <a:cs typeface="Arial" pitchFamily="34" charset="0"/>
              </a:rPr>
              <a:t> </a:t>
            </a:r>
            <a:r>
              <a:rPr lang="es-ES" sz="2400" b="1" dirty="0" err="1">
                <a:solidFill>
                  <a:srgbClr val="000000"/>
                </a:solidFill>
                <a:latin typeface="Times New Roman" pitchFamily="18" charset="0"/>
                <a:cs typeface="Arial" pitchFamily="34" charset="0"/>
              </a:rPr>
              <a:t>Morning</a:t>
            </a:r>
            <a:r>
              <a:rPr lang="es-ES" sz="2400" b="1" dirty="0">
                <a:solidFill>
                  <a:srgbClr val="000000"/>
                </a:solidFill>
                <a:latin typeface="Times New Roman" pitchFamily="18" charset="0"/>
                <a:cs typeface="Arial" pitchFamily="34" charset="0"/>
              </a:rPr>
              <a:t> </a:t>
            </a:r>
            <a:r>
              <a:rPr lang="es-ES" sz="2400" b="1" dirty="0" err="1">
                <a:solidFill>
                  <a:srgbClr val="000000"/>
                </a:solidFill>
                <a:latin typeface="Times New Roman" pitchFamily="18" charset="0"/>
                <a:cs typeface="Arial" pitchFamily="34" charset="0"/>
              </a:rPr>
              <a:t>Herald</a:t>
            </a:r>
            <a:r>
              <a:rPr lang="es-ES" sz="2400" b="1" dirty="0">
                <a:solidFill>
                  <a:srgbClr val="000000"/>
                </a:solidFill>
                <a:latin typeface="Times New Roman" pitchFamily="18" charset="0"/>
                <a:cs typeface="Arial" pitchFamily="34" charset="0"/>
              </a:rPr>
              <a:t> reportó que el campeón de peso completo Peter Jackson, natural de Santa Cruz, lucharía contra Tom Lees de Australia. Conocido como el profesor Jackson durante su carrera pugilística, en vez de una pelea llena de acción como se esperaba, pocos golpes fueron intercambiados. </a:t>
            </a:r>
            <a:endParaRPr kumimoji="0" lang="es-ES" sz="2400" b="1" i="0" u="none" strike="noStrike" cap="none" normalizeH="0" baseline="0" dirty="0">
              <a:ln>
                <a:noFill/>
              </a:ln>
              <a:solidFill>
                <a:srgbClr val="000000"/>
              </a:solidFill>
              <a:effectLst/>
              <a:latin typeface="Times New Roman" pitchFamily="18" charset="0"/>
              <a:cs typeface="Arial" pitchFamily="34" charset="0"/>
            </a:endParaRPr>
          </a:p>
        </p:txBody>
      </p:sp>
      <p:pic>
        <p:nvPicPr>
          <p:cNvPr id="6147" name="Picture 3" descr="http://t2.gstatic.com/images?q=tbn:ANd9GcREP7GNG_8oNtPacOXj3dz1lJ6dWtZ4u2BynV1rGPDIPJiFoyL_"/>
          <p:cNvPicPr>
            <a:picLocks noChangeAspect="1" noChangeArrowheads="1"/>
          </p:cNvPicPr>
          <p:nvPr/>
        </p:nvPicPr>
        <p:blipFill>
          <a:blip r:embed="rId2" cstate="print"/>
          <a:srcRect/>
          <a:stretch>
            <a:fillRect/>
          </a:stretch>
        </p:blipFill>
        <p:spPr bwMode="auto">
          <a:xfrm>
            <a:off x="3276600" y="3200400"/>
            <a:ext cx="2237618" cy="2819400"/>
          </a:xfrm>
          <a:prstGeom prst="rect">
            <a:avLst/>
          </a:prstGeom>
          <a:ln>
            <a:noFill/>
          </a:ln>
          <a:effectLst>
            <a:softEdge rad="112500"/>
          </a:effectLst>
        </p:spPr>
      </p:pic>
      <p:sp>
        <p:nvSpPr>
          <p:cNvPr id="8" name="Rectangle 7"/>
          <p:cNvSpPr/>
          <p:nvPr/>
        </p:nvSpPr>
        <p:spPr>
          <a:xfrm>
            <a:off x="685800" y="6172200"/>
            <a:ext cx="6553200" cy="461665"/>
          </a:xfrm>
          <a:prstGeom prst="rect">
            <a:avLst/>
          </a:prstGeom>
        </p:spPr>
        <p:txBody>
          <a:bodyPr wrap="square">
            <a:spAutoFit/>
          </a:bodyPr>
          <a:lstStyle/>
          <a:p>
            <a:r>
              <a:rPr lang="en-US" sz="1200" b="1" dirty="0" err="1"/>
              <a:t>Texto</a:t>
            </a:r>
            <a:r>
              <a:rPr lang="en-US" sz="1200" b="1" dirty="0"/>
              <a:t>:  Profiles of Outstanding Virgin Islanders, Ruth </a:t>
            </a:r>
            <a:r>
              <a:rPr lang="en-US" sz="1200" b="1" dirty="0" err="1"/>
              <a:t>Moolenaar</a:t>
            </a:r>
            <a:r>
              <a:rPr lang="en-US" sz="1200" b="1" dirty="0"/>
              <a:t>, Third Edition Pg. 114</a:t>
            </a:r>
          </a:p>
          <a:p>
            <a:r>
              <a:rPr lang="en-US" sz="1200" b="1" dirty="0"/>
              <a:t>Imagen:  http://boxrec.com/media/index.php/Young_Peter_Jackson_(LA)</a:t>
            </a:r>
          </a:p>
        </p:txBody>
      </p:sp>
    </p:spTree>
  </p:cSld>
  <p:clrMapOvr>
    <a:masterClrMapping/>
  </p:clrMapOvr>
  <p:transition spd="slow" advClick="0" advTm="8000">
    <p:wipe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a:solidFill>
                  <a:schemeClr val="tx2"/>
                </a:solidFill>
              </a:rPr>
              <a:t>28 DE </a:t>
            </a:r>
            <a:r>
              <a:rPr lang="en-US" dirty="0" err="1">
                <a:solidFill>
                  <a:schemeClr val="tx2"/>
                </a:solidFill>
              </a:rPr>
              <a:t>SeptIembRE</a:t>
            </a:r>
            <a:r>
              <a:rPr lang="en-US" dirty="0">
                <a:solidFill>
                  <a:schemeClr val="tx2"/>
                </a:solidFill>
              </a:rPr>
              <a:t>: </a:t>
            </a:r>
          </a:p>
        </p:txBody>
      </p:sp>
      <p:sp>
        <p:nvSpPr>
          <p:cNvPr id="5121" name="Text Box 1"/>
          <p:cNvSpPr txBox="1">
            <a:spLocks noChangeArrowheads="1"/>
          </p:cNvSpPr>
          <p:nvPr/>
        </p:nvSpPr>
        <p:spPr bwMode="auto">
          <a:xfrm>
            <a:off x="533400" y="990600"/>
            <a:ext cx="7543800" cy="3657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PR" sz="2400" b="1" i="0" u="none" strike="noStrike" cap="none" normalizeH="0" baseline="0" dirty="0">
                <a:ln>
                  <a:noFill/>
                </a:ln>
                <a:solidFill>
                  <a:srgbClr val="000000"/>
                </a:solidFill>
                <a:effectLst/>
                <a:latin typeface="Times New Roman" pitchFamily="18" charset="0"/>
                <a:cs typeface="Arial" pitchFamily="34" charset="0"/>
              </a:rPr>
              <a:t>1911:</a:t>
            </a:r>
          </a:p>
          <a:p>
            <a:pPr lvl="0" algn="just" fontAlgn="base">
              <a:spcBef>
                <a:spcPct val="0"/>
              </a:spcBef>
              <a:spcAft>
                <a:spcPct val="0"/>
              </a:spcAft>
            </a:pPr>
            <a:r>
              <a:rPr lang="es-PR" sz="2400" b="1" dirty="0">
                <a:latin typeface="Times New Roman" panose="02020603050405020304" pitchFamily="18" charset="0"/>
                <a:cs typeface="Times New Roman" panose="02020603050405020304" pitchFamily="18" charset="0"/>
              </a:rPr>
              <a:t>Enid Marie </a:t>
            </a:r>
            <a:r>
              <a:rPr lang="es-PR" sz="2400" b="1" dirty="0" err="1">
                <a:latin typeface="Times New Roman" panose="02020603050405020304" pitchFamily="18" charset="0"/>
                <a:cs typeface="Times New Roman" panose="02020603050405020304" pitchFamily="18" charset="0"/>
              </a:rPr>
              <a:t>Baa</a:t>
            </a:r>
            <a:r>
              <a:rPr lang="es-PR" sz="2400" b="1" dirty="0">
                <a:latin typeface="Times New Roman" panose="02020603050405020304" pitchFamily="18" charset="0"/>
                <a:cs typeface="Times New Roman" panose="02020603050405020304" pitchFamily="18" charset="0"/>
              </a:rPr>
              <a:t>, una bibliotecaria reconocida a nivel regional, nacional e internacionalmente, historiadora, especialista en catalogación, beneficiaria de una beca  John Hay Whitney y especialista caribeña, nació en St. Thomas.</a:t>
            </a:r>
            <a:endParaRPr kumimoji="0" lang="es-PR" sz="2400" b="1" i="0" u="none" strike="noStrike" cap="none" normalizeH="0" baseline="0" dirty="0">
              <a:ln>
                <a:noFill/>
              </a:ln>
              <a:solidFill>
                <a:srgbClr val="000000"/>
              </a:solidFill>
              <a:effectLst/>
              <a:latin typeface="Times New Roman" pitchFamily="18" charset="0"/>
              <a:cs typeface="Times New Roman" panose="02020603050405020304" pitchFamily="18" charset="0"/>
            </a:endParaRPr>
          </a:p>
        </p:txBody>
      </p:sp>
      <p:pic>
        <p:nvPicPr>
          <p:cNvPr id="5123" name="Picture 3" descr="http://fostpl.org/main/wp-content/uploads/2009/12/enidbaa.jpg"/>
          <p:cNvPicPr>
            <a:picLocks noChangeAspect="1" noChangeArrowheads="1"/>
          </p:cNvPicPr>
          <p:nvPr/>
        </p:nvPicPr>
        <p:blipFill>
          <a:blip r:embed="rId2" cstate="print"/>
          <a:srcRect/>
          <a:stretch>
            <a:fillRect/>
          </a:stretch>
        </p:blipFill>
        <p:spPr bwMode="auto">
          <a:xfrm>
            <a:off x="3194144" y="3048000"/>
            <a:ext cx="2368456" cy="2895600"/>
          </a:xfrm>
          <a:prstGeom prst="rect">
            <a:avLst/>
          </a:prstGeom>
          <a:ln>
            <a:noFill/>
          </a:ln>
          <a:effectLst>
            <a:softEdge rad="112500"/>
          </a:effectLst>
        </p:spPr>
      </p:pic>
      <p:sp>
        <p:nvSpPr>
          <p:cNvPr id="8" name="Rectangle 7"/>
          <p:cNvSpPr/>
          <p:nvPr/>
        </p:nvSpPr>
        <p:spPr>
          <a:xfrm>
            <a:off x="609600" y="6019800"/>
            <a:ext cx="6172200" cy="461665"/>
          </a:xfrm>
          <a:prstGeom prst="rect">
            <a:avLst/>
          </a:prstGeom>
        </p:spPr>
        <p:txBody>
          <a:bodyPr wrap="square">
            <a:spAutoFit/>
          </a:bodyPr>
          <a:lstStyle/>
          <a:p>
            <a:r>
              <a:rPr lang="en-US" sz="1200" b="1" dirty="0" err="1"/>
              <a:t>Texto</a:t>
            </a:r>
            <a:r>
              <a:rPr lang="en-US" sz="1200" b="1" dirty="0"/>
              <a:t>:  Profiles of Outstanding Virgin Islanders, Ruth </a:t>
            </a:r>
            <a:r>
              <a:rPr lang="en-US" sz="1200" b="1" dirty="0" err="1"/>
              <a:t>Moolenaar</a:t>
            </a:r>
            <a:r>
              <a:rPr lang="en-US" sz="1200" b="1" dirty="0"/>
              <a:t>, Page 7</a:t>
            </a:r>
          </a:p>
          <a:p>
            <a:r>
              <a:rPr lang="en-US" sz="1200" b="1" dirty="0"/>
              <a:t>Imagen:  http://fostpl.org/main/?page_id=6</a:t>
            </a:r>
          </a:p>
        </p:txBody>
      </p:sp>
    </p:spTree>
  </p:cSld>
  <p:clrMapOvr>
    <a:masterClrMapping/>
  </p:clrMapOvr>
  <p:transition spd="slow">
    <p:wipe di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
          <p:cNvSpPr txBox="1">
            <a:spLocks noChangeArrowheads="1"/>
          </p:cNvSpPr>
          <p:nvPr/>
        </p:nvSpPr>
        <p:spPr bwMode="auto">
          <a:xfrm>
            <a:off x="457200" y="914400"/>
            <a:ext cx="75438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2800" b="1" dirty="0">
                <a:latin typeface="Times New Roman" panose="02020603050405020304" pitchFamily="18" charset="0"/>
                <a:cs typeface="Times New Roman" panose="02020603050405020304" pitchFamily="18" charset="0"/>
              </a:rPr>
              <a:t>1988: </a:t>
            </a:r>
            <a:r>
              <a:rPr lang="es-PR" sz="2800" b="1" dirty="0">
                <a:latin typeface="Times New Roman" panose="02020603050405020304" pitchFamily="18" charset="0"/>
                <a:cs typeface="Times New Roman" panose="02020603050405020304" pitchFamily="18" charset="0"/>
              </a:rPr>
              <a:t>Acto # 1368 fue aprobado para honrar y elogiar a Peter Williams </a:t>
            </a:r>
            <a:r>
              <a:rPr lang="es-PR" sz="2800" b="1" dirty="0" err="1">
                <a:latin typeface="Times New Roman" panose="02020603050405020304" pitchFamily="18" charset="0"/>
                <a:cs typeface="Times New Roman" panose="02020603050405020304" pitchFamily="18" charset="0"/>
              </a:rPr>
              <a:t>Holmberg</a:t>
            </a:r>
            <a:r>
              <a:rPr lang="es-PR" sz="2800" b="1" dirty="0">
                <a:latin typeface="Times New Roman" panose="02020603050405020304" pitchFamily="18" charset="0"/>
                <a:cs typeface="Times New Roman" panose="02020603050405020304" pitchFamily="18" charset="0"/>
              </a:rPr>
              <a:t> por sus logros en el campo de la navegación. Fue el primer miembro del equipo olímpico de USVI en ganar una medalla olímpica. </a:t>
            </a:r>
            <a:r>
              <a:rPr lang="en-US" dirty="0"/>
              <a:t> </a:t>
            </a:r>
          </a:p>
        </p:txBody>
      </p:sp>
      <p:sp>
        <p:nvSpPr>
          <p:cNvPr id="2" name="Title 1"/>
          <p:cNvSpPr>
            <a:spLocks noGrp="1"/>
          </p:cNvSpPr>
          <p:nvPr>
            <p:ph type="title"/>
          </p:nvPr>
        </p:nvSpPr>
        <p:spPr>
          <a:xfrm>
            <a:off x="457200" y="304800"/>
            <a:ext cx="4419600" cy="624840"/>
          </a:xfrm>
        </p:spPr>
        <p:txBody>
          <a:bodyPr>
            <a:normAutofit fontScale="90000"/>
          </a:bodyPr>
          <a:lstStyle/>
          <a:p>
            <a:r>
              <a:rPr lang="en-US" dirty="0">
                <a:solidFill>
                  <a:schemeClr val="tx2"/>
                </a:solidFill>
              </a:rPr>
              <a:t>29 DE </a:t>
            </a:r>
            <a:r>
              <a:rPr lang="en-US" dirty="0" err="1">
                <a:solidFill>
                  <a:schemeClr val="tx2"/>
                </a:solidFill>
              </a:rPr>
              <a:t>SeptIembRE</a:t>
            </a:r>
            <a:r>
              <a:rPr lang="en-US" dirty="0">
                <a:solidFill>
                  <a:schemeClr val="tx2"/>
                </a:solidFill>
              </a:rPr>
              <a:t>: </a:t>
            </a:r>
          </a:p>
        </p:txBody>
      </p:sp>
      <p:sp>
        <p:nvSpPr>
          <p:cNvPr id="4" name="Rectangle 3"/>
          <p:cNvSpPr/>
          <p:nvPr/>
        </p:nvSpPr>
        <p:spPr>
          <a:xfrm>
            <a:off x="285750" y="6248400"/>
            <a:ext cx="7391400" cy="461665"/>
          </a:xfrm>
          <a:prstGeom prst="rect">
            <a:avLst/>
          </a:prstGeom>
        </p:spPr>
        <p:txBody>
          <a:bodyPr wrap="square">
            <a:spAutoFit/>
          </a:bodyPr>
          <a:lstStyle/>
          <a:p>
            <a:r>
              <a:rPr lang="en-US" sz="1200" b="1" dirty="0" err="1"/>
              <a:t>Texto</a:t>
            </a:r>
            <a:r>
              <a:rPr lang="en-US" sz="1200" b="1" dirty="0"/>
              <a:t>: Legislative Archives  </a:t>
            </a:r>
          </a:p>
          <a:p>
            <a:r>
              <a:rPr lang="en-US" sz="1200" b="1" dirty="0"/>
              <a:t>Imagen: http://www.carlosmatchrace.com/skippers.php</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9300" y="3200400"/>
            <a:ext cx="3924300" cy="2616200"/>
          </a:xfrm>
          <a:prstGeom prst="rect">
            <a:avLst/>
          </a:prstGeom>
        </p:spPr>
      </p:pic>
    </p:spTree>
  </p:cSld>
  <p:clrMapOvr>
    <a:masterClrMapping/>
  </p:clrMapOvr>
  <p:transition spd="slow" advClick="0" advTm="6000">
    <p:wipe di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4343400" cy="701040"/>
          </a:xfrm>
        </p:spPr>
        <p:txBody>
          <a:bodyPr>
            <a:normAutofit fontScale="90000"/>
          </a:bodyPr>
          <a:lstStyle/>
          <a:p>
            <a:r>
              <a:rPr lang="en-US" dirty="0">
                <a:solidFill>
                  <a:schemeClr val="tx2"/>
                </a:solidFill>
              </a:rPr>
              <a:t>30 DE </a:t>
            </a:r>
            <a:r>
              <a:rPr lang="en-US" dirty="0" err="1">
                <a:solidFill>
                  <a:schemeClr val="tx2"/>
                </a:solidFill>
              </a:rPr>
              <a:t>SeptIembRE</a:t>
            </a:r>
            <a:r>
              <a:rPr lang="en-US" dirty="0">
                <a:solidFill>
                  <a:schemeClr val="tx2"/>
                </a:solidFill>
              </a:rPr>
              <a:t>: </a:t>
            </a:r>
          </a:p>
        </p:txBody>
      </p:sp>
      <p:pic>
        <p:nvPicPr>
          <p:cNvPr id="7170" name="Picture 2" descr="images[1]"/>
          <p:cNvPicPr>
            <a:picLocks noChangeAspect="1" noChangeArrowheads="1"/>
          </p:cNvPicPr>
          <p:nvPr/>
        </p:nvPicPr>
        <p:blipFill>
          <a:blip r:embed="rId2" cstate="print"/>
          <a:srcRect/>
          <a:stretch>
            <a:fillRect/>
          </a:stretch>
        </p:blipFill>
        <p:spPr bwMode="auto">
          <a:xfrm>
            <a:off x="3276600" y="2770912"/>
            <a:ext cx="2590800" cy="3096488"/>
          </a:xfrm>
          <a:prstGeom prst="rect">
            <a:avLst/>
          </a:prstGeom>
          <a:ln>
            <a:noFill/>
          </a:ln>
          <a:effectLst>
            <a:softEdge rad="112500"/>
          </a:effectLst>
        </p:spPr>
      </p:pic>
      <p:sp>
        <p:nvSpPr>
          <p:cNvPr id="4097" name="Text Box 1"/>
          <p:cNvSpPr txBox="1">
            <a:spLocks noChangeArrowheads="1"/>
          </p:cNvSpPr>
          <p:nvPr/>
        </p:nvSpPr>
        <p:spPr bwMode="auto">
          <a:xfrm>
            <a:off x="381000" y="914400"/>
            <a:ext cx="7696200" cy="4114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effectLst/>
                <a:latin typeface="Times New Roman" pitchFamily="18" charset="0"/>
                <a:cs typeface="Arial" pitchFamily="34" charset="0"/>
              </a:rPr>
              <a:t>1900:</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ES" sz="2400" b="1" i="0" u="none" strike="noStrike" cap="none" normalizeH="0" baseline="0" dirty="0">
                <a:ln>
                  <a:noFill/>
                </a:ln>
                <a:effectLst/>
                <a:latin typeface="Times New Roman" pitchFamily="18" charset="0"/>
                <a:cs typeface="Arial" pitchFamily="34" charset="0"/>
              </a:rPr>
              <a:t>Claude O. </a:t>
            </a:r>
            <a:r>
              <a:rPr kumimoji="0" lang="es-ES" sz="2400" b="1" i="0" u="none" strike="noStrike" cap="none" normalizeH="0" baseline="0" dirty="0" err="1">
                <a:ln>
                  <a:noFill/>
                </a:ln>
                <a:effectLst/>
                <a:latin typeface="Times New Roman" pitchFamily="18" charset="0"/>
                <a:cs typeface="Arial" pitchFamily="34" charset="0"/>
              </a:rPr>
              <a:t>Markoe</a:t>
            </a:r>
            <a:r>
              <a:rPr kumimoji="0" lang="es-ES" sz="2400" b="1" i="0" u="none" strike="noStrike" cap="none" normalizeH="0" baseline="0" dirty="0">
                <a:ln>
                  <a:noFill/>
                </a:ln>
                <a:effectLst/>
                <a:latin typeface="Times New Roman" pitchFamily="18" charset="0"/>
                <a:cs typeface="Arial" pitchFamily="34" charset="0"/>
              </a:rPr>
              <a:t> </a:t>
            </a:r>
            <a:r>
              <a:rPr lang="es-ES" sz="2400" b="1" dirty="0">
                <a:latin typeface="Times New Roman" pitchFamily="18" charset="0"/>
                <a:cs typeface="Arial" pitchFamily="34" charset="0"/>
              </a:rPr>
              <a:t>nace en Santa Cruz</a:t>
            </a:r>
            <a:r>
              <a:rPr kumimoji="0" lang="es-ES" sz="2400" b="1" i="0" u="none" strike="noStrike" cap="none" normalizeH="0" baseline="0" dirty="0">
                <a:ln>
                  <a:noFill/>
                </a:ln>
                <a:effectLst/>
                <a:latin typeface="Times New Roman" pitchFamily="18" charset="0"/>
                <a:cs typeface="Arial" pitchFamily="34" charset="0"/>
              </a:rPr>
              <a:t>. </a:t>
            </a:r>
            <a:r>
              <a:rPr lang="es-ES" sz="2400" b="1" dirty="0">
                <a:latin typeface="Times New Roman" pitchFamily="18" charset="0"/>
                <a:cs typeface="Arial" pitchFamily="34" charset="0"/>
              </a:rPr>
              <a:t>Es</a:t>
            </a:r>
            <a:r>
              <a:rPr kumimoji="0" lang="es-ES" sz="2400" b="1" i="0" u="none" strike="noStrike" cap="none" normalizeH="0" baseline="0" dirty="0">
                <a:ln>
                  <a:noFill/>
                </a:ln>
                <a:effectLst/>
                <a:latin typeface="Times New Roman" pitchFamily="18" charset="0"/>
                <a:cs typeface="Arial" pitchFamily="34" charset="0"/>
              </a:rPr>
              <a:t> reconocido como un educador excepcional quien dedicó su vida a la educación en Santa Cruz,</a:t>
            </a:r>
            <a:r>
              <a:rPr kumimoji="0" lang="es-ES" sz="2400" b="1" i="0" u="none" strike="noStrike" cap="none" normalizeH="0" dirty="0">
                <a:ln>
                  <a:noFill/>
                </a:ln>
                <a:effectLst/>
                <a:latin typeface="Times New Roman" pitchFamily="18" charset="0"/>
                <a:cs typeface="Arial" pitchFamily="34" charset="0"/>
              </a:rPr>
              <a:t> donde una escuela pública esta nombrada en su honor. </a:t>
            </a:r>
            <a:r>
              <a:rPr kumimoji="0" lang="es-ES" sz="2400" b="1" i="0" u="none" strike="noStrike" cap="none" normalizeH="0" baseline="0" dirty="0">
                <a:ln>
                  <a:noFill/>
                </a:ln>
                <a:effectLst/>
                <a:latin typeface="Times New Roman" pitchFamily="18" charset="0"/>
                <a:cs typeface="Arial" pitchFamily="34" charset="0"/>
              </a:rPr>
              <a:t> </a:t>
            </a:r>
            <a:endParaRPr kumimoji="0" lang="es-ES" sz="2400" b="1" i="0" u="none" strike="noStrike" cap="none" normalizeH="0" baseline="0" dirty="0">
              <a:ln>
                <a:noFill/>
              </a:ln>
              <a:effectLst/>
              <a:latin typeface="Arial" pitchFamily="34" charset="0"/>
              <a:cs typeface="Arial" pitchFamily="34" charset="0"/>
            </a:endParaRPr>
          </a:p>
        </p:txBody>
      </p:sp>
      <p:sp>
        <p:nvSpPr>
          <p:cNvPr id="7" name="Rectangle 6"/>
          <p:cNvSpPr/>
          <p:nvPr/>
        </p:nvSpPr>
        <p:spPr>
          <a:xfrm>
            <a:off x="533400" y="6019800"/>
            <a:ext cx="7391400" cy="461665"/>
          </a:xfrm>
          <a:prstGeom prst="rect">
            <a:avLst/>
          </a:prstGeom>
        </p:spPr>
        <p:txBody>
          <a:bodyPr wrap="square">
            <a:spAutoFit/>
          </a:bodyPr>
          <a:lstStyle/>
          <a:p>
            <a:r>
              <a:rPr lang="en-US" sz="1200" b="1" dirty="0" err="1"/>
              <a:t>Texto</a:t>
            </a:r>
            <a:r>
              <a:rPr lang="en-US" sz="1200" b="1" dirty="0"/>
              <a:t>:  Profiles of Outstanding Virgin Islanders, Ruth </a:t>
            </a:r>
            <a:r>
              <a:rPr lang="en-US" sz="1200" b="1" dirty="0" err="1"/>
              <a:t>Moolenaar</a:t>
            </a:r>
            <a:r>
              <a:rPr lang="en-US" sz="1200" b="1" dirty="0"/>
              <a:t>, Page 146</a:t>
            </a:r>
          </a:p>
          <a:p>
            <a:r>
              <a:rPr lang="en-US" sz="1200" b="1" dirty="0"/>
              <a:t>imagen:  http://www.stx.k12.vi/profiles/markoeco.htm</a:t>
            </a:r>
          </a:p>
        </p:txBody>
      </p:sp>
    </p:spTree>
  </p:cSld>
  <p:clrMapOvr>
    <a:masterClrMapping/>
  </p:clrMapOvr>
  <p:transition spd="slow" advClick="0" advTm="8000">
    <p:wipe di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us-flag[1]"/>
          <p:cNvPicPr>
            <a:picLocks noChangeAspect="1" noChangeArrowheads="1"/>
          </p:cNvPicPr>
          <p:nvPr/>
        </p:nvPicPr>
        <p:blipFill>
          <a:blip r:embed="rId2" cstate="print"/>
          <a:srcRect/>
          <a:stretch>
            <a:fillRect/>
          </a:stretch>
        </p:blipFill>
        <p:spPr bwMode="auto">
          <a:xfrm>
            <a:off x="228600" y="76200"/>
            <a:ext cx="1523183" cy="1143000"/>
          </a:xfrm>
          <a:prstGeom prst="rect">
            <a:avLst/>
          </a:prstGeom>
          <a:noFill/>
          <a:ln w="9525" algn="in">
            <a:noFill/>
            <a:miter lim="800000"/>
            <a:headEnd/>
            <a:tailEnd/>
          </a:ln>
          <a:effectLst/>
        </p:spPr>
      </p:pic>
      <p:pic>
        <p:nvPicPr>
          <p:cNvPr id="9" name="Picture 4" descr="armour_usvi-flag[1]"/>
          <p:cNvPicPr>
            <a:picLocks noChangeAspect="1" noChangeArrowheads="1" noCrop="1"/>
          </p:cNvPicPr>
          <p:nvPr/>
        </p:nvPicPr>
        <p:blipFill>
          <a:blip r:embed="rId3" cstate="print"/>
          <a:srcRect/>
          <a:stretch>
            <a:fillRect/>
          </a:stretch>
        </p:blipFill>
        <p:spPr bwMode="auto">
          <a:xfrm>
            <a:off x="5814428" y="76200"/>
            <a:ext cx="1479178" cy="1143000"/>
          </a:xfrm>
          <a:prstGeom prst="rect">
            <a:avLst/>
          </a:prstGeom>
          <a:noFill/>
          <a:ln w="9525" algn="in">
            <a:noFill/>
            <a:miter lim="800000"/>
            <a:headEnd/>
            <a:tailEnd/>
          </a:ln>
        </p:spPr>
      </p:pic>
      <p:sp>
        <p:nvSpPr>
          <p:cNvPr id="11" name="TextBox 10"/>
          <p:cNvSpPr txBox="1"/>
          <p:nvPr/>
        </p:nvSpPr>
        <p:spPr>
          <a:xfrm>
            <a:off x="419100" y="2819400"/>
            <a:ext cx="7467599" cy="461665"/>
          </a:xfrm>
          <a:prstGeom prst="rect">
            <a:avLst/>
          </a:prstGeom>
          <a:solidFill>
            <a:schemeClr val="bg2">
              <a:lumMod val="50000"/>
            </a:schemeClr>
          </a:solidFill>
        </p:spPr>
        <p:txBody>
          <a:bodyPr wrap="square" rtlCol="0">
            <a:spAutoFit/>
          </a:bodyPr>
          <a:lstStyle/>
          <a:p>
            <a:pPr algn="ctr"/>
            <a:r>
              <a:rPr lang="es-PR"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División de Educación Cultural de las Islas Vírgenes</a:t>
            </a:r>
          </a:p>
        </p:txBody>
      </p:sp>
      <p:sp>
        <p:nvSpPr>
          <p:cNvPr id="15" name="Rectangle 14"/>
          <p:cNvSpPr/>
          <p:nvPr/>
        </p:nvSpPr>
        <p:spPr>
          <a:xfrm>
            <a:off x="419100" y="2133600"/>
            <a:ext cx="7467600" cy="584775"/>
          </a:xfrm>
          <a:prstGeom prst="rect">
            <a:avLst/>
          </a:prstGeom>
          <a:solidFill>
            <a:schemeClr val="bg2">
              <a:lumMod val="50000"/>
            </a:schemeClr>
          </a:solidFill>
        </p:spPr>
        <p:txBody>
          <a:bodyPr wrap="square">
            <a:spAutoFit/>
          </a:bodyPr>
          <a:lstStyle/>
          <a:p>
            <a:pPr lvl="0" algn="ctr">
              <a:spcBef>
                <a:spcPct val="0"/>
              </a:spcBef>
              <a:defRPr/>
            </a:pPr>
            <a:r>
              <a:rPr lang="es-PR" sz="16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Para recibir calendarios electrónicos gratuitos favor de ponerse en contacto con la……</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0214" y="101399"/>
            <a:ext cx="3273971" cy="67818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00400" y="809078"/>
            <a:ext cx="1905000" cy="1370998"/>
          </a:xfrm>
          <a:prstGeom prst="rect">
            <a:avLst/>
          </a:prstGeom>
        </p:spPr>
      </p:pic>
      <p:sp>
        <p:nvSpPr>
          <p:cNvPr id="4" name="Rectangle 3"/>
          <p:cNvSpPr/>
          <p:nvPr/>
        </p:nvSpPr>
        <p:spPr>
          <a:xfrm>
            <a:off x="5414707" y="5255669"/>
            <a:ext cx="4572000" cy="584775"/>
          </a:xfrm>
          <a:prstGeom prst="rect">
            <a:avLst/>
          </a:prstGeom>
        </p:spPr>
        <p:txBody>
          <a:bodyPr>
            <a:spAutoFit/>
          </a:bodyPr>
          <a:lstStyle/>
          <a:p>
            <a:pPr lvl="0" algn="ctr">
              <a:spcBef>
                <a:spcPct val="0"/>
              </a:spcBef>
              <a:defRPr/>
            </a:pPr>
            <a:endParaRPr lang="en-US" sz="16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a:p>
            <a:pPr lvl="0" algn="ctr">
              <a:spcBef>
                <a:spcPct val="0"/>
              </a:spcBef>
              <a:defRPr/>
            </a:pPr>
            <a:endParaRPr lang="en-US" sz="16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sp>
        <p:nvSpPr>
          <p:cNvPr id="7" name="Rectangle 6"/>
          <p:cNvSpPr/>
          <p:nvPr/>
        </p:nvSpPr>
        <p:spPr>
          <a:xfrm>
            <a:off x="761999" y="3281065"/>
            <a:ext cx="6781799" cy="3493264"/>
          </a:xfrm>
          <a:prstGeom prst="rect">
            <a:avLst/>
          </a:prstGeom>
        </p:spPr>
        <p:txBody>
          <a:bodyPr wrap="square">
            <a:spAutoFit/>
          </a:bodyPr>
          <a:lstStyle/>
          <a:p>
            <a:pPr lvl="0" algn="ctr" fontAlgn="base">
              <a:spcBef>
                <a:spcPct val="0"/>
              </a:spcBef>
              <a:spcAft>
                <a:spcPct val="0"/>
              </a:spcAft>
            </a:pPr>
            <a:r>
              <a:rPr lang="es-ES" sz="1700" b="1" u="sng" dirty="0">
                <a:latin typeface="Baskerville Old Face" pitchFamily="18" charset="0"/>
                <a:cs typeface="Arial" pitchFamily="34" charset="0"/>
              </a:rPr>
              <a:t>ST. CROIX</a:t>
            </a:r>
          </a:p>
          <a:p>
            <a:pPr lvl="0" algn="ctr" fontAlgn="base">
              <a:spcBef>
                <a:spcPct val="0"/>
              </a:spcBef>
              <a:spcAft>
                <a:spcPct val="0"/>
              </a:spcAft>
            </a:pPr>
            <a:r>
              <a:rPr lang="es-ES" sz="1700" b="1" dirty="0">
                <a:latin typeface="Baskerville Old Face" pitchFamily="18" charset="0"/>
                <a:cs typeface="Arial" pitchFamily="34" charset="0"/>
              </a:rPr>
              <a:t>2133 Hospital Street; St. Croix, VI   00820</a:t>
            </a:r>
          </a:p>
          <a:p>
            <a:pPr lvl="0" algn="ctr" fontAlgn="base">
              <a:spcBef>
                <a:spcPct val="0"/>
              </a:spcBef>
              <a:spcAft>
                <a:spcPct val="0"/>
              </a:spcAft>
            </a:pPr>
            <a:r>
              <a:rPr lang="es-ES" sz="1700" b="1" dirty="0">
                <a:latin typeface="Baskerville Old Face" pitchFamily="18" charset="0"/>
                <a:cs typeface="Arial" pitchFamily="34" charset="0"/>
              </a:rPr>
              <a:t>número de teléfono:  340-773-1095 x: 7032</a:t>
            </a:r>
          </a:p>
          <a:p>
            <a:pPr lvl="0" algn="ctr" fontAlgn="base">
              <a:spcBef>
                <a:spcPct val="0"/>
              </a:spcBef>
              <a:spcAft>
                <a:spcPct val="0"/>
              </a:spcAft>
            </a:pPr>
            <a:r>
              <a:rPr lang="es-ES" sz="1700" b="1" dirty="0">
                <a:latin typeface="Baskerville Old Face" pitchFamily="18" charset="0"/>
                <a:cs typeface="Arial" pitchFamily="34" charset="0"/>
              </a:rPr>
              <a:t>número de fax:  340-773-4476</a:t>
            </a:r>
          </a:p>
          <a:p>
            <a:pPr lvl="0" algn="ctr" fontAlgn="base">
              <a:spcBef>
                <a:spcPct val="0"/>
              </a:spcBef>
              <a:spcAft>
                <a:spcPct val="0"/>
              </a:spcAft>
            </a:pPr>
            <a:endParaRPr lang="es-ES" sz="1700" b="1" dirty="0">
              <a:latin typeface="Baskerville Old Face" pitchFamily="18" charset="0"/>
              <a:cs typeface="Arial" pitchFamily="34" charset="0"/>
            </a:endParaRPr>
          </a:p>
          <a:p>
            <a:pPr lvl="0" algn="ctr" fontAlgn="base">
              <a:spcBef>
                <a:spcPct val="0"/>
              </a:spcBef>
              <a:spcAft>
                <a:spcPct val="0"/>
              </a:spcAft>
            </a:pPr>
            <a:r>
              <a:rPr lang="es-ES" sz="1700" b="1" u="sng" dirty="0">
                <a:latin typeface="Baskerville Old Face" pitchFamily="18" charset="0"/>
                <a:cs typeface="Arial" pitchFamily="34" charset="0"/>
              </a:rPr>
              <a:t>ST. THOMAS / ST. JOHN </a:t>
            </a:r>
          </a:p>
          <a:p>
            <a:pPr lvl="0" algn="ctr" fontAlgn="base">
              <a:spcBef>
                <a:spcPct val="0"/>
              </a:spcBef>
              <a:spcAft>
                <a:spcPct val="0"/>
              </a:spcAft>
            </a:pPr>
            <a:r>
              <a:rPr lang="es-ES" sz="1700" b="1" dirty="0">
                <a:latin typeface="Baskerville Old Face" pitchFamily="18" charset="0"/>
                <a:cs typeface="Arial" pitchFamily="34" charset="0"/>
              </a:rPr>
              <a:t>dirección postal:  1834 </a:t>
            </a:r>
            <a:r>
              <a:rPr lang="es-ES" sz="1700" b="1" dirty="0" err="1">
                <a:latin typeface="Baskerville Old Face" pitchFamily="18" charset="0"/>
                <a:cs typeface="Arial" pitchFamily="34" charset="0"/>
              </a:rPr>
              <a:t>Kongens</a:t>
            </a:r>
            <a:r>
              <a:rPr lang="es-ES" sz="1700" b="1" dirty="0">
                <a:latin typeface="Baskerville Old Face" pitchFamily="18" charset="0"/>
                <a:cs typeface="Arial" pitchFamily="34" charset="0"/>
              </a:rPr>
              <a:t> </a:t>
            </a:r>
            <a:r>
              <a:rPr lang="es-ES" sz="1700" b="1" dirty="0" err="1">
                <a:latin typeface="Baskerville Old Face" pitchFamily="18" charset="0"/>
                <a:cs typeface="Arial" pitchFamily="34" charset="0"/>
              </a:rPr>
              <a:t>Gade</a:t>
            </a:r>
            <a:r>
              <a:rPr lang="es-ES" sz="1700" b="1" dirty="0">
                <a:latin typeface="Baskerville Old Face" pitchFamily="18" charset="0"/>
                <a:cs typeface="Arial" pitchFamily="34" charset="0"/>
              </a:rPr>
              <a:t>; STT, VI   00802</a:t>
            </a:r>
          </a:p>
          <a:p>
            <a:pPr lvl="0" algn="ctr" fontAlgn="base">
              <a:spcBef>
                <a:spcPct val="0"/>
              </a:spcBef>
              <a:spcAft>
                <a:spcPct val="0"/>
              </a:spcAft>
            </a:pPr>
            <a:r>
              <a:rPr lang="es-ES" sz="1700" b="1" dirty="0">
                <a:latin typeface="Baskerville Old Face" pitchFamily="18" charset="0"/>
                <a:cs typeface="Arial" pitchFamily="34" charset="0"/>
              </a:rPr>
              <a:t>dirección física:  J. Antonio </a:t>
            </a:r>
            <a:r>
              <a:rPr lang="es-ES" sz="1700" b="1" dirty="0" err="1">
                <a:latin typeface="Baskerville Old Face" pitchFamily="18" charset="0"/>
                <a:cs typeface="Arial" pitchFamily="34" charset="0"/>
              </a:rPr>
              <a:t>Jarvis</a:t>
            </a:r>
            <a:r>
              <a:rPr lang="es-ES" sz="1700" b="1" dirty="0">
                <a:latin typeface="Baskerville Old Face" pitchFamily="18" charset="0"/>
                <a:cs typeface="Arial" pitchFamily="34" charset="0"/>
              </a:rPr>
              <a:t> </a:t>
            </a:r>
            <a:r>
              <a:rPr lang="es-ES" sz="1700" b="1" dirty="0" err="1">
                <a:latin typeface="Baskerville Old Face" pitchFamily="18" charset="0"/>
                <a:cs typeface="Arial" pitchFamily="34" charset="0"/>
              </a:rPr>
              <a:t>Annex</a:t>
            </a:r>
            <a:r>
              <a:rPr lang="es-ES" sz="1700" b="1" dirty="0">
                <a:latin typeface="Baskerville Old Face" pitchFamily="18" charset="0"/>
                <a:cs typeface="Arial" pitchFamily="34" charset="0"/>
              </a:rPr>
              <a:t>; STT, VI   00802</a:t>
            </a:r>
          </a:p>
          <a:p>
            <a:pPr lvl="0" algn="ctr" fontAlgn="base">
              <a:spcBef>
                <a:spcPct val="0"/>
              </a:spcBef>
              <a:spcAft>
                <a:spcPct val="0"/>
              </a:spcAft>
            </a:pPr>
            <a:r>
              <a:rPr lang="es-ES" sz="1700" b="1" dirty="0">
                <a:latin typeface="Baskerville Old Face" pitchFamily="18" charset="0"/>
                <a:cs typeface="Arial" pitchFamily="34" charset="0"/>
              </a:rPr>
              <a:t>número de teléfono:  340-774-0100  x: 2808, 2806, </a:t>
            </a:r>
            <a:r>
              <a:rPr lang="es-ES" sz="1700" b="1" dirty="0" err="1">
                <a:latin typeface="Baskerville Old Face" pitchFamily="18" charset="0"/>
                <a:cs typeface="Arial" pitchFamily="34" charset="0"/>
              </a:rPr>
              <a:t>or</a:t>
            </a:r>
            <a:r>
              <a:rPr lang="es-ES" sz="1700" b="1" dirty="0">
                <a:latin typeface="Baskerville Old Face" pitchFamily="18" charset="0"/>
                <a:cs typeface="Arial" pitchFamily="34" charset="0"/>
              </a:rPr>
              <a:t> 2804</a:t>
            </a:r>
          </a:p>
          <a:p>
            <a:pPr lvl="0" algn="ctr" fontAlgn="base">
              <a:spcBef>
                <a:spcPct val="0"/>
              </a:spcBef>
              <a:spcAft>
                <a:spcPct val="0"/>
              </a:spcAft>
            </a:pPr>
            <a:r>
              <a:rPr lang="es-ES" sz="1700" b="1" dirty="0">
                <a:latin typeface="Baskerville Old Face" pitchFamily="18" charset="0"/>
                <a:cs typeface="Arial" pitchFamily="34" charset="0"/>
              </a:rPr>
              <a:t>Número de fax:  340-777-4342</a:t>
            </a:r>
          </a:p>
          <a:p>
            <a:pPr lvl="0" algn="ctr" fontAlgn="base">
              <a:spcBef>
                <a:spcPct val="0"/>
              </a:spcBef>
              <a:spcAft>
                <a:spcPct val="0"/>
              </a:spcAft>
            </a:pPr>
            <a:endParaRPr lang="es-ES" sz="1700" b="1" dirty="0">
              <a:latin typeface="Baskerville Old Face" pitchFamily="18" charset="0"/>
              <a:cs typeface="Arial" pitchFamily="34" charset="0"/>
            </a:endParaRPr>
          </a:p>
          <a:p>
            <a:pPr lvl="0" algn="ctr" fontAlgn="base">
              <a:spcBef>
                <a:spcPct val="0"/>
              </a:spcBef>
              <a:spcAft>
                <a:spcPct val="0"/>
              </a:spcAft>
            </a:pPr>
            <a:r>
              <a:rPr lang="es-ES" sz="1700" b="1" dirty="0">
                <a:latin typeface="Baskerville Old Face" pitchFamily="18" charset="0"/>
                <a:cs typeface="Arial" pitchFamily="34" charset="0"/>
              </a:rPr>
              <a:t>correo electrónico: </a:t>
            </a:r>
            <a:r>
              <a:rPr lang="es-ES" sz="1700" b="1" dirty="0">
                <a:solidFill>
                  <a:srgbClr val="020BBE"/>
                </a:solidFill>
                <a:latin typeface="Baskerville Old Face" pitchFamily="18" charset="0"/>
                <a:cs typeface="Arial" pitchFamily="34" charset="0"/>
              </a:rPr>
              <a:t> </a:t>
            </a:r>
            <a:r>
              <a:rPr lang="es-ES" sz="1700" b="1" dirty="0">
                <a:solidFill>
                  <a:schemeClr val="accent4">
                    <a:lumMod val="50000"/>
                  </a:schemeClr>
                </a:solidFill>
                <a:latin typeface="Baskerville Old Face" pitchFamily="18" charset="0"/>
                <a:cs typeface="Arial" pitchFamily="34" charset="0"/>
              </a:rPr>
              <a:t>valrica.bryson@vide.vi</a:t>
            </a:r>
            <a:r>
              <a:rPr lang="es-ES" sz="1700" b="1" dirty="0">
                <a:latin typeface="Baskerville Old Face" pitchFamily="18" charset="0"/>
                <a:cs typeface="Arial" pitchFamily="34" charset="0"/>
              </a:rPr>
              <a:t>; </a:t>
            </a:r>
            <a:r>
              <a:rPr lang="es-ES" sz="1700" b="1" dirty="0">
                <a:solidFill>
                  <a:schemeClr val="accent4">
                    <a:lumMod val="50000"/>
                  </a:schemeClr>
                </a:solidFill>
                <a:latin typeface="Baskerville Old Face" pitchFamily="18" charset="0"/>
                <a:cs typeface="Arial" pitchFamily="34" charset="0"/>
              </a:rPr>
              <a:t>maria.martin@vide.vi</a:t>
            </a:r>
            <a:r>
              <a:rPr lang="es-ES" sz="1700" b="1" dirty="0">
                <a:latin typeface="Baskerville Old Face" pitchFamily="18" charset="0"/>
                <a:cs typeface="Arial" pitchFamily="34" charset="0"/>
              </a:rPr>
              <a:t>;</a:t>
            </a:r>
          </a:p>
          <a:p>
            <a:pPr lvl="0" algn="ctr" fontAlgn="base">
              <a:spcBef>
                <a:spcPct val="0"/>
              </a:spcBef>
              <a:spcAft>
                <a:spcPct val="0"/>
              </a:spcAft>
            </a:pPr>
            <a:r>
              <a:rPr lang="es-ES" sz="1700" b="1" dirty="0">
                <a:solidFill>
                  <a:schemeClr val="accent4">
                    <a:lumMod val="50000"/>
                  </a:schemeClr>
                </a:solidFill>
                <a:latin typeface="Baskerville Old Face" pitchFamily="18" charset="0"/>
                <a:cs typeface="Arial" pitchFamily="34" charset="0"/>
              </a:rPr>
              <a:t>yohance.henley@vide.vi</a:t>
            </a:r>
            <a:r>
              <a:rPr lang="es-ES" sz="1700" b="1" dirty="0">
                <a:latin typeface="Baskerville Old Face" pitchFamily="18" charset="0"/>
                <a:cs typeface="Arial" pitchFamily="34" charset="0"/>
              </a:rPr>
              <a:t>  </a:t>
            </a:r>
            <a:endParaRPr lang="es-ES" sz="1700" b="1" u="sng" dirty="0">
              <a:latin typeface="Baskerville Old Face" pitchFamily="18" charset="0"/>
              <a:cs typeface="Arial" pitchFamily="34" charset="0"/>
            </a:endParaRPr>
          </a:p>
        </p:txBody>
      </p:sp>
    </p:spTree>
  </p:cSld>
  <p:clrMapOvr>
    <a:masterClrMapping/>
  </p:clrMapOvr>
  <p:transition spd="slow" advClick="0" advTm="10000">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Charles Turnbull"/>
          <p:cNvPicPr>
            <a:picLocks noChangeAspect="1" noChangeArrowheads="1"/>
          </p:cNvPicPr>
          <p:nvPr/>
        </p:nvPicPr>
        <p:blipFill>
          <a:blip r:embed="rId2" cstate="print"/>
          <a:srcRect/>
          <a:stretch>
            <a:fillRect/>
          </a:stretch>
        </p:blipFill>
        <p:spPr bwMode="auto">
          <a:xfrm>
            <a:off x="3429000" y="2125979"/>
            <a:ext cx="2057400" cy="2674621"/>
          </a:xfrm>
          <a:prstGeom prst="rect">
            <a:avLst/>
          </a:prstGeom>
          <a:ln>
            <a:noFill/>
          </a:ln>
          <a:effectLst>
            <a:softEdge rad="112500"/>
          </a:effectLst>
        </p:spPr>
      </p:pic>
      <p:pic>
        <p:nvPicPr>
          <p:cNvPr id="7" name="Picture 8" descr="[pic] Governor Roy. L. Schneider"/>
          <p:cNvPicPr>
            <a:picLocks noChangeAspect="1" noChangeArrowheads="1"/>
          </p:cNvPicPr>
          <p:nvPr/>
        </p:nvPicPr>
        <p:blipFill>
          <a:blip r:embed="rId3" cstate="print"/>
          <a:srcRect/>
          <a:stretch>
            <a:fillRect/>
          </a:stretch>
        </p:blipFill>
        <p:spPr bwMode="auto">
          <a:xfrm>
            <a:off x="457200" y="1371600"/>
            <a:ext cx="2020939" cy="2743200"/>
          </a:xfrm>
          <a:prstGeom prst="rect">
            <a:avLst/>
          </a:prstGeom>
          <a:ln>
            <a:noFill/>
          </a:ln>
          <a:effectLst>
            <a:softEdge rad="112500"/>
          </a:effectLst>
        </p:spPr>
      </p:pic>
      <p:sp>
        <p:nvSpPr>
          <p:cNvPr id="9" name="Text Box 9"/>
          <p:cNvSpPr txBox="1">
            <a:spLocks noChangeArrowheads="1"/>
          </p:cNvSpPr>
          <p:nvPr/>
        </p:nvSpPr>
        <p:spPr bwMode="auto">
          <a:xfrm>
            <a:off x="6019800" y="4114800"/>
            <a:ext cx="2133600" cy="60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a:solidFill>
                  <a:srgbClr val="000000"/>
                </a:solidFill>
                <a:latin typeface="Georgia" pitchFamily="18" charset="0"/>
                <a:cs typeface="Arial" pitchFamily="34" charset="0"/>
              </a:rPr>
              <a:t>John Percy deJongh, Jr.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a:ln>
                  <a:noFill/>
                </a:ln>
                <a:solidFill>
                  <a:srgbClr val="000000"/>
                </a:solidFill>
                <a:effectLst/>
                <a:latin typeface="Georgia" pitchFamily="18" charset="0"/>
                <a:cs typeface="Arial" pitchFamily="34" charset="0"/>
              </a:rPr>
              <a:t>2007</a:t>
            </a:r>
            <a:r>
              <a:rPr kumimoji="0" lang="en-US" sz="1200" b="1" i="1" u="none" strike="noStrike" cap="none" normalizeH="0" dirty="0">
                <a:ln>
                  <a:noFill/>
                </a:ln>
                <a:solidFill>
                  <a:srgbClr val="000000"/>
                </a:solidFill>
                <a:effectLst/>
                <a:latin typeface="Georgia" pitchFamily="18" charset="0"/>
                <a:cs typeface="Arial" pitchFamily="34" charset="0"/>
              </a:rPr>
              <a:t> - </a:t>
            </a:r>
            <a:r>
              <a:rPr lang="en-US" sz="1200" b="1" i="1" dirty="0">
                <a:solidFill>
                  <a:srgbClr val="000000"/>
                </a:solidFill>
                <a:latin typeface="Georgia" pitchFamily="18" charset="0"/>
                <a:cs typeface="Arial" pitchFamily="34" charset="0"/>
              </a:rPr>
              <a:t>2015</a:t>
            </a: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pic>
        <p:nvPicPr>
          <p:cNvPr id="11" name="Picture 2" descr="http://t1.gstatic.com/images?q=tbn:ANd9GcQ6PKR-Pvg_UsVL2MheDRjNVdSOxRM59rw8irpwfHYhqRiiBxrD"/>
          <p:cNvPicPr>
            <a:picLocks noChangeAspect="1" noChangeArrowheads="1"/>
          </p:cNvPicPr>
          <p:nvPr/>
        </p:nvPicPr>
        <p:blipFill>
          <a:blip r:embed="rId4" cstate="print"/>
          <a:srcRect/>
          <a:stretch>
            <a:fillRect/>
          </a:stretch>
        </p:blipFill>
        <p:spPr bwMode="auto">
          <a:xfrm>
            <a:off x="6096000" y="1463039"/>
            <a:ext cx="1981200" cy="2651761"/>
          </a:xfrm>
          <a:prstGeom prst="rect">
            <a:avLst/>
          </a:prstGeom>
          <a:ln>
            <a:noFill/>
          </a:ln>
          <a:effectLst>
            <a:softEdge rad="112500"/>
          </a:effectLst>
        </p:spPr>
      </p:pic>
      <p:sp>
        <p:nvSpPr>
          <p:cNvPr id="12" name="Text Box 9"/>
          <p:cNvSpPr txBox="1">
            <a:spLocks noChangeArrowheads="1"/>
          </p:cNvSpPr>
          <p:nvPr/>
        </p:nvSpPr>
        <p:spPr bwMode="auto">
          <a:xfrm>
            <a:off x="3124200" y="4800600"/>
            <a:ext cx="2743200" cy="45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a:solidFill>
                  <a:srgbClr val="000000"/>
                </a:solidFill>
                <a:latin typeface="Georgia" pitchFamily="18" charset="0"/>
                <a:cs typeface="Arial" pitchFamily="34" charset="0"/>
              </a:rPr>
              <a:t>Charles Wesley Turnbull, Ph.D.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a:ln>
                  <a:noFill/>
                </a:ln>
                <a:solidFill>
                  <a:srgbClr val="000000"/>
                </a:solidFill>
                <a:effectLst/>
                <a:latin typeface="Georgia" pitchFamily="18" charset="0"/>
                <a:cs typeface="Arial" pitchFamily="34" charset="0"/>
              </a:rPr>
              <a:t>1999</a:t>
            </a:r>
            <a:r>
              <a:rPr kumimoji="0" lang="en-US" sz="1200" b="1" i="1" u="none" strike="noStrike" cap="none" normalizeH="0" dirty="0">
                <a:ln>
                  <a:noFill/>
                </a:ln>
                <a:solidFill>
                  <a:srgbClr val="000000"/>
                </a:solidFill>
                <a:effectLst/>
                <a:latin typeface="Georgia" pitchFamily="18" charset="0"/>
                <a:cs typeface="Arial" pitchFamily="34" charset="0"/>
              </a:rPr>
              <a:t> - 2006</a:t>
            </a: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sp>
        <p:nvSpPr>
          <p:cNvPr id="13" name="Text Box 9"/>
          <p:cNvSpPr txBox="1">
            <a:spLocks noChangeArrowheads="1"/>
          </p:cNvSpPr>
          <p:nvPr/>
        </p:nvSpPr>
        <p:spPr bwMode="auto">
          <a:xfrm>
            <a:off x="381000" y="4191000"/>
            <a:ext cx="2133600" cy="45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a:solidFill>
                  <a:srgbClr val="000000"/>
                </a:solidFill>
                <a:latin typeface="Georgia" pitchFamily="18" charset="0"/>
                <a:cs typeface="Arial" pitchFamily="34" charset="0"/>
              </a:rPr>
              <a:t>Dr. Roy Lester Schneider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a:ln>
                  <a:noFill/>
                </a:ln>
                <a:solidFill>
                  <a:srgbClr val="000000"/>
                </a:solidFill>
                <a:effectLst/>
                <a:latin typeface="Georgia" pitchFamily="18" charset="0"/>
                <a:cs typeface="Arial" pitchFamily="34" charset="0"/>
              </a:rPr>
              <a:t>1995 – 1998</a:t>
            </a: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pic>
        <p:nvPicPr>
          <p:cNvPr id="14" name="Picture 33" descr="armour_usvi-flag[1]"/>
          <p:cNvPicPr>
            <a:picLocks noChangeAspect="1" noChangeArrowheads="1" noCrop="1"/>
          </p:cNvPicPr>
          <p:nvPr/>
        </p:nvPicPr>
        <p:blipFill>
          <a:blip r:embed="rId5" cstate="print"/>
          <a:srcRect/>
          <a:stretch>
            <a:fillRect/>
          </a:stretch>
        </p:blipFill>
        <p:spPr bwMode="auto">
          <a:xfrm>
            <a:off x="3886200" y="1190171"/>
            <a:ext cx="1157416" cy="1019629"/>
          </a:xfrm>
          <a:prstGeom prst="rect">
            <a:avLst/>
          </a:prstGeom>
          <a:ln>
            <a:noFill/>
          </a:ln>
          <a:effectLst>
            <a:softEdge rad="112500"/>
          </a:effectLst>
        </p:spPr>
      </p:pic>
      <p:sp>
        <p:nvSpPr>
          <p:cNvPr id="16" name="Rectangle 15"/>
          <p:cNvSpPr/>
          <p:nvPr/>
        </p:nvSpPr>
        <p:spPr>
          <a:xfrm>
            <a:off x="457200" y="5522893"/>
            <a:ext cx="7543800" cy="954107"/>
          </a:xfrm>
          <a:prstGeom prst="rect">
            <a:avLst/>
          </a:prstGeom>
        </p:spPr>
        <p:txBody>
          <a:bodyPr wrap="square">
            <a:spAutoFit/>
          </a:bodyPr>
          <a:lstStyle/>
          <a:p>
            <a:pPr algn="ctr"/>
            <a:r>
              <a:rPr lang="es-PR" sz="1200" b="1" dirty="0">
                <a:latin typeface="Bookman Old Style" pitchFamily="18" charset="0"/>
                <a:cs typeface="Times New Roman" pitchFamily="18" charset="0"/>
              </a:rPr>
              <a:t>Imágenes son cortesía de</a:t>
            </a:r>
            <a:r>
              <a:rPr lang="en-US" sz="1200" b="1" dirty="0">
                <a:latin typeface="Bookman Old Style" pitchFamily="18" charset="0"/>
                <a:cs typeface="Times New Roman" pitchFamily="18" charset="0"/>
              </a:rPr>
              <a:t>:  </a:t>
            </a:r>
          </a:p>
          <a:p>
            <a:endParaRPr lang="en-US" sz="1100" b="1" dirty="0">
              <a:latin typeface="Bookman Old Style" pitchFamily="18" charset="0"/>
              <a:cs typeface="Times New Roman" pitchFamily="18" charset="0"/>
            </a:endParaRPr>
          </a:p>
          <a:p>
            <a:r>
              <a:rPr lang="en-US" sz="1100" b="1" dirty="0">
                <a:latin typeface="Bookman Old Style" pitchFamily="18" charset="0"/>
                <a:cs typeface="Times New Roman" pitchFamily="18" charset="0"/>
              </a:rPr>
              <a:t>Dr. Roy Lester Schneider: </a:t>
            </a:r>
            <a:r>
              <a:rPr lang="en-US" sz="1100" b="1" dirty="0">
                <a:latin typeface="Bookman Old Style" pitchFamily="18" charset="0"/>
                <a:cs typeface="Times New Roman" pitchFamily="18" charset="0"/>
                <a:hlinkClick r:id="rId6"/>
              </a:rPr>
              <a:t>http://www.usvi.net/usvi/activities/rolex/html/welcome.html</a:t>
            </a:r>
            <a:r>
              <a:rPr lang="en-US" sz="1100" b="1" dirty="0">
                <a:latin typeface="Bookman Old Style" pitchFamily="18" charset="0"/>
                <a:cs typeface="Times New Roman" pitchFamily="18" charset="0"/>
              </a:rPr>
              <a:t> </a:t>
            </a:r>
          </a:p>
          <a:p>
            <a:r>
              <a:rPr lang="en-US" sz="1100" b="1" dirty="0">
                <a:latin typeface="Bookman Old Style" pitchFamily="18" charset="0"/>
                <a:cs typeface="Times New Roman" pitchFamily="18" charset="0"/>
              </a:rPr>
              <a:t>Charles Wesley Turnbull, Ph.D.:  </a:t>
            </a:r>
            <a:r>
              <a:rPr lang="en-US" sz="1100" b="1" dirty="0">
                <a:latin typeface="Bookman Old Style" pitchFamily="18" charset="0"/>
                <a:cs typeface="Times New Roman" pitchFamily="18" charset="0"/>
                <a:hlinkClick r:id="rId7"/>
              </a:rPr>
              <a:t>http://www.nndb.com/people/442/000044310/</a:t>
            </a:r>
            <a:endParaRPr lang="en-US" sz="1100" b="1" dirty="0">
              <a:latin typeface="Bookman Old Style" pitchFamily="18" charset="0"/>
              <a:cs typeface="Times New Roman" pitchFamily="18" charset="0"/>
            </a:endParaRPr>
          </a:p>
          <a:p>
            <a:r>
              <a:rPr lang="en-US" sz="1100" b="1" dirty="0">
                <a:latin typeface="Bookman Old Style" pitchFamily="18" charset="0"/>
                <a:cs typeface="Times New Roman" pitchFamily="18" charset="0"/>
              </a:rPr>
              <a:t>John Percy deJongh, Jr.: </a:t>
            </a:r>
            <a:r>
              <a:rPr lang="en-US" sz="1100" b="1" dirty="0">
                <a:latin typeface="Bookman Old Style" pitchFamily="18" charset="0"/>
                <a:cs typeface="Times New Roman" pitchFamily="18" charset="0"/>
                <a:hlinkClick r:id="rId8"/>
              </a:rPr>
              <a:t>http://2007.southerngovernors.org/Governors/USVIJohndeJonghJr.aspx</a:t>
            </a:r>
            <a:r>
              <a:rPr lang="en-US" sz="1100" b="1" dirty="0">
                <a:latin typeface="Bookman Old Style" pitchFamily="18" charset="0"/>
                <a:cs typeface="Times New Roman" pitchFamily="18" charset="0"/>
              </a:rPr>
              <a:t>  </a:t>
            </a:r>
          </a:p>
        </p:txBody>
      </p:sp>
      <p:sp>
        <p:nvSpPr>
          <p:cNvPr id="15" name="Title 1"/>
          <p:cNvSpPr>
            <a:spLocks noGrp="1"/>
          </p:cNvSpPr>
          <p:nvPr>
            <p:ph type="title"/>
          </p:nvPr>
        </p:nvSpPr>
        <p:spPr>
          <a:xfrm>
            <a:off x="304800" y="228600"/>
            <a:ext cx="7772400" cy="932688"/>
          </a:xfrm>
          <a:solidFill>
            <a:schemeClr val="bg2"/>
          </a:solidFill>
        </p:spPr>
        <p:style>
          <a:lnRef idx="2">
            <a:schemeClr val="accent2"/>
          </a:lnRef>
          <a:fillRef idx="1">
            <a:schemeClr val="lt1"/>
          </a:fillRef>
          <a:effectRef idx="0">
            <a:schemeClr val="accent2"/>
          </a:effectRef>
          <a:fontRef idx="minor">
            <a:schemeClr val="dk1"/>
          </a:fontRef>
        </p:style>
        <p:txBody>
          <a:bodyPr>
            <a:normAutofit/>
          </a:bodyPr>
          <a:lstStyle/>
          <a:p>
            <a:pPr lvl="0" algn="ctr">
              <a:defRPr/>
            </a:pPr>
            <a:r>
              <a:rPr lang="en-US" sz="2800" cap="none" dirty="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TRIBUTO ESPECIAL A LOS OCHOS GOBERNADORES ELECTOS DE LAS USVI</a:t>
            </a:r>
          </a:p>
        </p:txBody>
      </p:sp>
    </p:spTree>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9"/>
          <p:cNvSpPr txBox="1">
            <a:spLocks noChangeArrowheads="1"/>
          </p:cNvSpPr>
          <p:nvPr/>
        </p:nvSpPr>
        <p:spPr bwMode="auto">
          <a:xfrm>
            <a:off x="6019800" y="4114800"/>
            <a:ext cx="2133600" cy="60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sp>
        <p:nvSpPr>
          <p:cNvPr id="12" name="Text Box 9"/>
          <p:cNvSpPr txBox="1">
            <a:spLocks noChangeArrowheads="1"/>
          </p:cNvSpPr>
          <p:nvPr/>
        </p:nvSpPr>
        <p:spPr bwMode="auto">
          <a:xfrm>
            <a:off x="3048000" y="5029200"/>
            <a:ext cx="2743200" cy="45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a:solidFill>
                  <a:srgbClr val="000000"/>
                </a:solidFill>
                <a:latin typeface="Georgia" pitchFamily="18" charset="0"/>
                <a:cs typeface="Arial" pitchFamily="34" charset="0"/>
              </a:rPr>
              <a:t>Kenneth </a:t>
            </a:r>
            <a:r>
              <a:rPr lang="en-US" sz="1200" b="1" i="1" dirty="0" err="1">
                <a:solidFill>
                  <a:srgbClr val="000000"/>
                </a:solidFill>
                <a:latin typeface="Georgia" pitchFamily="18" charset="0"/>
                <a:cs typeface="Arial" pitchFamily="34" charset="0"/>
              </a:rPr>
              <a:t>Mapp</a:t>
            </a:r>
            <a:r>
              <a:rPr lang="en-US" sz="1200" b="1" i="1" dirty="0">
                <a:solidFill>
                  <a:srgbClr val="000000"/>
                </a:solidFill>
                <a:latin typeface="Georgia"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a:solidFill>
                  <a:srgbClr val="000000"/>
                </a:solidFill>
                <a:latin typeface="Georgia" pitchFamily="18" charset="0"/>
                <a:cs typeface="Arial" pitchFamily="34" charset="0"/>
              </a:rPr>
              <a:t>2015</a:t>
            </a:r>
            <a:r>
              <a:rPr kumimoji="0" lang="en-US" sz="1200" b="1" i="1" u="none" strike="noStrike" cap="none" normalizeH="0" dirty="0">
                <a:ln>
                  <a:noFill/>
                </a:ln>
                <a:solidFill>
                  <a:srgbClr val="000000"/>
                </a:solidFill>
                <a:effectLst/>
                <a:latin typeface="Georgia" pitchFamily="18" charset="0"/>
                <a:cs typeface="Arial" pitchFamily="34" charset="0"/>
              </a:rPr>
              <a:t> – </a:t>
            </a:r>
            <a:r>
              <a:rPr lang="en-US" sz="1200" b="1" i="1" dirty="0" err="1">
                <a:solidFill>
                  <a:srgbClr val="000000"/>
                </a:solidFill>
                <a:latin typeface="Georgia" pitchFamily="18" charset="0"/>
                <a:cs typeface="Arial" pitchFamily="34" charset="0"/>
              </a:rPr>
              <a:t>Presente</a:t>
            </a: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sp>
        <p:nvSpPr>
          <p:cNvPr id="13" name="Text Box 9"/>
          <p:cNvSpPr txBox="1">
            <a:spLocks noChangeArrowheads="1"/>
          </p:cNvSpPr>
          <p:nvPr/>
        </p:nvSpPr>
        <p:spPr bwMode="auto">
          <a:xfrm>
            <a:off x="381000" y="4191000"/>
            <a:ext cx="2133600" cy="45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pic>
        <p:nvPicPr>
          <p:cNvPr id="14" name="Picture 33" descr="armour_usvi-flag[1]"/>
          <p:cNvPicPr>
            <a:picLocks noChangeAspect="1" noChangeArrowheads="1" noCrop="1"/>
          </p:cNvPicPr>
          <p:nvPr/>
        </p:nvPicPr>
        <p:blipFill>
          <a:blip r:embed="rId2" cstate="print"/>
          <a:srcRect/>
          <a:stretch>
            <a:fillRect/>
          </a:stretch>
        </p:blipFill>
        <p:spPr bwMode="auto">
          <a:xfrm>
            <a:off x="3764692" y="1192466"/>
            <a:ext cx="1157416" cy="1019629"/>
          </a:xfrm>
          <a:prstGeom prst="rect">
            <a:avLst/>
          </a:prstGeom>
          <a:ln>
            <a:noFill/>
          </a:ln>
          <a:effectLst>
            <a:softEdge rad="112500"/>
          </a:effectLst>
        </p:spPr>
      </p:pic>
      <p:sp>
        <p:nvSpPr>
          <p:cNvPr id="16" name="Rectangle 15"/>
          <p:cNvSpPr/>
          <p:nvPr/>
        </p:nvSpPr>
        <p:spPr>
          <a:xfrm>
            <a:off x="533400" y="5922258"/>
            <a:ext cx="7543800" cy="630942"/>
          </a:xfrm>
          <a:prstGeom prst="rect">
            <a:avLst/>
          </a:prstGeom>
        </p:spPr>
        <p:txBody>
          <a:bodyPr wrap="square">
            <a:spAutoFit/>
          </a:bodyPr>
          <a:lstStyle/>
          <a:p>
            <a:pPr algn="ctr"/>
            <a:r>
              <a:rPr lang="es-PR" sz="1200" b="1" dirty="0">
                <a:latin typeface="Bookman Old Style" pitchFamily="18" charset="0"/>
                <a:cs typeface="Times New Roman" pitchFamily="18" charset="0"/>
              </a:rPr>
              <a:t> Imágenes son cortesía de</a:t>
            </a:r>
            <a:r>
              <a:rPr lang="en-US" sz="1200" b="1" dirty="0">
                <a:latin typeface="Bookman Old Style" pitchFamily="18" charset="0"/>
                <a:cs typeface="Times New Roman" pitchFamily="18" charset="0"/>
              </a:rPr>
              <a:t>: </a:t>
            </a:r>
          </a:p>
          <a:p>
            <a:pPr algn="ctr"/>
            <a:r>
              <a:rPr lang="en-US" sz="1200" b="1" dirty="0">
                <a:latin typeface="Bookman Old Style" pitchFamily="18" charset="0"/>
                <a:cs typeface="Times New Roman" pitchFamily="18" charset="0"/>
              </a:rPr>
              <a:t> </a:t>
            </a:r>
            <a:endParaRPr lang="en-US" sz="1100" b="1" dirty="0">
              <a:latin typeface="Bookman Old Style" pitchFamily="18" charset="0"/>
              <a:cs typeface="Times New Roman" pitchFamily="18" charset="0"/>
            </a:endParaRPr>
          </a:p>
          <a:p>
            <a:pPr lvl="0"/>
            <a:r>
              <a:rPr lang="en-US" sz="1100" b="1" i="1" dirty="0">
                <a:solidFill>
                  <a:srgbClr val="000000"/>
                </a:solidFill>
                <a:latin typeface="Georgia" pitchFamily="18" charset="0"/>
                <a:cs typeface="Arial" pitchFamily="34" charset="0"/>
              </a:rPr>
              <a:t>Kenneth </a:t>
            </a:r>
            <a:r>
              <a:rPr lang="en-US" sz="1100" b="1" i="1" dirty="0" err="1">
                <a:solidFill>
                  <a:srgbClr val="000000"/>
                </a:solidFill>
                <a:latin typeface="Georgia" pitchFamily="18" charset="0"/>
                <a:cs typeface="Arial" pitchFamily="34" charset="0"/>
              </a:rPr>
              <a:t>Mapp</a:t>
            </a:r>
            <a:r>
              <a:rPr lang="en-US" sz="1100" b="1" i="1" dirty="0">
                <a:solidFill>
                  <a:srgbClr val="000000"/>
                </a:solidFill>
                <a:latin typeface="Georgia" pitchFamily="18" charset="0"/>
                <a:cs typeface="Arial" pitchFamily="34" charset="0"/>
              </a:rPr>
              <a:t> : http://governormapp.com/office-of-the-governor/governor-mapp/</a:t>
            </a:r>
          </a:p>
        </p:txBody>
      </p:sp>
      <p:sp>
        <p:nvSpPr>
          <p:cNvPr id="15" name="Title 1"/>
          <p:cNvSpPr>
            <a:spLocks noGrp="1"/>
          </p:cNvSpPr>
          <p:nvPr>
            <p:ph type="title"/>
          </p:nvPr>
        </p:nvSpPr>
        <p:spPr>
          <a:xfrm>
            <a:off x="304800" y="228600"/>
            <a:ext cx="7772400" cy="932688"/>
          </a:xfrm>
          <a:solidFill>
            <a:schemeClr val="bg2"/>
          </a:solidFill>
        </p:spPr>
        <p:style>
          <a:lnRef idx="2">
            <a:schemeClr val="accent2"/>
          </a:lnRef>
          <a:fillRef idx="1">
            <a:schemeClr val="lt1"/>
          </a:fillRef>
          <a:effectRef idx="0">
            <a:schemeClr val="accent2"/>
          </a:effectRef>
          <a:fontRef idx="minor">
            <a:schemeClr val="dk1"/>
          </a:fontRef>
        </p:style>
        <p:txBody>
          <a:bodyPr>
            <a:normAutofit/>
          </a:bodyPr>
          <a:lstStyle/>
          <a:p>
            <a:pPr lvl="0" algn="ctr">
              <a:defRPr/>
            </a:pPr>
            <a:r>
              <a:rPr lang="en-US" sz="2800" cap="none" dirty="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TRIBUTO ESPECIAL A LOS OCHOS GOBERNADORES ELECTOS DE LAS USVI</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2116097"/>
            <a:ext cx="2133600" cy="2948247"/>
          </a:xfrm>
          <a:prstGeom prst="rect">
            <a:avLst/>
          </a:prstGeom>
        </p:spPr>
      </p:pic>
    </p:spTree>
    <p:extLst>
      <p:ext uri="{BB962C8B-B14F-4D97-AF65-F5344CB8AC3E}">
        <p14:creationId xmlns:p14="http://schemas.microsoft.com/office/powerpoint/2010/main" val="4252329375"/>
      </p:ext>
    </p:ext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533400" y="1143000"/>
            <a:ext cx="5715000" cy="3352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Times New Roman" pitchFamily="18" charset="0"/>
                <a:cs typeface="Arial" pitchFamily="34" charset="0"/>
              </a:rPr>
              <a:t>1892:</a:t>
            </a:r>
          </a:p>
          <a:p>
            <a:pPr lvl="0" algn="just" fontAlgn="base">
              <a:spcBef>
                <a:spcPct val="0"/>
              </a:spcBef>
              <a:spcAft>
                <a:spcPct val="0"/>
              </a:spcAft>
            </a:pPr>
            <a:r>
              <a:rPr lang="es-ES" sz="2800" b="1" dirty="0">
                <a:solidFill>
                  <a:srgbClr val="000000"/>
                </a:solidFill>
                <a:latin typeface="Times New Roman" pitchFamily="18" charset="0"/>
                <a:cs typeface="Arial" pitchFamily="34" charset="0"/>
              </a:rPr>
              <a:t>Bajo el liderato de la </a:t>
            </a:r>
            <a:r>
              <a:rPr lang="es-ES" sz="2800" b="1">
                <a:solidFill>
                  <a:srgbClr val="000000"/>
                </a:solidFill>
                <a:latin typeface="Times New Roman" pitchFamily="18" charset="0"/>
                <a:cs typeface="Arial" pitchFamily="34" charset="0"/>
              </a:rPr>
              <a:t>reina Coziah, </a:t>
            </a:r>
            <a:r>
              <a:rPr lang="es-ES" sz="2800" b="1" dirty="0">
                <a:solidFill>
                  <a:srgbClr val="000000"/>
                </a:solidFill>
                <a:latin typeface="Times New Roman" pitchFamily="18" charset="0"/>
                <a:cs typeface="Arial" pitchFamily="34" charset="0"/>
              </a:rPr>
              <a:t>200 trabajadores del carbón protestaron a través de Charlotte Amalie demandando salarios mas altos con plena tasas de valor adquisitivo. </a:t>
            </a:r>
            <a:endParaRPr kumimoji="0" lang="es-ES" sz="2800" b="1" i="0" u="none" strike="noStrike" cap="none" normalizeH="0" baseline="0" dirty="0">
              <a:ln>
                <a:noFill/>
              </a:ln>
              <a:solidFill>
                <a:srgbClr val="000000"/>
              </a:solidFill>
              <a:effectLst/>
              <a:latin typeface="Times New Roman" pitchFamily="18" charset="0"/>
              <a:cs typeface="Arial" pitchFamily="34" charset="0"/>
            </a:endParaRPr>
          </a:p>
        </p:txBody>
      </p:sp>
      <p:pic>
        <p:nvPicPr>
          <p:cNvPr id="1028" name="Picture 4" descr="http://t0.gstatic.com/images?q=tbn:ANd9GcSAbXZPWp6lb9kUb6Uazi6mSJDi_KcUHhPnC4aiqjaTNJo10VHs"/>
          <p:cNvPicPr>
            <a:picLocks noChangeAspect="1" noChangeArrowheads="1"/>
          </p:cNvPicPr>
          <p:nvPr/>
        </p:nvPicPr>
        <p:blipFill>
          <a:blip r:embed="rId2" cstate="print"/>
          <a:srcRect/>
          <a:stretch>
            <a:fillRect/>
          </a:stretch>
        </p:blipFill>
        <p:spPr bwMode="auto">
          <a:xfrm>
            <a:off x="6172200" y="1371600"/>
            <a:ext cx="1905000" cy="4510368"/>
          </a:xfrm>
          <a:prstGeom prst="ellipse">
            <a:avLst/>
          </a:prstGeom>
          <a:ln>
            <a:noFill/>
          </a:ln>
          <a:effectLst>
            <a:softEdge rad="112500"/>
          </a:effectLst>
        </p:spPr>
      </p:pic>
      <p:sp>
        <p:nvSpPr>
          <p:cNvPr id="8" name="Rectangle 7"/>
          <p:cNvSpPr/>
          <p:nvPr/>
        </p:nvSpPr>
        <p:spPr>
          <a:xfrm>
            <a:off x="685800" y="5410200"/>
            <a:ext cx="7162800" cy="461665"/>
          </a:xfrm>
          <a:prstGeom prst="rect">
            <a:avLst/>
          </a:prstGeom>
        </p:spPr>
        <p:txBody>
          <a:bodyPr wrap="square">
            <a:spAutoFit/>
          </a:bodyPr>
          <a:lstStyle/>
          <a:p>
            <a:r>
              <a:rPr lang="es-PR" sz="1200" b="1" dirty="0"/>
              <a:t>Texto:  The Umbilical </a:t>
            </a:r>
            <a:r>
              <a:rPr lang="es-PR" sz="1200" b="1" dirty="0" err="1"/>
              <a:t>Cord</a:t>
            </a:r>
            <a:r>
              <a:rPr lang="es-PR" sz="1200" b="1" dirty="0"/>
              <a:t> </a:t>
            </a:r>
            <a:r>
              <a:rPr lang="es-PR" sz="1200" b="1" dirty="0" err="1"/>
              <a:t>by</a:t>
            </a:r>
            <a:r>
              <a:rPr lang="es-PR" sz="1200" b="1" dirty="0"/>
              <a:t> Harold W. L. </a:t>
            </a:r>
            <a:r>
              <a:rPr lang="es-PR" sz="1200" b="1" dirty="0" err="1"/>
              <a:t>Willocks</a:t>
            </a:r>
            <a:r>
              <a:rPr lang="es-PR" sz="1200" b="1" dirty="0"/>
              <a:t>, page 222</a:t>
            </a:r>
          </a:p>
          <a:p>
            <a:r>
              <a:rPr lang="es-PR" sz="1200" b="1" dirty="0"/>
              <a:t>Imagen:  </a:t>
            </a:r>
            <a:r>
              <a:rPr lang="en-US" sz="1200" b="1" dirty="0"/>
              <a:t>http://www.myspace.com/dollarfodollar</a:t>
            </a:r>
          </a:p>
        </p:txBody>
      </p:sp>
      <p:sp>
        <p:nvSpPr>
          <p:cNvPr id="6" name="Title 1"/>
          <p:cNvSpPr txBox="1">
            <a:spLocks/>
          </p:cNvSpPr>
          <p:nvPr/>
        </p:nvSpPr>
        <p:spPr>
          <a:xfrm>
            <a:off x="533400" y="304800"/>
            <a:ext cx="4648200" cy="704088"/>
          </a:xfrm>
          <a:prstGeom prst="rect">
            <a:avLst/>
          </a:prstGeom>
        </p:spPr>
        <p:txBody>
          <a:bodyPr vert="horz" lIns="45720" tIns="0" rIns="45720" bIns="0"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800" b="1" cap="all" dirty="0">
                <a:ln w="500">
                  <a:solidFill>
                    <a:schemeClr val="tx2">
                      <a:shade val="20000"/>
                      <a:satMod val="120000"/>
                    </a:schemeClr>
                  </a:solidFill>
                </a:ln>
                <a:solidFill>
                  <a:schemeClr val="tx2"/>
                </a:solidFill>
                <a:latin typeface="+mj-lt"/>
                <a:ea typeface="+mj-ea"/>
                <a:cs typeface="+mj-cs"/>
              </a:rPr>
              <a:t>1 DE SEPTIEMBRE</a:t>
            </a:r>
            <a:r>
              <a:rPr kumimoji="0" lang="en-US" sz="3800" b="1" i="0" u="none" strike="noStrike" kern="1200" cap="all" spc="0" normalizeH="0" baseline="0" noProof="0" dirty="0">
                <a:ln w="500">
                  <a:solidFill>
                    <a:schemeClr val="tx2">
                      <a:shade val="20000"/>
                      <a:satMod val="120000"/>
                    </a:schemeClr>
                  </a:solidFill>
                </a:ln>
                <a:solidFill>
                  <a:schemeClr val="tx2"/>
                </a:solidFill>
                <a:effectLst/>
                <a:uLnTx/>
                <a:uFillTx/>
                <a:latin typeface="+mj-lt"/>
                <a:ea typeface="+mj-ea"/>
                <a:cs typeface="+mj-cs"/>
              </a:rPr>
              <a:t>: </a:t>
            </a:r>
          </a:p>
        </p:txBody>
      </p:sp>
    </p:spTree>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715000" cy="627888"/>
          </a:xfrm>
        </p:spPr>
        <p:txBody>
          <a:bodyPr>
            <a:normAutofit/>
          </a:bodyPr>
          <a:lstStyle/>
          <a:p>
            <a:r>
              <a:rPr lang="en-US" dirty="0">
                <a:solidFill>
                  <a:schemeClr val="tx2"/>
                </a:solidFill>
              </a:rPr>
              <a:t>2 DE SEPTIEMBRE: </a:t>
            </a:r>
          </a:p>
        </p:txBody>
      </p:sp>
      <p:sp>
        <p:nvSpPr>
          <p:cNvPr id="32769" name="Text Box 1"/>
          <p:cNvSpPr txBox="1">
            <a:spLocks noChangeArrowheads="1"/>
          </p:cNvSpPr>
          <p:nvPr/>
        </p:nvSpPr>
        <p:spPr bwMode="auto">
          <a:xfrm>
            <a:off x="457200" y="838200"/>
            <a:ext cx="7696200" cy="4191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sz="2400" b="1" dirty="0">
                <a:latin typeface="Times New Roman" pitchFamily="18" charset="0"/>
                <a:cs typeface="Times New Roman" pitchFamily="18" charset="0"/>
              </a:rPr>
              <a:t>1994:</a:t>
            </a:r>
          </a:p>
          <a:p>
            <a:pPr marL="0" marR="0" lvl="0" indent="0" algn="just" defTabSz="914400" rtl="0" eaLnBrk="1" fontAlgn="base" latinLnBrk="0" hangingPunct="1">
              <a:lnSpc>
                <a:spcPct val="100000"/>
              </a:lnSpc>
              <a:spcBef>
                <a:spcPct val="0"/>
              </a:spcBef>
              <a:spcAft>
                <a:spcPct val="0"/>
              </a:spcAft>
              <a:buClrTx/>
              <a:buSzTx/>
              <a:buFontTx/>
              <a:buNone/>
              <a:tabLst/>
            </a:pPr>
            <a:r>
              <a:rPr lang="es-ES" sz="2400" b="1" dirty="0">
                <a:latin typeface="Times New Roman" pitchFamily="18" charset="0"/>
                <a:cs typeface="Times New Roman" pitchFamily="18" charset="0"/>
              </a:rPr>
              <a:t>El gobernador Alexander A. </a:t>
            </a:r>
            <a:r>
              <a:rPr lang="es-ES" sz="2400" b="1" dirty="0" err="1">
                <a:latin typeface="Times New Roman" pitchFamily="18" charset="0"/>
                <a:cs typeface="Times New Roman" pitchFamily="18" charset="0"/>
              </a:rPr>
              <a:t>Farrelly</a:t>
            </a:r>
            <a:r>
              <a:rPr lang="es-ES" sz="2400" b="1" dirty="0">
                <a:latin typeface="Times New Roman" pitchFamily="18" charset="0"/>
                <a:cs typeface="Times New Roman" pitchFamily="18" charset="0"/>
              </a:rPr>
              <a:t> y la 20a  legislatura de las Islas Vírgenes de EE.UU., aprobaron acto 6012 para crear el Hospital de las VI y la Corporación de los Centros de Salud. Fueron establecido para asegurar que la calidad e integridad del cuidado de la salud este disponible para residentes y visitantes a través del territorio.  </a:t>
            </a:r>
          </a:p>
        </p:txBody>
      </p:sp>
      <p:sp>
        <p:nvSpPr>
          <p:cNvPr id="7" name="Rectangle 6"/>
          <p:cNvSpPr/>
          <p:nvPr/>
        </p:nvSpPr>
        <p:spPr>
          <a:xfrm>
            <a:off x="457200" y="5791200"/>
            <a:ext cx="7696200" cy="646331"/>
          </a:xfrm>
          <a:prstGeom prst="rect">
            <a:avLst/>
          </a:prstGeom>
        </p:spPr>
        <p:txBody>
          <a:bodyPr wrap="square">
            <a:spAutoFit/>
          </a:bodyPr>
          <a:lstStyle/>
          <a:p>
            <a:r>
              <a:rPr lang="es-PR" sz="1200" b="1" dirty="0"/>
              <a:t>Texto</a:t>
            </a:r>
            <a:r>
              <a:rPr lang="en-US" sz="1200" b="1" dirty="0"/>
              <a:t>:  </a:t>
            </a:r>
            <a:r>
              <a:rPr lang="en-US" sz="1200" b="1" dirty="0">
                <a:hlinkClick r:id="rId2"/>
              </a:rPr>
              <a:t>http://www.jflusvi.org/history.php</a:t>
            </a:r>
            <a:r>
              <a:rPr lang="en-US" sz="1200" b="1" dirty="0"/>
              <a:t>  </a:t>
            </a:r>
            <a:r>
              <a:rPr lang="en-US" sz="1200" dirty="0">
                <a:hlinkClick r:id="rId3"/>
              </a:rPr>
              <a:t>http://www.governordejongh.com/budget/fy2012/docs/hospital.pdf</a:t>
            </a:r>
            <a:endParaRPr lang="en-US" sz="1200" dirty="0"/>
          </a:p>
          <a:p>
            <a:r>
              <a:rPr lang="en-US" sz="1200" b="1" dirty="0"/>
              <a:t>Imagen:  http://www.governordejongh.com/budget/fy2012/docs/hospital.pdf</a:t>
            </a:r>
          </a:p>
        </p:txBody>
      </p:sp>
      <p:sp>
        <p:nvSpPr>
          <p:cNvPr id="30724" name="AutoShape 4" descr="https://docs.google.com/?pid=bl&amp;srcid=ADGEESiVVhw4-3hVFGOO5SeDBhxiVc8YMbPtj9UwJDiwdU2kfPJ7aewu9ko7IlMUCaOcTzTyJt6Nru4urGhCwP7mnTvn4Z5-uzmrqXb8NqKR-BApXE43oWn9NdV5gr2uX0AOUCLZlaGL&amp;q=cache%3AoJ9OxQ4zswwJ%3Awww.governordejongh.com%2Fbudget%2Ffy2012%2Fdocs%2Fhospital.pdf%20purpose%20of%20the%20vi%20hospital%20and%20health%20facililites%20corporation&amp;docid=a1c1b627c8ae995a501536a9040e7f1d&amp;a=bi&amp;pagenumber=1&amp;w=8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25" name="Picture 5"/>
          <p:cNvPicPr>
            <a:picLocks noChangeAspect="1" noChangeArrowheads="1"/>
          </p:cNvPicPr>
          <p:nvPr/>
        </p:nvPicPr>
        <p:blipFill>
          <a:blip r:embed="rId4" cstate="print"/>
          <a:srcRect/>
          <a:stretch>
            <a:fillRect/>
          </a:stretch>
        </p:blipFill>
        <p:spPr bwMode="auto">
          <a:xfrm>
            <a:off x="3657600" y="3886200"/>
            <a:ext cx="1981200" cy="1981200"/>
          </a:xfrm>
          <a:prstGeom prst="rect">
            <a:avLst/>
          </a:prstGeom>
          <a:ln>
            <a:noFill/>
          </a:ln>
          <a:effectLst>
            <a:outerShdw blurRad="190500" algn="tl" rotWithShape="0">
              <a:srgbClr val="000000">
                <a:alpha val="70000"/>
              </a:srgbClr>
            </a:outerShdw>
          </a:effectLst>
        </p:spPr>
      </p:pic>
    </p:spTree>
  </p:cSld>
  <p:clrMapOvr>
    <a:masterClrMapping/>
  </p:clrMapOvr>
  <p:transition spd="slow" advClick="0" advTm="6000">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3962400" cy="624840"/>
          </a:xfrm>
        </p:spPr>
        <p:txBody>
          <a:bodyPr>
            <a:normAutofit fontScale="90000"/>
          </a:bodyPr>
          <a:lstStyle/>
          <a:p>
            <a:r>
              <a:rPr lang="en-US" dirty="0">
                <a:solidFill>
                  <a:schemeClr val="tx2"/>
                </a:solidFill>
              </a:rPr>
              <a:t>3 DE SEPTIEMBRE:</a:t>
            </a:r>
          </a:p>
        </p:txBody>
      </p:sp>
      <p:sp>
        <p:nvSpPr>
          <p:cNvPr id="6" name="Rectangle 5"/>
          <p:cNvSpPr/>
          <p:nvPr/>
        </p:nvSpPr>
        <p:spPr>
          <a:xfrm>
            <a:off x="381000" y="5943600"/>
            <a:ext cx="7696200" cy="461665"/>
          </a:xfrm>
          <a:prstGeom prst="rect">
            <a:avLst/>
          </a:prstGeom>
        </p:spPr>
        <p:txBody>
          <a:bodyPr wrap="square">
            <a:spAutoFit/>
          </a:bodyPr>
          <a:lstStyle/>
          <a:p>
            <a:r>
              <a:rPr lang="es-PR" sz="1200" b="1" dirty="0"/>
              <a:t>Texto</a:t>
            </a:r>
            <a:r>
              <a:rPr lang="en-US" sz="1200" b="1" dirty="0"/>
              <a:t> e Imagen:  http://www.governordejongh.com/blog/2010/09/indias-counsel-general-calls-on-government-house.html  </a:t>
            </a:r>
          </a:p>
        </p:txBody>
      </p:sp>
      <p:sp>
        <p:nvSpPr>
          <p:cNvPr id="4" name="Rectangle 3"/>
          <p:cNvSpPr/>
          <p:nvPr/>
        </p:nvSpPr>
        <p:spPr>
          <a:xfrm>
            <a:off x="381000" y="914401"/>
            <a:ext cx="5791200" cy="4939814"/>
          </a:xfrm>
          <a:prstGeom prst="rect">
            <a:avLst/>
          </a:prstGeom>
        </p:spPr>
        <p:txBody>
          <a:bodyPr wrap="square">
            <a:spAutoFit/>
          </a:bodyPr>
          <a:lstStyle/>
          <a:p>
            <a:pPr algn="just"/>
            <a:r>
              <a:rPr lang="es-ES" sz="2100" b="1" dirty="0">
                <a:latin typeface="Times New Roman" pitchFamily="18" charset="0"/>
                <a:cs typeface="Times New Roman" pitchFamily="18" charset="0"/>
              </a:rPr>
              <a:t>2010:</a:t>
            </a:r>
          </a:p>
          <a:p>
            <a:pPr algn="just"/>
            <a:r>
              <a:rPr lang="es-ES" sz="2100" b="1" dirty="0">
                <a:latin typeface="Times New Roman" pitchFamily="18" charset="0"/>
                <a:cs typeface="Times New Roman" pitchFamily="18" charset="0"/>
              </a:rPr>
              <a:t>El gobernador de </a:t>
            </a:r>
            <a:r>
              <a:rPr lang="es-ES" sz="2100" b="1" dirty="0" err="1">
                <a:latin typeface="Times New Roman" pitchFamily="18" charset="0"/>
                <a:cs typeface="Times New Roman" pitchFamily="18" charset="0"/>
              </a:rPr>
              <a:t>Jongh</a:t>
            </a:r>
            <a:r>
              <a:rPr lang="es-ES" sz="2100" b="1" dirty="0">
                <a:latin typeface="Times New Roman" pitchFamily="18" charset="0"/>
                <a:cs typeface="Times New Roman" pitchFamily="18" charset="0"/>
              </a:rPr>
              <a:t>, Jr., le dio la bienvenida al Cónsul general de la India, el embajador </a:t>
            </a:r>
            <a:r>
              <a:rPr lang="es-ES" sz="2100" b="1" dirty="0" err="1">
                <a:latin typeface="Times New Roman" pitchFamily="18" charset="0"/>
                <a:cs typeface="Times New Roman" pitchFamily="18" charset="0"/>
              </a:rPr>
              <a:t>Prabhu</a:t>
            </a:r>
            <a:r>
              <a:rPr lang="es-ES" sz="2100" b="1" dirty="0">
                <a:latin typeface="Times New Roman" pitchFamily="18" charset="0"/>
                <a:cs typeface="Times New Roman" pitchFamily="18" charset="0"/>
              </a:rPr>
              <a:t> </a:t>
            </a:r>
            <a:r>
              <a:rPr lang="es-ES" sz="2100" b="1" dirty="0" err="1">
                <a:latin typeface="Times New Roman" pitchFamily="18" charset="0"/>
                <a:cs typeface="Times New Roman" pitchFamily="18" charset="0"/>
              </a:rPr>
              <a:t>Daval</a:t>
            </a:r>
            <a:r>
              <a:rPr lang="es-ES" sz="2100" b="1" dirty="0">
                <a:latin typeface="Times New Roman" pitchFamily="18" charset="0"/>
                <a:cs typeface="Times New Roman" pitchFamily="18" charset="0"/>
              </a:rPr>
              <a:t>, a la Casa de Gobierno en San Tomas. Los dos lideres dialogaron sobre la relación de India con los Estados Unidos, enfocándose en asuntos claves como educación, energía, medio ambiente, empoderamiento, economía, intercambio educativo entre dos naciones; construyendo una base de talento para carreras de alto nivel en la Universidad de las Islas Vírgenes; el Parque de Investigación y Tecnología; y la posibilidad de sociedades en la alta tecnología y sectores de la manufactura ligera.   </a:t>
            </a:r>
          </a:p>
        </p:txBody>
      </p:sp>
      <p:pic>
        <p:nvPicPr>
          <p:cNvPr id="29698" name="Picture 2" descr="http://www.governordejongh.com/assets/images/blog/2010/india-counsel-general-visit.jpg"/>
          <p:cNvPicPr>
            <a:picLocks noChangeAspect="1" noChangeArrowheads="1"/>
          </p:cNvPicPr>
          <p:nvPr/>
        </p:nvPicPr>
        <p:blipFill>
          <a:blip r:embed="rId2" cstate="print"/>
          <a:srcRect l="20800" t="7164" r="36000" b="4478"/>
          <a:stretch>
            <a:fillRect/>
          </a:stretch>
        </p:blipFill>
        <p:spPr bwMode="auto">
          <a:xfrm>
            <a:off x="6019800" y="1676400"/>
            <a:ext cx="2057400" cy="2819400"/>
          </a:xfrm>
          <a:prstGeom prst="rect">
            <a:avLst/>
          </a:prstGeom>
          <a:ln>
            <a:noFill/>
          </a:ln>
          <a:effectLst>
            <a:softEdge rad="112500"/>
          </a:effectLst>
        </p:spPr>
      </p:pic>
    </p:spTree>
  </p:cSld>
  <p:clrMapOvr>
    <a:masterClrMapping/>
  </p:clrMapOvr>
  <p:transition spd="slow">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3810000" cy="704088"/>
          </a:xfrm>
        </p:spPr>
        <p:txBody>
          <a:bodyPr>
            <a:normAutofit fontScale="90000"/>
          </a:bodyPr>
          <a:lstStyle/>
          <a:p>
            <a:r>
              <a:rPr lang="en-US" dirty="0">
                <a:solidFill>
                  <a:schemeClr val="tx2"/>
                </a:solidFill>
              </a:rPr>
              <a:t>4 DE SEPTIEMBRE:</a:t>
            </a:r>
          </a:p>
        </p:txBody>
      </p:sp>
      <p:sp>
        <p:nvSpPr>
          <p:cNvPr id="30721" name="Text Box 1"/>
          <p:cNvSpPr txBox="1">
            <a:spLocks noChangeArrowheads="1"/>
          </p:cNvSpPr>
          <p:nvPr/>
        </p:nvSpPr>
        <p:spPr bwMode="auto">
          <a:xfrm>
            <a:off x="533400" y="1219200"/>
            <a:ext cx="4343400" cy="2819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Times New Roman" pitchFamily="18" charset="0"/>
                <a:cs typeface="Arial" pitchFamily="34" charset="0"/>
              </a:rPr>
              <a:t>1749:</a:t>
            </a:r>
          </a:p>
          <a:p>
            <a:pPr marL="0" marR="0" lvl="0" indent="0" algn="just" defTabSz="914400" rtl="0" eaLnBrk="1" fontAlgn="base" latinLnBrk="0" hangingPunct="1">
              <a:lnSpc>
                <a:spcPct val="100000"/>
              </a:lnSpc>
              <a:spcBef>
                <a:spcPct val="0"/>
              </a:spcBef>
              <a:spcAft>
                <a:spcPct val="0"/>
              </a:spcAft>
              <a:buClrTx/>
              <a:buSzTx/>
              <a:buFontTx/>
              <a:buNone/>
              <a:tabLst/>
            </a:pPr>
            <a:r>
              <a:rPr lang="es-ES" sz="2800" b="1" dirty="0">
                <a:solidFill>
                  <a:srgbClr val="000000"/>
                </a:solidFill>
                <a:latin typeface="Times New Roman" pitchFamily="18" charset="0"/>
                <a:cs typeface="Arial" pitchFamily="34" charset="0"/>
              </a:rPr>
              <a:t>La plaga de la viruela en Santa Cruz terminó después de doce días y luego de cobrar la vida de un numero de residentes.  </a:t>
            </a:r>
            <a:endParaRPr kumimoji="0" lang="es-ES" sz="2800" b="1" i="0" u="none" strike="noStrike" cap="none" normalizeH="0" baseline="0" dirty="0">
              <a:ln>
                <a:noFill/>
              </a:ln>
              <a:solidFill>
                <a:srgbClr val="000000"/>
              </a:solidFill>
              <a:effectLst/>
              <a:latin typeface="Times New Roman" pitchFamily="18" charset="0"/>
              <a:cs typeface="Arial" pitchFamily="34" charset="0"/>
            </a:endParaRPr>
          </a:p>
        </p:txBody>
      </p:sp>
      <p:pic>
        <p:nvPicPr>
          <p:cNvPr id="30723" name="Picture 3" descr="http://t3.gstatic.com/images?q=tbn:ANd9GcQthXq5XdpLCkl09Q8fwZQzPL81xtHVToys8tGBujS-ncOIhbRp"/>
          <p:cNvPicPr>
            <a:picLocks noChangeAspect="1" noChangeArrowheads="1"/>
          </p:cNvPicPr>
          <p:nvPr/>
        </p:nvPicPr>
        <p:blipFill>
          <a:blip r:embed="rId2" cstate="print"/>
          <a:srcRect/>
          <a:stretch>
            <a:fillRect/>
          </a:stretch>
        </p:blipFill>
        <p:spPr bwMode="auto">
          <a:xfrm>
            <a:off x="5486400" y="1676400"/>
            <a:ext cx="2483554" cy="2286000"/>
          </a:xfrm>
          <a:prstGeom prst="rect">
            <a:avLst/>
          </a:prstGeom>
          <a:ln>
            <a:noFill/>
          </a:ln>
          <a:effectLst>
            <a:softEdge rad="112500"/>
          </a:effectLst>
        </p:spPr>
      </p:pic>
      <p:sp>
        <p:nvSpPr>
          <p:cNvPr id="8" name="Rectangle 7"/>
          <p:cNvSpPr/>
          <p:nvPr/>
        </p:nvSpPr>
        <p:spPr>
          <a:xfrm>
            <a:off x="533400" y="5634335"/>
            <a:ext cx="7848600" cy="646331"/>
          </a:xfrm>
          <a:prstGeom prst="rect">
            <a:avLst/>
          </a:prstGeom>
        </p:spPr>
        <p:txBody>
          <a:bodyPr wrap="square">
            <a:spAutoFit/>
          </a:bodyPr>
          <a:lstStyle/>
          <a:p>
            <a:endParaRPr lang="es-PR" sz="1200" b="1" dirty="0"/>
          </a:p>
          <a:p>
            <a:r>
              <a:rPr lang="es-ES" sz="1200" b="1" dirty="0"/>
              <a:t>Texto</a:t>
            </a:r>
            <a:r>
              <a:rPr lang="en-US" sz="1200" b="1" dirty="0"/>
              <a:t>:  A Caribbean Mission, C.G.A. </a:t>
            </a:r>
            <a:r>
              <a:rPr lang="en-US" sz="1200" b="1" dirty="0" err="1"/>
              <a:t>Oldendorp</a:t>
            </a:r>
            <a:r>
              <a:rPr lang="en-US" sz="1200" b="1" dirty="0"/>
              <a:t>, Page 464</a:t>
            </a:r>
          </a:p>
          <a:p>
            <a:r>
              <a:rPr lang="en-US" sz="1200" b="1" dirty="0"/>
              <a:t>Imagen:  http://blogs.discovermagazine.com/80beats/2010/08/</a:t>
            </a:r>
          </a:p>
        </p:txBody>
      </p:sp>
      <p:sp>
        <p:nvSpPr>
          <p:cNvPr id="3" name="Rectangle 2"/>
          <p:cNvSpPr/>
          <p:nvPr/>
        </p:nvSpPr>
        <p:spPr>
          <a:xfrm>
            <a:off x="-838200" y="4038600"/>
            <a:ext cx="1943100" cy="369332"/>
          </a:xfrm>
          <a:prstGeom prst="rect">
            <a:avLst/>
          </a:prstGeom>
        </p:spPr>
        <p:txBody>
          <a:bodyPr wrap="square">
            <a:spAutoFit/>
          </a:bodyPr>
          <a:lstStyle/>
          <a:p>
            <a:r>
              <a:rPr lang="en-US" dirty="0"/>
              <a:t> </a:t>
            </a:r>
          </a:p>
        </p:txBody>
      </p:sp>
    </p:spTree>
  </p:cSld>
  <p:clrMapOvr>
    <a:masterClrMapping/>
  </p:clrMapOvr>
  <p:transition spd="slow">
    <p:wipe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4361</TotalTime>
  <Words>2112</Words>
  <Application>Microsoft Office PowerPoint</Application>
  <PresentationFormat>On-screen Show (4:3)</PresentationFormat>
  <Paragraphs>197</Paragraphs>
  <Slides>36</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36</vt:i4>
      </vt:variant>
    </vt:vector>
  </HeadingPairs>
  <TitlesOfParts>
    <vt:vector size="46" baseType="lpstr">
      <vt:lpstr>Arial</vt:lpstr>
      <vt:lpstr>Baskerville Old Face</vt:lpstr>
      <vt:lpstr>Bookman Old Style</vt:lpstr>
      <vt:lpstr>Calibri</vt:lpstr>
      <vt:lpstr>Georgia</vt:lpstr>
      <vt:lpstr>Times New Roman</vt:lpstr>
      <vt:lpstr>Trebuchet MS</vt:lpstr>
      <vt:lpstr>Wingdings</vt:lpstr>
      <vt:lpstr>Wingdings 2</vt:lpstr>
      <vt:lpstr>Opulent</vt:lpstr>
      <vt:lpstr>  SEPTIEMBRE DE 2017  CALENDARIO HISTORICO CULTURAL</vt:lpstr>
      <vt:lpstr>TRIBUTO ESPECIAL A LOS OCHOS GOBERNADORES ELECTOS DE LAS USVI</vt:lpstr>
      <vt:lpstr>TRIBUTO ESPECIAL A LOS OCHOS GOBERNADORES ELECTOS DE LAS USVI</vt:lpstr>
      <vt:lpstr>TRIBUTO ESPECIAL A LOS OCHOS GOBERNADORES ELECTOS DE LAS USVI</vt:lpstr>
      <vt:lpstr>TRIBUTO ESPECIAL A LOS OCHOS GOBERNADORES ELECTOS DE LAS USVI</vt:lpstr>
      <vt:lpstr>PowerPoint Presentation</vt:lpstr>
      <vt:lpstr>2 DE SEPTIEMBRE: </vt:lpstr>
      <vt:lpstr>3 DE SEPTIEMBRE:</vt:lpstr>
      <vt:lpstr>4 DE SEPTIEMBRE:</vt:lpstr>
      <vt:lpstr>5 DE SEPTIEMBRE:  </vt:lpstr>
      <vt:lpstr>6 DE SEPTIEMBRE: </vt:lpstr>
      <vt:lpstr>7 DE SEPTIEMBRE: </vt:lpstr>
      <vt:lpstr>8 DE SEPTIEMBRE: </vt:lpstr>
      <vt:lpstr>9 DE SEPTIEMBRE: </vt:lpstr>
      <vt:lpstr>10 DE SEPTIEMBRE: </vt:lpstr>
      <vt:lpstr>11 DE SEPTIEMBRE: </vt:lpstr>
      <vt:lpstr>12 DE SEPTIEMBRE:</vt:lpstr>
      <vt:lpstr>13 DE SEPTIEMBRE: </vt:lpstr>
      <vt:lpstr>14 DE SEPTIEMBRE:</vt:lpstr>
      <vt:lpstr>15 DE SEPTIEMBRE: </vt:lpstr>
      <vt:lpstr>16 DE SEPTIEMBRE: </vt:lpstr>
      <vt:lpstr> 17 DE SEPTIEMBRE: </vt:lpstr>
      <vt:lpstr>18 DE SeptIembRE: </vt:lpstr>
      <vt:lpstr>19 DE SeptIembRE: </vt:lpstr>
      <vt:lpstr>20 DE SeptIembRE: </vt:lpstr>
      <vt:lpstr>21 DE SeptIembRE: </vt:lpstr>
      <vt:lpstr>22 DE SeptIembRE:</vt:lpstr>
      <vt:lpstr>23 DE SeptIembre: </vt:lpstr>
      <vt:lpstr>24 DE SeptIembRE:</vt:lpstr>
      <vt:lpstr>25 DE SeptIembRE:</vt:lpstr>
      <vt:lpstr>26 de septiembre: </vt:lpstr>
      <vt:lpstr>27 de SeptIembRE: </vt:lpstr>
      <vt:lpstr>28 DE SeptIembRE: </vt:lpstr>
      <vt:lpstr>29 DE SeptIembRE: </vt:lpstr>
      <vt:lpstr>30 DE SeptIembRE: </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SEPTEMBER 2010 HISTORICAL CALENDAR</dc:title>
  <dc:creator>A L Pinney-Benjamin</dc:creator>
  <cp:lastModifiedBy>yohance</cp:lastModifiedBy>
  <cp:revision>458</cp:revision>
  <dcterms:created xsi:type="dcterms:W3CDTF">2010-09-09T13:59:06Z</dcterms:created>
  <dcterms:modified xsi:type="dcterms:W3CDTF">2017-09-01T13:24:04Z</dcterms:modified>
</cp:coreProperties>
</file>