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8"/>
  </p:notesMasterIdLst>
  <p:sldIdLst>
    <p:sldId id="256" r:id="rId2"/>
    <p:sldId id="257" r:id="rId3"/>
    <p:sldId id="292" r:id="rId4"/>
    <p:sldId id="291" r:id="rId5"/>
    <p:sldId id="293" r:id="rId6"/>
    <p:sldId id="290" r:id="rId7"/>
    <p:sldId id="258" r:id="rId8"/>
    <p:sldId id="259" r:id="rId9"/>
    <p:sldId id="260" r:id="rId10"/>
    <p:sldId id="261" r:id="rId11"/>
    <p:sldId id="262" r:id="rId12"/>
    <p:sldId id="263" r:id="rId13"/>
    <p:sldId id="264" r:id="rId14"/>
    <p:sldId id="265" r:id="rId15"/>
    <p:sldId id="266" r:id="rId16"/>
    <p:sldId id="267" r:id="rId17"/>
    <p:sldId id="270" r:id="rId18"/>
    <p:sldId id="269" r:id="rId19"/>
    <p:sldId id="278" r:id="rId20"/>
    <p:sldId id="277" r:id="rId21"/>
    <p:sldId id="276" r:id="rId22"/>
    <p:sldId id="275" r:id="rId23"/>
    <p:sldId id="273" r:id="rId24"/>
    <p:sldId id="274" r:id="rId25"/>
    <p:sldId id="272" r:id="rId26"/>
    <p:sldId id="271" r:id="rId27"/>
    <p:sldId id="268" r:id="rId28"/>
    <p:sldId id="283" r:id="rId29"/>
    <p:sldId id="282" r:id="rId30"/>
    <p:sldId id="281" r:id="rId31"/>
    <p:sldId id="280" r:id="rId32"/>
    <p:sldId id="286" r:id="rId33"/>
    <p:sldId id="285" r:id="rId34"/>
    <p:sldId id="279" r:id="rId35"/>
    <p:sldId id="284" r:id="rId36"/>
    <p:sldId id="289" r:id="rId37"/>
  </p:sldIdLst>
  <p:sldSz cx="9144000" cy="6858000" type="screen4x3"/>
  <p:notesSz cx="6858000" cy="9290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0B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97" autoAdjust="0"/>
    <p:restoredTop sz="94713" autoAdjust="0"/>
  </p:normalViewPr>
  <p:slideViewPr>
    <p:cSldViewPr>
      <p:cViewPr varScale="1">
        <p:scale>
          <a:sx n="99" d="100"/>
          <a:sy n="99" d="100"/>
        </p:scale>
        <p:origin x="729"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50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503"/>
          </a:xfrm>
          <a:prstGeom prst="rect">
            <a:avLst/>
          </a:prstGeom>
        </p:spPr>
        <p:txBody>
          <a:bodyPr vert="horz" lIns="91440" tIns="45720" rIns="91440" bIns="45720" rtlCol="0"/>
          <a:lstStyle>
            <a:lvl1pPr algn="r">
              <a:defRPr sz="1200"/>
            </a:lvl1pPr>
          </a:lstStyle>
          <a:p>
            <a:fld id="{DDFE9C25-293C-4681-A06C-86A96C3A0E09}" type="datetimeFigureOut">
              <a:rPr lang="en-US" smtClean="0"/>
              <a:pPr/>
              <a:t>9/1/2017</a:t>
            </a:fld>
            <a:endParaRPr lang="en-US"/>
          </a:p>
        </p:txBody>
      </p:sp>
      <p:sp>
        <p:nvSpPr>
          <p:cNvPr id="4" name="Slide Image Placeholder 3"/>
          <p:cNvSpPr>
            <a:spLocks noGrp="1" noRot="1" noChangeAspect="1"/>
          </p:cNvSpPr>
          <p:nvPr>
            <p:ph type="sldImg" idx="2"/>
          </p:nvPr>
        </p:nvSpPr>
        <p:spPr>
          <a:xfrm>
            <a:off x="1108075" y="696913"/>
            <a:ext cx="4641850" cy="34829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2774"/>
            <a:ext cx="5486400" cy="418052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3935"/>
            <a:ext cx="2971800" cy="46450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3935"/>
            <a:ext cx="2971800" cy="464503"/>
          </a:xfrm>
          <a:prstGeom prst="rect">
            <a:avLst/>
          </a:prstGeom>
        </p:spPr>
        <p:txBody>
          <a:bodyPr vert="horz" lIns="91440" tIns="45720" rIns="91440" bIns="45720" rtlCol="0" anchor="b"/>
          <a:lstStyle>
            <a:lvl1pPr algn="r">
              <a:defRPr sz="1200"/>
            </a:lvl1pPr>
          </a:lstStyle>
          <a:p>
            <a:fld id="{0EA4618D-21E4-4191-968A-420699F9CD47}" type="slidenum">
              <a:rPr lang="en-US" smtClean="0"/>
              <a:pPr/>
              <a:t>‹#›</a:t>
            </a:fld>
            <a:endParaRPr lang="en-US"/>
          </a:p>
        </p:txBody>
      </p:sp>
    </p:spTree>
    <p:extLst>
      <p:ext uri="{BB962C8B-B14F-4D97-AF65-F5344CB8AC3E}">
        <p14:creationId xmlns:p14="http://schemas.microsoft.com/office/powerpoint/2010/main" val="26626845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EA8E6F3-A648-446F-9B89-EAA586EBAE17}" type="datetimeFigureOut">
              <a:rPr lang="en-US" smtClean="0"/>
              <a:pPr/>
              <a:t>9/1/2017</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4983CFF-69E4-4A03-987A-8E8EFAD4974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slow">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EA8E6F3-A648-446F-9B89-EAA586EBAE17}" type="datetimeFigureOut">
              <a:rPr lang="en-US" smtClean="0"/>
              <a:pPr/>
              <a:t>9/1/2017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983CFF-69E4-4A03-987A-8E8EFAD4974D}" type="slidenum">
              <a:rPr lang="en-US" smtClean="0"/>
              <a:pPr/>
              <a:t>‹#›</a:t>
            </a:fld>
            <a:endParaRPr lang="en-US"/>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p>
            <a:fld id="{AEA8E6F3-A648-446F-9B89-EAA586EBAE17}" type="datetimeFigureOut">
              <a:rPr lang="en-US" smtClean="0"/>
              <a:pPr/>
              <a:t>9/1/2017</a:t>
            </a:fld>
            <a:endParaRPr lang="en-US"/>
          </a:p>
        </p:txBody>
      </p:sp>
      <p:sp>
        <p:nvSpPr>
          <p:cNvPr id="5" name="Footer Placeholder 4"/>
          <p:cNvSpPr>
            <a:spLocks noGrp="1"/>
          </p:cNvSpPr>
          <p:nvPr>
            <p:ph type="ftr" sz="quarter" idx="11"/>
          </p:nvPr>
        </p:nvSpPr>
        <p:spPr>
          <a:xfrm>
            <a:off x="457200" y="6556248"/>
            <a:ext cx="3657600" cy="228600"/>
          </a:xfrm>
        </p:spPr>
        <p:txBody>
          <a:bodyPr/>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4983CFF-69E4-4A03-987A-8E8EFAD4974D}" type="slidenum">
              <a:rPr lang="en-US" smtClean="0"/>
              <a:pPr/>
              <a:t>‹#›</a:t>
            </a:fld>
            <a:endParaRPr lang="en-US"/>
          </a:p>
        </p:txBody>
      </p:sp>
    </p:spTree>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EA8E6F3-A648-446F-9B89-EAA586EBAE17}" type="datetimeFigureOut">
              <a:rPr lang="en-US" smtClean="0"/>
              <a:pPr/>
              <a:t>9/1/2017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983CFF-69E4-4A03-987A-8E8EFAD4974D}" type="slidenum">
              <a:rPr lang="en-US" smtClean="0"/>
              <a:pPr/>
              <a:t>‹#›</a:t>
            </a:fld>
            <a:endParaRPr lang="en-US"/>
          </a:p>
        </p:txBody>
      </p:sp>
    </p:spTree>
  </p:cSld>
  <p:clrMapOvr>
    <a:masterClrMapping/>
  </p:clrMapOvr>
  <p:transition spd="slow">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EA8E6F3-A648-446F-9B89-EAA586EBAE17}" type="datetimeFigureOut">
              <a:rPr lang="en-US" smtClean="0"/>
              <a:pPr/>
              <a:t>9/1/2017</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p>
            <a:fld id="{74983CFF-69E4-4A03-987A-8E8EFAD4974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EA8E6F3-A648-446F-9B89-EAA586EBAE17}" type="datetimeFigureOut">
              <a:rPr lang="en-US" smtClean="0"/>
              <a:pPr/>
              <a:t>9/1/2017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983CFF-69E4-4A03-987A-8E8EFAD4974D}" type="slidenum">
              <a:rPr lang="en-US" smtClean="0"/>
              <a:pPr/>
              <a:t>‹#›</a:t>
            </a:fld>
            <a:endParaRPr lang="en-US"/>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EA8E6F3-A648-446F-9B89-EAA586EBAE17}" type="datetimeFigureOut">
              <a:rPr lang="en-US" smtClean="0"/>
              <a:pPr/>
              <a:t>9/1/2017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983CFF-69E4-4A03-987A-8E8EFAD4974D}" type="slidenum">
              <a:rPr lang="en-US" smtClean="0"/>
              <a:pPr/>
              <a:t>‹#›</a:t>
            </a:fld>
            <a:endParaRPr lang="en-US"/>
          </a:p>
        </p:txBody>
      </p:sp>
    </p:spTree>
  </p:cSld>
  <p:clrMapOvr>
    <a:masterClrMapping/>
  </p:clrMapOvr>
  <p:transition spd="slow">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EA8E6F3-A648-446F-9B89-EAA586EBAE17}" type="datetimeFigureOut">
              <a:rPr lang="en-US" smtClean="0"/>
              <a:pPr/>
              <a:t>9/1/2017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983CFF-69E4-4A03-987A-8E8EFAD4974D}" type="slidenum">
              <a:rPr lang="en-US" smtClean="0"/>
              <a:pPr/>
              <a:t>‹#›</a:t>
            </a:fld>
            <a:endParaRPr lang="en-US"/>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AEA8E6F3-A648-446F-9B89-EAA586EBAE17}" type="datetimeFigureOut">
              <a:rPr lang="en-US" smtClean="0"/>
              <a:pPr/>
              <a:t>9/1/2017</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p>
            <a:fld id="{74983CFF-69E4-4A03-987A-8E8EFAD4974D}" type="slidenum">
              <a:rPr lang="en-US" smtClean="0"/>
              <a:pPr/>
              <a:t>‹#›</a:t>
            </a:fld>
            <a:endParaRPr lang="en-US"/>
          </a:p>
        </p:txBody>
      </p:sp>
    </p:spTree>
  </p:cSld>
  <p:clrMapOvr>
    <a:masterClrMapping/>
  </p:clrMapOvr>
  <p:transition spd="slow">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EA8E6F3-A648-446F-9B89-EAA586EBAE17}" type="datetimeFigureOut">
              <a:rPr lang="en-US" smtClean="0"/>
              <a:pPr/>
              <a:t>9/1/2017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983CFF-69E4-4A03-987A-8E8EFAD4974D}" type="slidenum">
              <a:rPr lang="en-US" smtClean="0"/>
              <a:pPr/>
              <a:t>‹#›</a:t>
            </a:fld>
            <a:endParaRPr lang="en-US"/>
          </a:p>
        </p:txBody>
      </p:sp>
    </p:spTree>
  </p:cSld>
  <p:clrMapOvr>
    <a:masterClrMapping/>
  </p:clrMapOvr>
  <p:transition spd="slow">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p>
            <a:fld id="{AEA8E6F3-A648-446F-9B89-EAA586EBAE17}" type="datetimeFigureOut">
              <a:rPr lang="en-US" smtClean="0"/>
              <a:pPr/>
              <a:t>9/1/2017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983CFF-69E4-4A03-987A-8E8EFAD4974D}"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transition spd="slow">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EA8E6F3-A648-446F-9B89-EAA586EBAE17}" type="datetimeFigureOut">
              <a:rPr lang="en-US" smtClean="0"/>
              <a:pPr/>
              <a:t>9/1/2017</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4983CFF-69E4-4A03-987A-8E8EFAD4974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wipe dir="d"/>
  </p:transition>
  <p:timing>
    <p:tnLst>
      <p:par>
        <p:cTn id="1" dur="indefinite" restart="never" nodeType="tmRoot"/>
      </p:par>
    </p:tnLst>
  </p:timing>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www.vipd.gov.vi/Libraries/In_Memoriam/1991-01-27_-_Dexter_L_Mardenborough.sflb.ashx"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4.gif"/><Relationship Id="rId5" Type="http://schemas.openxmlformats.org/officeDocument/2006/relationships/hyperlink" Target="http://www.stx.k12.vi/profiles/kingc.htm" TargetMode="External"/><Relationship Id="rId4" Type="http://schemas.openxmlformats.org/officeDocument/2006/relationships/hyperlink" Target="http://ookaboo.com/o/pictures/picture/2447977/A_picture_of_Melvin_H_Evans"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tcroixsource.com/content/news/local-news/2011/06/05/former-gov-juan-f-luis-dies-70" TargetMode="External"/><Relationship Id="rId2" Type="http://schemas.openxmlformats.org/officeDocument/2006/relationships/image" Target="../media/image4.gif"/><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hyperlink" Target="http://www.stx.k12.vi/profiles/FARRELLY.htm"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gif"/><Relationship Id="rId7"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mailto:mlamakalo@sttj.k12.vi" TargetMode="External"/><Relationship Id="rId4" Type="http://schemas.openxmlformats.org/officeDocument/2006/relationships/hyperlink" Target="mailto:shart@stj.k12.vi"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2007.southerngovernors.org/Governors/USVIJohndeJonghJr.aspx" TargetMode="External"/><Relationship Id="rId3" Type="http://schemas.openxmlformats.org/officeDocument/2006/relationships/image" Target="../media/image12.jpeg"/><Relationship Id="rId7" Type="http://schemas.openxmlformats.org/officeDocument/2006/relationships/hyperlink" Target="http://www.nndb.com/people/442/000044310/" TargetMode="External"/><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hyperlink" Target="http://www.usvi.net/usvi/activities/rolex/html/welcome.html" TargetMode="External"/><Relationship Id="rId5" Type="http://schemas.openxmlformats.org/officeDocument/2006/relationships/image" Target="../media/image4.gif"/><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governordejongh.com/budget/fy2012/docs/hospital.pdf" TargetMode="External"/><Relationship Id="rId2" Type="http://schemas.openxmlformats.org/officeDocument/2006/relationships/hyperlink" Target="http://www.jflusvi.org/history.php" TargetMode="Externa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906570"/>
            <a:ext cx="7696200" cy="1317625"/>
          </a:xfrm>
        </p:spPr>
        <p:txBody>
          <a:bodyPr>
            <a:normAutofit fontScale="90000"/>
          </a:bodyPr>
          <a:lstStyle/>
          <a:p>
            <a:pPr algn="ctr"/>
            <a:r>
              <a:rPr lang="en-US" dirty="0" smtClean="0">
                <a:solidFill>
                  <a:schemeClr val="bg2">
                    <a:lumMod val="40000"/>
                    <a:lumOff val="60000"/>
                  </a:schemeClr>
                </a:solidFill>
              </a:rPr>
              <a:t/>
            </a:r>
            <a:br>
              <a:rPr lang="en-US" dirty="0" smtClean="0">
                <a:solidFill>
                  <a:schemeClr val="bg2">
                    <a:lumMod val="40000"/>
                    <a:lumOff val="60000"/>
                  </a:schemeClr>
                </a:solidFill>
              </a:rPr>
            </a:br>
            <a:r>
              <a:rPr lang="en-US" dirty="0">
                <a:solidFill>
                  <a:schemeClr val="bg2">
                    <a:lumMod val="40000"/>
                    <a:lumOff val="60000"/>
                  </a:schemeClr>
                </a:solidFill>
              </a:rPr>
              <a:t/>
            </a:r>
            <a:br>
              <a:rPr lang="en-US" dirty="0">
                <a:solidFill>
                  <a:schemeClr val="bg2">
                    <a:lumMod val="40000"/>
                    <a:lumOff val="60000"/>
                  </a:schemeClr>
                </a:solidFill>
              </a:rPr>
            </a:br>
            <a:r>
              <a:rPr lang="en-US" cap="none" dirty="0" smtClean="0">
                <a:ln w="22225">
                  <a:solidFill>
                    <a:schemeClr val="accent2"/>
                  </a:solidFill>
                  <a:prstDash val="solid"/>
                </a:ln>
                <a:solidFill>
                  <a:schemeClr val="accent2">
                    <a:lumMod val="40000"/>
                    <a:lumOff val="60000"/>
                  </a:schemeClr>
                </a:solidFill>
              </a:rPr>
              <a:t>SEPTEMBER 2017</a:t>
            </a:r>
            <a:br>
              <a:rPr lang="en-US" cap="none" dirty="0" smtClean="0">
                <a:ln w="22225">
                  <a:solidFill>
                    <a:schemeClr val="accent2"/>
                  </a:solidFill>
                  <a:prstDash val="solid"/>
                </a:ln>
                <a:solidFill>
                  <a:schemeClr val="accent2">
                    <a:lumMod val="40000"/>
                    <a:lumOff val="60000"/>
                  </a:schemeClr>
                </a:solidFill>
              </a:rPr>
            </a:br>
            <a:r>
              <a:rPr lang="en-US" cap="none" dirty="0" smtClean="0">
                <a:ln w="22225">
                  <a:solidFill>
                    <a:schemeClr val="accent2"/>
                  </a:solidFill>
                  <a:prstDash val="solid"/>
                </a:ln>
                <a:solidFill>
                  <a:schemeClr val="accent2">
                    <a:lumMod val="40000"/>
                    <a:lumOff val="60000"/>
                  </a:schemeClr>
                </a:solidFill>
              </a:rPr>
              <a:t>HISTORICAL CULTURAL CALENDAR</a:t>
            </a:r>
            <a:endParaRPr lang="en-US" dirty="0">
              <a:solidFill>
                <a:schemeClr val="bg2">
                  <a:lumMod val="40000"/>
                  <a:lumOff val="60000"/>
                </a:schemeClr>
              </a:solidFill>
            </a:endParaRPr>
          </a:p>
        </p:txBody>
      </p:sp>
      <p:sp>
        <p:nvSpPr>
          <p:cNvPr id="3" name="Subtitle 2"/>
          <p:cNvSpPr>
            <a:spLocks noGrp="1"/>
          </p:cNvSpPr>
          <p:nvPr>
            <p:ph type="subTitle" idx="1"/>
          </p:nvPr>
        </p:nvSpPr>
        <p:spPr>
          <a:xfrm>
            <a:off x="228600" y="5562600"/>
            <a:ext cx="8077200" cy="990600"/>
          </a:xfrm>
        </p:spPr>
        <p:txBody>
          <a:bodyPr>
            <a:normAutofit fontScale="92500"/>
          </a:bodyPr>
          <a:lstStyle/>
          <a:p>
            <a:pPr algn="ctr"/>
            <a:r>
              <a:rPr lang="en-US" sz="2800" b="1" dirty="0" smtClean="0">
                <a:ln w="22225">
                  <a:solidFill>
                    <a:schemeClr val="accent2"/>
                  </a:solidFill>
                  <a:prstDash val="solid"/>
                </a:ln>
                <a:solidFill>
                  <a:schemeClr val="accent2">
                    <a:lumMod val="40000"/>
                    <a:lumOff val="60000"/>
                  </a:schemeClr>
                </a:solidFill>
              </a:rPr>
              <a:t>DEPARTMENT OF EDUCATION</a:t>
            </a:r>
          </a:p>
          <a:p>
            <a:pPr algn="ctr"/>
            <a:r>
              <a:rPr lang="en-US" sz="2800" b="1" dirty="0" smtClean="0">
                <a:ln w="22225">
                  <a:solidFill>
                    <a:schemeClr val="accent2"/>
                  </a:solidFill>
                  <a:prstDash val="solid"/>
                </a:ln>
                <a:solidFill>
                  <a:schemeClr val="accent2">
                    <a:lumMod val="40000"/>
                    <a:lumOff val="60000"/>
                  </a:schemeClr>
                </a:solidFill>
              </a:rPr>
              <a:t>DIVISION OF VIRGIN ISLANDS CULTURAL EDUCATION </a:t>
            </a:r>
          </a:p>
          <a:p>
            <a:pPr algn="ctr"/>
            <a:endParaRPr lang="en-US" sz="2800" b="1" dirty="0" smtClean="0">
              <a:solidFill>
                <a:srgbClr val="020BBE"/>
              </a:solidFill>
            </a:endParaRPr>
          </a:p>
          <a:p>
            <a:endParaRPr lang="en-US" dirty="0"/>
          </a:p>
        </p:txBody>
      </p:sp>
      <p:pic>
        <p:nvPicPr>
          <p:cNvPr id="21506" name="Picture 2" descr="seal[1]"/>
          <p:cNvPicPr>
            <a:picLocks noChangeAspect="1" noChangeArrowheads="1"/>
          </p:cNvPicPr>
          <p:nvPr/>
        </p:nvPicPr>
        <p:blipFill>
          <a:blip r:embed="rId2" cstate="print"/>
          <a:srcRect/>
          <a:stretch>
            <a:fillRect/>
          </a:stretch>
        </p:blipFill>
        <p:spPr bwMode="auto">
          <a:xfrm>
            <a:off x="7435516" y="3352800"/>
            <a:ext cx="1676400" cy="1775012"/>
          </a:xfrm>
          <a:prstGeom prst="rect">
            <a:avLst/>
          </a:prstGeom>
          <a:noFill/>
          <a:ln w="9525" algn="in">
            <a:noFill/>
            <a:miter lim="800000"/>
            <a:headEnd/>
            <a:tailEnd/>
          </a:ln>
          <a:effectLst/>
        </p:spPr>
      </p:pic>
      <p:pic>
        <p:nvPicPr>
          <p:cNvPr id="21507" name="Picture 3" descr="us-flag[1]"/>
          <p:cNvPicPr>
            <a:picLocks noChangeAspect="1" noChangeArrowheads="1"/>
          </p:cNvPicPr>
          <p:nvPr/>
        </p:nvPicPr>
        <p:blipFill>
          <a:blip r:embed="rId3" cstate="print"/>
          <a:srcRect/>
          <a:stretch>
            <a:fillRect/>
          </a:stretch>
        </p:blipFill>
        <p:spPr bwMode="auto">
          <a:xfrm>
            <a:off x="1981200" y="163563"/>
            <a:ext cx="2335545" cy="1752600"/>
          </a:xfrm>
          <a:prstGeom prst="rect">
            <a:avLst/>
          </a:prstGeom>
          <a:noFill/>
          <a:ln w="9525" algn="in">
            <a:noFill/>
            <a:miter lim="800000"/>
            <a:headEnd/>
            <a:tailEnd/>
          </a:ln>
          <a:effectLst/>
        </p:spPr>
      </p:pic>
      <p:pic>
        <p:nvPicPr>
          <p:cNvPr id="21508" name="Picture 4" descr="armour_usvi-flag[1]"/>
          <p:cNvPicPr>
            <a:picLocks noChangeAspect="1" noChangeArrowheads="1" noCrop="1"/>
          </p:cNvPicPr>
          <p:nvPr/>
        </p:nvPicPr>
        <p:blipFill>
          <a:blip r:embed="rId4" cstate="print"/>
          <a:srcRect/>
          <a:stretch>
            <a:fillRect/>
          </a:stretch>
        </p:blipFill>
        <p:spPr bwMode="auto">
          <a:xfrm>
            <a:off x="4610100" y="240480"/>
            <a:ext cx="1972236" cy="1524000"/>
          </a:xfrm>
          <a:prstGeom prst="rect">
            <a:avLst/>
          </a:prstGeom>
          <a:noFill/>
          <a:ln w="9525" algn="in">
            <a:noFill/>
            <a:miter lim="800000"/>
            <a:headEnd/>
            <a:tailEnd/>
          </a:ln>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80643" y="3686877"/>
            <a:ext cx="5481148" cy="1135381"/>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8600" y="3409063"/>
            <a:ext cx="2456054" cy="1767583"/>
          </a:xfrm>
          <a:prstGeom prst="rect">
            <a:avLst/>
          </a:prstGeom>
          <a:ln>
            <a:noFill/>
          </a:ln>
          <a:effectLst>
            <a:softEdge rad="112500"/>
          </a:effectLst>
        </p:spPr>
      </p:pic>
    </p:spTree>
  </p:cSld>
  <p:clrMapOvr>
    <a:masterClrMapping/>
  </p:clrMapOvr>
  <p:transition spd="med" advClick="0" advTm="5000">
    <p:zoom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6934200" cy="627888"/>
          </a:xfrm>
        </p:spPr>
        <p:txBody>
          <a:bodyPr>
            <a:normAutofit/>
          </a:bodyPr>
          <a:lstStyle/>
          <a:p>
            <a:r>
              <a:rPr lang="en-US" dirty="0" smtClean="0">
                <a:solidFill>
                  <a:schemeClr val="tx2"/>
                </a:solidFill>
              </a:rPr>
              <a:t>September 5</a:t>
            </a:r>
            <a:r>
              <a:rPr lang="en-US" baseline="30000" dirty="0" smtClean="0">
                <a:solidFill>
                  <a:schemeClr val="tx2"/>
                </a:solidFill>
              </a:rPr>
              <a:t>th</a:t>
            </a:r>
            <a:r>
              <a:rPr lang="en-US" dirty="0" smtClean="0">
                <a:solidFill>
                  <a:schemeClr val="tx2"/>
                </a:solidFill>
              </a:rPr>
              <a:t>: </a:t>
            </a:r>
            <a:r>
              <a:rPr lang="en-US" dirty="0" smtClean="0"/>
              <a:t>	</a:t>
            </a:r>
            <a:endParaRPr lang="en-US" dirty="0"/>
          </a:p>
        </p:txBody>
      </p:sp>
      <p:sp>
        <p:nvSpPr>
          <p:cNvPr id="29697" name="Text Box 1"/>
          <p:cNvSpPr txBox="1">
            <a:spLocks noChangeArrowheads="1"/>
          </p:cNvSpPr>
          <p:nvPr/>
        </p:nvSpPr>
        <p:spPr bwMode="auto">
          <a:xfrm>
            <a:off x="457200" y="1143000"/>
            <a:ext cx="7467600" cy="3124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1990:</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The road, which stretches from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Bournefield</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to Brewers Bay, was renamed the Julian Jackson Drive in honor of the World Boxing Legend and Hall of Famer</a:t>
            </a:r>
            <a:r>
              <a:rPr kumimoji="0" lang="en-US" sz="2800" b="0" i="0" u="none" strike="noStrike" cap="none" normalizeH="0" baseline="0" dirty="0" smtClean="0">
                <a:ln>
                  <a:noFill/>
                </a:ln>
                <a:solidFill>
                  <a:srgbClr val="000000"/>
                </a:solidFill>
                <a:effectLst/>
                <a:latin typeface="Times New Roman" pitchFamily="18" charset="0"/>
                <a:cs typeface="Arial" pitchFamily="34"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533400" y="5634335"/>
            <a:ext cx="7239000" cy="461665"/>
          </a:xfrm>
          <a:prstGeom prst="rect">
            <a:avLst/>
          </a:prstGeom>
        </p:spPr>
        <p:txBody>
          <a:bodyPr wrap="square">
            <a:spAutoFit/>
          </a:bodyPr>
          <a:lstStyle/>
          <a:p>
            <a:r>
              <a:rPr lang="en-US" sz="1200" b="1" dirty="0" smtClean="0"/>
              <a:t>Text:  Legislative Archives</a:t>
            </a:r>
          </a:p>
          <a:p>
            <a:r>
              <a:rPr lang="en-US" sz="1200" b="1" dirty="0" smtClean="0"/>
              <a:t>Picture:  Division of Virgin Islands Cultural Education</a:t>
            </a:r>
            <a:endParaRPr lang="en-US" sz="1200" b="1" dirty="0"/>
          </a:p>
        </p:txBody>
      </p:sp>
      <p:pic>
        <p:nvPicPr>
          <p:cNvPr id="29698" name="Picture 2" descr="C:\Users\alpbenjamin\Pictures\Interviews 2010 - 2011\Interviews 2010\Jackson, Julian 'The Hawk'  08.06.2010\005.JPG"/>
          <p:cNvPicPr>
            <a:picLocks noChangeAspect="1" noChangeArrowheads="1"/>
          </p:cNvPicPr>
          <p:nvPr/>
        </p:nvPicPr>
        <p:blipFill>
          <a:blip r:embed="rId2" cstate="print"/>
          <a:srcRect l="8654" t="3846" r="19230"/>
          <a:stretch>
            <a:fillRect/>
          </a:stretch>
        </p:blipFill>
        <p:spPr bwMode="auto">
          <a:xfrm>
            <a:off x="3124200" y="2971800"/>
            <a:ext cx="2286000" cy="2286000"/>
          </a:xfrm>
          <a:prstGeom prst="rect">
            <a:avLst/>
          </a:prstGeom>
          <a:ln>
            <a:noFill/>
          </a:ln>
          <a:effectLst>
            <a:softEdge rad="112500"/>
          </a:effectLst>
        </p:spPr>
      </p:pic>
    </p:spTree>
  </p:cSld>
  <p:clrMapOvr>
    <a:masterClrMapping/>
  </p:clrMapOvr>
  <p:transition spd="slow" advClick="0" advTm="5000">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5562600" cy="609600"/>
          </a:xfrm>
        </p:spPr>
        <p:txBody>
          <a:bodyPr/>
          <a:lstStyle/>
          <a:p>
            <a:r>
              <a:rPr lang="en-US" dirty="0" smtClean="0">
                <a:solidFill>
                  <a:schemeClr val="tx2"/>
                </a:solidFill>
              </a:rPr>
              <a:t>September 6</a:t>
            </a:r>
            <a:r>
              <a:rPr lang="en-US" baseline="30000" dirty="0" smtClean="0">
                <a:solidFill>
                  <a:schemeClr val="tx2"/>
                </a:solidFill>
              </a:rPr>
              <a:t>th</a:t>
            </a:r>
            <a:r>
              <a:rPr lang="en-US" dirty="0" smtClean="0">
                <a:solidFill>
                  <a:schemeClr val="tx2"/>
                </a:solidFill>
              </a:rPr>
              <a:t>: </a:t>
            </a:r>
            <a:endParaRPr lang="en-US" dirty="0">
              <a:solidFill>
                <a:schemeClr val="tx2"/>
              </a:solidFill>
            </a:endParaRPr>
          </a:p>
        </p:txBody>
      </p:sp>
      <p:sp>
        <p:nvSpPr>
          <p:cNvPr id="4" name="Rectangle 3"/>
          <p:cNvSpPr/>
          <p:nvPr/>
        </p:nvSpPr>
        <p:spPr>
          <a:xfrm>
            <a:off x="533400" y="5634335"/>
            <a:ext cx="7848600" cy="461665"/>
          </a:xfrm>
          <a:prstGeom prst="rect">
            <a:avLst/>
          </a:prstGeom>
        </p:spPr>
        <p:txBody>
          <a:bodyPr wrap="square">
            <a:spAutoFit/>
          </a:bodyPr>
          <a:lstStyle/>
          <a:p>
            <a:r>
              <a:rPr lang="en-US" sz="1200" b="1" dirty="0" smtClean="0"/>
              <a:t>Text:  The Umbilical Cord, Harold W. L. </a:t>
            </a:r>
            <a:r>
              <a:rPr lang="en-US" sz="1200" b="1" dirty="0" err="1" smtClean="0"/>
              <a:t>Willocks</a:t>
            </a:r>
            <a:r>
              <a:rPr lang="en-US" sz="1200" b="1" dirty="0" smtClean="0"/>
              <a:t>, Page 62</a:t>
            </a:r>
          </a:p>
          <a:p>
            <a:r>
              <a:rPr lang="en-US" sz="1200" b="1" dirty="0" smtClean="0"/>
              <a:t>Picture: http://www.stjohnhistoricalsociety.org/Articles/Acquisition.htm</a:t>
            </a:r>
            <a:endParaRPr lang="en-US" sz="1200" b="1" dirty="0"/>
          </a:p>
        </p:txBody>
      </p:sp>
      <p:sp>
        <p:nvSpPr>
          <p:cNvPr id="28673" name="Text Box 1"/>
          <p:cNvSpPr txBox="1">
            <a:spLocks noChangeArrowheads="1"/>
          </p:cNvSpPr>
          <p:nvPr/>
        </p:nvSpPr>
        <p:spPr bwMode="auto">
          <a:xfrm>
            <a:off x="457200" y="990600"/>
            <a:ext cx="7391400" cy="3505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1679:</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The Danish West Indies and Guinea Company elected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Nicholaj</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Esmit</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as governor of the colony.  He replaced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Iversen</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675" name="Picture 3" descr="http://t1.gstatic.com/images?q=tbn:ANd9GcQsx1comqqB6hxhD5spMDlGyfWXJBQm1VSfRszMLLVuMRR25pYr"/>
          <p:cNvPicPr>
            <a:picLocks noChangeAspect="1" noChangeArrowheads="1"/>
          </p:cNvPicPr>
          <p:nvPr/>
        </p:nvPicPr>
        <p:blipFill>
          <a:blip r:embed="rId2" cstate="print"/>
          <a:srcRect b="15578"/>
          <a:stretch>
            <a:fillRect/>
          </a:stretch>
        </p:blipFill>
        <p:spPr bwMode="auto">
          <a:xfrm>
            <a:off x="2895600" y="2895600"/>
            <a:ext cx="3213100" cy="2133600"/>
          </a:xfrm>
          <a:prstGeom prst="rect">
            <a:avLst/>
          </a:prstGeom>
          <a:ln>
            <a:noFill/>
          </a:ln>
          <a:effectLst>
            <a:softEdge rad="112500"/>
          </a:effectLst>
        </p:spPr>
      </p:pic>
    </p:spTree>
  </p:cSld>
  <p:clrMapOvr>
    <a:masterClrMapping/>
  </p:clrMapOvr>
  <p:transition spd="slow" advClick="0" advTm="6000">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7239000" cy="624840"/>
          </a:xfrm>
        </p:spPr>
        <p:txBody>
          <a:bodyPr/>
          <a:lstStyle/>
          <a:p>
            <a:r>
              <a:rPr lang="en-US" dirty="0" smtClean="0">
                <a:solidFill>
                  <a:schemeClr val="tx2"/>
                </a:solidFill>
              </a:rPr>
              <a:t>September 7</a:t>
            </a:r>
            <a:r>
              <a:rPr lang="en-US" baseline="30000" dirty="0" smtClean="0">
                <a:solidFill>
                  <a:schemeClr val="tx2"/>
                </a:solidFill>
              </a:rPr>
              <a:t>th</a:t>
            </a:r>
            <a:r>
              <a:rPr lang="en-US" dirty="0" smtClean="0">
                <a:solidFill>
                  <a:schemeClr val="tx2"/>
                </a:solidFill>
              </a:rPr>
              <a:t>: </a:t>
            </a:r>
            <a:endParaRPr lang="en-US" dirty="0">
              <a:solidFill>
                <a:schemeClr val="tx2"/>
              </a:solidFill>
            </a:endParaRPr>
          </a:p>
        </p:txBody>
      </p:sp>
      <p:sp>
        <p:nvSpPr>
          <p:cNvPr id="27649" name="Text Box 1"/>
          <p:cNvSpPr txBox="1">
            <a:spLocks noChangeArrowheads="1"/>
          </p:cNvSpPr>
          <p:nvPr/>
        </p:nvSpPr>
        <p:spPr bwMode="auto">
          <a:xfrm>
            <a:off x="457200" y="914400"/>
            <a:ext cx="5562600" cy="4114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lvl="0" algn="just" fontAlgn="base">
              <a:spcBef>
                <a:spcPct val="0"/>
              </a:spcBef>
              <a:spcAft>
                <a:spcPct val="0"/>
              </a:spcAft>
            </a:pPr>
            <a:r>
              <a:rPr lang="en-US" sz="2400" b="1" dirty="0" smtClean="0">
                <a:latin typeface="Times New Roman" pitchFamily="18" charset="0"/>
                <a:cs typeface="Times New Roman" pitchFamily="18" charset="0"/>
              </a:rPr>
              <a:t>1964:</a:t>
            </a:r>
          </a:p>
          <a:p>
            <a:pPr lvl="0" algn="just" fontAlgn="base">
              <a:spcBef>
                <a:spcPct val="0"/>
              </a:spcBef>
              <a:spcAft>
                <a:spcPct val="0"/>
              </a:spcAft>
            </a:pPr>
            <a:r>
              <a:rPr lang="en-US" sz="2400" b="1" dirty="0" smtClean="0">
                <a:latin typeface="Times New Roman" pitchFamily="18" charset="0"/>
                <a:cs typeface="Times New Roman" pitchFamily="18" charset="0"/>
              </a:rPr>
              <a:t>Police Officer Dexter L. </a:t>
            </a:r>
            <a:r>
              <a:rPr lang="en-US" sz="2400" b="1" dirty="0" err="1" smtClean="0">
                <a:latin typeface="Times New Roman" pitchFamily="18" charset="0"/>
                <a:cs typeface="Times New Roman" pitchFamily="18" charset="0"/>
              </a:rPr>
              <a:t>Mardenborough</a:t>
            </a:r>
            <a:r>
              <a:rPr lang="en-US" sz="2400" b="1" dirty="0" smtClean="0">
                <a:latin typeface="Times New Roman" pitchFamily="18" charset="0"/>
                <a:cs typeface="Times New Roman" pitchFamily="18" charset="0"/>
              </a:rPr>
              <a:t> was born on St. Kitts, West Indies.  Posthumously the VI Medal of Honor was conferred on him; he was mortally wounded in the line of duty.  He was selected as an “Outstanding Young Man of America” in 1989  for his outstanding  professional achievement, superior ability and exceptional service to his community.</a:t>
            </a: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 name="Rectangle 8"/>
          <p:cNvSpPr/>
          <p:nvPr/>
        </p:nvSpPr>
        <p:spPr>
          <a:xfrm>
            <a:off x="381000" y="5791200"/>
            <a:ext cx="7772400" cy="461665"/>
          </a:xfrm>
          <a:prstGeom prst="rect">
            <a:avLst/>
          </a:prstGeom>
        </p:spPr>
        <p:txBody>
          <a:bodyPr wrap="square">
            <a:spAutoFit/>
          </a:bodyPr>
          <a:lstStyle/>
          <a:p>
            <a:r>
              <a:rPr lang="en-US" sz="1200" b="1" dirty="0" smtClean="0"/>
              <a:t>Text:  Legislature Archives</a:t>
            </a:r>
          </a:p>
          <a:p>
            <a:r>
              <a:rPr lang="en-US" sz="1200" b="1" dirty="0" smtClean="0"/>
              <a:t>Picture:  http://www.vipd.gov.vi/About_Us/History/In_Memoriam.aspx</a:t>
            </a:r>
            <a:endParaRPr lang="en-US" sz="1200" b="1" dirty="0"/>
          </a:p>
        </p:txBody>
      </p:sp>
      <p:pic>
        <p:nvPicPr>
          <p:cNvPr id="25602" name="Picture 2" descr="http://www.vipd.gov.vi/Libraries/In_Memoriam/1991-01-27_-_Dexter_L_Mardenborough.tmb.ashx?width=150&amp;height=150&amp;decreaseOnly=true&amp;proportional=true">
            <a:hlinkClick r:id="rId2" tooltip="1991-01-27 - Dexter L. Mardenborough"/>
          </p:cNvPr>
          <p:cNvPicPr>
            <a:picLocks noChangeAspect="1" noChangeArrowheads="1"/>
          </p:cNvPicPr>
          <p:nvPr/>
        </p:nvPicPr>
        <p:blipFill>
          <a:blip r:embed="rId3" cstate="print"/>
          <a:srcRect b="6250"/>
          <a:stretch>
            <a:fillRect/>
          </a:stretch>
        </p:blipFill>
        <p:spPr bwMode="auto">
          <a:xfrm>
            <a:off x="6096000" y="1524000"/>
            <a:ext cx="1981200" cy="2731434"/>
          </a:xfrm>
          <a:prstGeom prst="rect">
            <a:avLst/>
          </a:prstGeom>
          <a:ln>
            <a:noFill/>
          </a:ln>
          <a:effectLst>
            <a:softEdge rad="112500"/>
          </a:effectLst>
        </p:spPr>
      </p:pic>
    </p:spTree>
  </p:cSld>
  <p:clrMapOvr>
    <a:masterClrMapping/>
  </p:clrMapOvr>
  <p:transition spd="slow" advClick="0" advTm="6000">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4953000" cy="609600"/>
          </a:xfrm>
        </p:spPr>
        <p:txBody>
          <a:bodyPr/>
          <a:lstStyle/>
          <a:p>
            <a:r>
              <a:rPr lang="en-US" dirty="0" smtClean="0">
                <a:solidFill>
                  <a:schemeClr val="tx2"/>
                </a:solidFill>
              </a:rPr>
              <a:t>September 8</a:t>
            </a:r>
            <a:r>
              <a:rPr lang="en-US" baseline="30000" dirty="0" smtClean="0">
                <a:solidFill>
                  <a:schemeClr val="tx2"/>
                </a:solidFill>
              </a:rPr>
              <a:t>th</a:t>
            </a:r>
            <a:r>
              <a:rPr lang="en-US" dirty="0" smtClean="0">
                <a:solidFill>
                  <a:schemeClr val="tx2"/>
                </a:solidFill>
              </a:rPr>
              <a:t>: </a:t>
            </a:r>
            <a:endParaRPr lang="en-US" dirty="0">
              <a:solidFill>
                <a:schemeClr val="tx2"/>
              </a:solidFill>
            </a:endParaRPr>
          </a:p>
        </p:txBody>
      </p:sp>
      <p:sp>
        <p:nvSpPr>
          <p:cNvPr id="26625" name="Text Box 1"/>
          <p:cNvSpPr txBox="1">
            <a:spLocks noChangeArrowheads="1"/>
          </p:cNvSpPr>
          <p:nvPr/>
        </p:nvSpPr>
        <p:spPr bwMode="auto">
          <a:xfrm>
            <a:off x="533400" y="1066800"/>
            <a:ext cx="7620000" cy="3886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1924:</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Arthur A. Richards was born on St. Croix, USVI.</a:t>
            </a:r>
            <a:r>
              <a:rPr kumimoji="0" lang="en-US" sz="2800" b="1" i="0" u="none" strike="noStrike" cap="none" normalizeH="0" dirty="0" smtClean="0">
                <a:ln>
                  <a:noFill/>
                </a:ln>
                <a:solidFill>
                  <a:srgbClr val="000000"/>
                </a:solidFill>
                <a:effectLst/>
                <a:latin typeface="Times New Roman" pitchFamily="18" charset="0"/>
                <a:cs typeface="Arial" pitchFamily="34" charset="0"/>
              </a:rPr>
              <a:t>  A distinguished educator, he was </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the first Virgin Islander to serve as president of the then College of the Virgin Islands.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6626" name="Picture 2" descr="pvi1972_Richards"/>
          <p:cNvPicPr>
            <a:picLocks noChangeAspect="1" noChangeArrowheads="1"/>
          </p:cNvPicPr>
          <p:nvPr/>
        </p:nvPicPr>
        <p:blipFill>
          <a:blip r:embed="rId2" cstate="print"/>
          <a:srcRect l="12030" b="15860"/>
          <a:stretch>
            <a:fillRect/>
          </a:stretch>
        </p:blipFill>
        <p:spPr bwMode="auto">
          <a:xfrm>
            <a:off x="3886200" y="3124200"/>
            <a:ext cx="2238375" cy="2667000"/>
          </a:xfrm>
          <a:prstGeom prst="rect">
            <a:avLst/>
          </a:prstGeom>
          <a:ln>
            <a:noFill/>
          </a:ln>
          <a:effectLst>
            <a:softEdge rad="112500"/>
          </a:effectLst>
        </p:spPr>
      </p:pic>
      <p:sp>
        <p:nvSpPr>
          <p:cNvPr id="8" name="Rectangle 7"/>
          <p:cNvSpPr/>
          <p:nvPr/>
        </p:nvSpPr>
        <p:spPr>
          <a:xfrm>
            <a:off x="609600" y="6019800"/>
            <a:ext cx="7391400" cy="276999"/>
          </a:xfrm>
          <a:prstGeom prst="rect">
            <a:avLst/>
          </a:prstGeom>
        </p:spPr>
        <p:txBody>
          <a:bodyPr wrap="square">
            <a:spAutoFit/>
          </a:bodyPr>
          <a:lstStyle/>
          <a:p>
            <a:r>
              <a:rPr lang="en-US" sz="1200" b="1" dirty="0" smtClean="0"/>
              <a:t>Text &amp; Picture:  Profiles of Outstanding Virgin Islanders, Ruth </a:t>
            </a:r>
            <a:r>
              <a:rPr lang="en-US" sz="1200" b="1" dirty="0" err="1" smtClean="0"/>
              <a:t>Moolenaar</a:t>
            </a:r>
            <a:r>
              <a:rPr lang="en-US" sz="1200" b="1" dirty="0" smtClean="0"/>
              <a:t>, Page 184</a:t>
            </a:r>
            <a:endParaRPr lang="en-US" sz="1200" b="1" dirty="0"/>
          </a:p>
        </p:txBody>
      </p:sp>
    </p:spTree>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239000" cy="701040"/>
          </a:xfrm>
        </p:spPr>
        <p:txBody>
          <a:bodyPr/>
          <a:lstStyle/>
          <a:p>
            <a:r>
              <a:rPr lang="en-US" dirty="0" smtClean="0">
                <a:solidFill>
                  <a:schemeClr val="tx2"/>
                </a:solidFill>
              </a:rPr>
              <a:t>September 9</a:t>
            </a:r>
            <a:r>
              <a:rPr lang="en-US" baseline="30000" dirty="0" smtClean="0">
                <a:solidFill>
                  <a:schemeClr val="tx2"/>
                </a:solidFill>
              </a:rPr>
              <a:t>th</a:t>
            </a:r>
            <a:r>
              <a:rPr lang="en-US" dirty="0" smtClean="0">
                <a:solidFill>
                  <a:schemeClr val="tx2"/>
                </a:solidFill>
              </a:rPr>
              <a:t>: </a:t>
            </a:r>
            <a:endParaRPr lang="en-US" dirty="0">
              <a:solidFill>
                <a:schemeClr val="tx2"/>
              </a:solidFill>
            </a:endParaRPr>
          </a:p>
        </p:txBody>
      </p:sp>
      <p:sp>
        <p:nvSpPr>
          <p:cNvPr id="25601" name="Text Box 1"/>
          <p:cNvSpPr txBox="1">
            <a:spLocks noChangeArrowheads="1"/>
          </p:cNvSpPr>
          <p:nvPr/>
        </p:nvSpPr>
        <p:spPr bwMode="auto">
          <a:xfrm>
            <a:off x="457200" y="1143000"/>
            <a:ext cx="7467600" cy="3429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1895:</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Eliza James </a:t>
            </a:r>
            <a:r>
              <a:rPr kumimoji="0" lang="en-US" sz="2400" b="1" i="0" u="none" strike="noStrike" cap="none" normalizeH="0" baseline="0" dirty="0" err="1" smtClean="0">
                <a:ln>
                  <a:noFill/>
                </a:ln>
                <a:solidFill>
                  <a:srgbClr val="000000"/>
                </a:solidFill>
                <a:effectLst/>
                <a:latin typeface="Times New Roman" pitchFamily="18" charset="0"/>
                <a:cs typeface="Arial" pitchFamily="34" charset="0"/>
              </a:rPr>
              <a:t>McBean</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 who spent most of her life in </a:t>
            </a:r>
            <a:r>
              <a:rPr kumimoji="0" lang="en-US" sz="2400" b="1" i="0" u="none" strike="noStrike" cap="none" normalizeH="0" baseline="0" dirty="0" err="1" smtClean="0">
                <a:ln>
                  <a:noFill/>
                </a:ln>
                <a:solidFill>
                  <a:srgbClr val="000000"/>
                </a:solidFill>
                <a:effectLst/>
                <a:latin typeface="Times New Roman" pitchFamily="18" charset="0"/>
                <a:cs typeface="Arial" pitchFamily="34" charset="0"/>
              </a:rPr>
              <a:t>F’Sted</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 St. Croix </a:t>
            </a:r>
            <a:r>
              <a:rPr kumimoji="0" lang="en-US" sz="2400" b="1" i="0" u="none" strike="noStrike" cap="none" normalizeH="0" baseline="0" smtClean="0">
                <a:ln>
                  <a:noFill/>
                </a:ln>
                <a:solidFill>
                  <a:srgbClr val="000000"/>
                </a:solidFill>
                <a:effectLst/>
                <a:latin typeface="Times New Roman" pitchFamily="18" charset="0"/>
                <a:cs typeface="Arial" pitchFamily="34" charset="0"/>
              </a:rPr>
              <a:t>and lived </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to the age of 105, was born.  She was honored in 1990 at age 98 by the St. Croix Heritage Dancers for her contribution to quadrille dance and culinary arts.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5603" name="AutoShape 3" descr="data:image/jpg;base64,/9j/4AAQSkZJRgABAQAAAQABAAD/2wCEAAkGBhQSERUUExQWFRUWGBoaFxgXGBoYGhoaFxwbGBcaGBcdHSYgFxokHRocHy8gJScqLCwsGR4xNTAqNSYsLCkBCQoKDgwOGg8PGikkHyQsLC0sLCksKSwsLCwvLCwsLCwsKSwsLCwsLCwsKSwsLCwsLCwsKSwsLCwsLCksLCwsLP/AABEIAMIBAwMBIgACEQEDEQH/xAAcAAACAgMBAQAAAAAAAAAAAAAFBgMEAAIHAQj/xABGEAACAQIEAwYDBAgEBAUFAAABAhEAAwQSITEFQVEGEyJhcYEykaEHQrHBFCNSYnLR4fAzksLxFRaCoiQ0Q3PiU2ODstP/xAAbAQACAwEBAQAAAAAAAAAAAAADBAECBQAGB//EADcRAAICAQMCBAMFBgcBAAAAAAECAAMRBBIhMUEFEyJRMmFxFFKBkbEjYqHB0eEGM0JDgpLxFf/aAAwDAQACEQMRAD8AawKkFarW0V8mM9cYF7ZYju8BiW62mX3chP8AVXAH3rtH2qYrJgMv/wBS4g+WZj/+orjTjXlXuPAU26Yt7k/ymH4gc2AfKR0ewY7vA3G53Xyr5AeEx6gt/lFBclMHaVe7Wzhx/wCmgLfxtvPnv/mrcJmcvEBG80QWOXpOlMHYDgv6RjrSkeFP1j+ifzMUvhK679kHA+7w9y+w1utlX+BdyPVvwrP8S1I0+mZ+/QfjGdMpssBPadBsrFSVgFZXzJjkzanorW5cABJMBQSSdgAJJPkAK9mkn7UuP91hxh1Pjv8AxdRbB1/zNp6BqZ0emOptWsd/07wbttGZzLtbx44vFXLx+GctsdEBOQesanzJoAwq1cFaKnSvp1aqihV6DiYbnc2ZXFs/y/l50xXLnchdcrLlUwYhh8QB6iRPrUfDMLkBvNofueQmGuDlI+FZ3Y+RofiMRnOwAiAOgnbz6k7kk1LAMOYxRe1GSsIcRAKFjqdweZ9+de9lOzL43ELaXRRrcb9levqToB18qF2MMXYKoLMxAAG5JMADzrvfY3s0uCwy29DcbxXWHNun8K7D3NZfiOsGip9PxHp/X8I07/a7A23AHX5wtw/AJZtrbtrlRAAo8hz9TvNWQKwVtNfPGLO2TyTGycSO9fVFLMwVVBJY6AAbkmuIduu2zY27kSVw6HwLsWO2dx16DkD1NEPtE7d/pJNiwT3CkEtt3pHPztg7DmdT0CXhsKbknZRGY+uyqPvOY0X57V7fwfwvyB51o9R6fL+8zr7t3pWEuHdmbz2xfy/q9wJ8TASJA5iQd42q2qHQKAPUhVHQ6nfpVmx2nuWrS2EHhBIA+JlQn4SR8TSTrGkwKeux3ZQi6bl+1GT/AA828/tRPpvzp3W6kacF36dh7x3TBDQw7yt2J7FtZJv3rWa6TNsMyhVEfFpJLn009ade6un7yIPIFj8yQPpVyKqcT4imHtm5cOnIDdj0Ucz+HOvFW6q3V29Mnt/5OUBBKnEFt2kNy/dfINyWyjyAVIk9BXOMb2t7zEqyILaKTkUgGepuGTmJ5gnTlXnHePXMU+e5Cos5VnwqNvdup+lATZk7Qh9i3QidQPxr1Wg0BoXfby36RcubjsSdEufahinGS0LVrkSiDTn4QxIPyqrYxGMxjx3t1xqSWYhF83jQeg+VQcC7JXbsSEtiAYLahTyUAGCfOnzB4B7aBE7tFHJVZzPUszCfcVfW+KCpdqkbvnmBXTYPqkPCuBLYE6vcO7n6hRyH96VLxPiFuwma4Y6AfE3ko/Pah/GeKi0CO8d3G4BCKs82KAH2Detc94jxUG54jcfQ5iJY5RuFYnmYUEEgTNZVGgs1beba0Ya0VjCw7e7XYlmJtoipJgEKSI01JMmspRdzcOcpcGaNFVgAIhQIUiAIG5rK3h4dR90RT7S066FrcLXiitq8AZ6AznX2vX5GHt+buf8AtQf6q5p3VPX2oXs+MVeSWkEebFnP4ilDJX0TwtNmlT6TzurbdYZL2e4f3uJtg7Bs7T+ykMfrA96i4liO9vPc5Mxj0GgHnoB86J8ITJYxF3Ywlles3JZ/+0D50PWyIH9a0DFSeJBhME1x1tqDmdgoHmTH519GcL4atizbtLsihflufcyfeuX/AGXcD7zFm6R4bKyPN2lV+Wp9q68qV4r/ABDqtzrSO3J+s1NIu1czSK8K1ua1NeXjuZDevBFLMcqqCzE8gNSflXBu0nGWxWJuXjIzGFB5IuiD1jfzmuk/aRxfLa/R1+K4JeOSchP7zDboK5iLUbge9e28B0eys3Ecnp9P7xDV2f6YNa2Oensfyq1wzhguvBByKJcgaxIAVf3mMKPU9KuBGJAUCSYAWZJOgG9X+I2jZt9yoJY63HAMEsNduoOUfukn71elxiZ4gbiuKztlWAo002MaAA/sKBA6+I/eql3LdZogmHHQGOjn8G2pp7FdjFxd0tcRls2yM3LMeSiPmT0pe+9KELv0EIi7ziFfsw7IFV/S7w8TD9SDyB3uRyJGg8pNdFFbrb02j00HyrwivnWt1jau0ufwHsJs1qEXaJ6K5t9pvbPRsHYb/wB51PztA8o+8eunWivb/tp+jKbFlh37DxMNe7Vv9ZG3Qa9K5dgeEPekgHIpIZvPcqpaAXPrG5Nb/g3hnTUXD6D+f9IpqLSfSvWU8JgS7aSFB1I8RncKBsznptzOlEHuTlt2lgiVGUltz93SSzTDNEkjSBUjMbjLasITPhULJzTuF5mTqW3byURXVexPYNcIBdvANiI9Rb8l5Zurew6ne12vr0ibm6noInXWXMqdhOwAwwF6+oN77ixItg9Z3ufRZ507xW0UG492iXD+FRnukaJyHQvGoHlzrwdll/iF2epP5ATSG1BJ+L8at4ZQXPiPwqN28/JfOlnFY5MVbd8QciW1nMCPET8Niz+8TudSdB1pS4jinu3Czktcb6x6aKo+Qq9wTA3Ll1VUF3AnSctsHQ6x4Qf2viNeu0Ph9eiXe/xY5PtErLTYcCDxgLjMM9srGWLYXnAAzCPEx6bCnngPYMCLmJTXlb//AKEbnbwiBTnw6zZsgQneXlWCVXxa++nvrVbjfEjbXM4CT8KKQzN8xlUajXUD1iq6/UNYgTTtyfbrIrG1sniR3BasKXOVF0H8lUDczyAmlzifahrgy2gbac3b4mHPwjRB6kH0obxHFXLpLOx5wgkj0EnbkSYAminBeyDXYe9KpuFAgsPfUfxfIc6VTSVaVfP1TZb5wjXFjhYGwHAXxTwoOUHV32E6jKIhfUS3mN6OY7sCj4Yi0SLmjAkxnyggZp2JBJG8EjzpsXBqFCAQsbSdvznafWrOQdKx9V4zaWHl8AdpIHE4e1iwSe9V1uffC3MgzDQws+Gd486yuv4rs1hrjl3sozNuSN/rWVoj/EdeOUMH5QlBRXuQnSDSR/wXHnQ4+51nM2wgR9fpWf8AK2LPxcQu+fifl70kNBVnBtH8Zq77Puxb7U2e9xt9tD+syj0QBfy+tJ/EfA2WKu4vGkOwKuSGaT3kGSSdfB/elTYTCC6gOXUE+EtnPLXUDeveVr5Var7ACYqVG60rmb3cPdOFw9u1bd/jvXMoJ8TnKgPmEE+4qHBJoZ36HTamjgnF0s2e6dGIBlGSCCJ8QaSI1MTrS2rnFYo5bPiuuxhWckAasY0BhdfbzqytnJl79Ma8Z/Cdm+z/AIKbGEUlTmuxcOnUeEeywf8AqNMZQ9D8jXM17CIDDYi6hn4SzL6QDc5+VWV7EpzxF4gfvnn55q8Jq9JTbcztack/dMfRHAGAPznQe7PQ/I1W4hiRZtvcueFEEknT215k6DzNJX/JqCB3t8hiAf1p0+v0oZ2o7F3cPaXEWxcu2vErZjcuOrQchCr9wkAE8iR7W0vhFV1gUOT/AMcfxnWM1YycQLxDiPfXHuORmYydzAOir7DSg90DX+v51NhMHiCQBgrzDkBbxP0AJFXuG9n8RiMQLK4UoxJDG5365QPE2YltNPKvdV1itQo6CZLtuPM14cVsoLrxneVsqYnXRn6CRp6E9ahWyCc2smSWh1M9Sy5gfWug43s/3NvuiO/uOhColslm3PMyMvh5cqXsF2fxZKj9DuggAAm3dAnXmSNPOuyJ1iFcSnwHgFzFXQltiRuzaOEXmTt7da6/geGLZtrbtqQiiAI+pPMncmgw+z8IFDZy5AzG0zKJ+8OsTUVzsmdJOJGmkPc2+VeV8XQ6g4JIUfumPadMLnIjGbZ6H5Ur9s+1wwdvKsG848IOuQH77Dn5Dn6A15e7EtcVlR7+fKcme5cCyBIzxBj+dcyu9nMbccs+Evic3iNu/poQPi0EHn6Ut4d4RU58wsSB2xiEew52DvLP/J+JusWusqhmlnd8zSdSYEyTFN3DMOlm0LVtYCjrMknUkkCZ3+XSp0iBmknKIG0aRqBzBnT2rRUhlPPIQconYfsgatXoy7N6RNCnTpWc94X7OcCw9lrl9Aqux1JM5RzCg/AKPLi0OmdfmKWMBhrpdQFksToVkgBddByk68qLcX7P4ruj3VnvHYEBSyoBP3mk6Rvsay7fBRqmNjsc/pAXeWhOTBfajtcLIKWfE3O5Mqv8MfE3nsPWkK1fa4zwRlOrXHOgkc2J8RPzpiw/2bcQ8OaxahTJFzEEh/4sgJI02ke1FOxvC38dlrM3EOaSoAAI8Nsg7GBI59TWhp9FVokwo5MzQGuyc8CCOBcAe+YsqQume88L56KVJY9BAA09S+4Xh9qwq25C5jAA0zNvLHdjvrPkKiwvZC7bGVL+IRQSYGUDUliAIgb8vypbxONdmkszELKsdxlI5+WhnrWbqqLtY+N21foR+sY09W7gRqx/aizhSEjM3NVGiA83PI9BvQziid/cGSbjNzGwnUD2B20iNSKF2cALqlRbuODBbICW+IEmepg05YThjKo7kvaBA0NsH2ynb02pvS6ddFThevv84HUUkNzK3B+zC2vHc8VzfyX0H3iPkOQq5xXi6WFJbVo0XmfM9B51Xxj4pGyKSwK5swsiRJiBBiZpc4r2YxjBbqjU65SCXz6xmEmPWTSo8JfU2ebqGyPYQQbJ2rLGE7TuL/6wgoYV42BmPAD+zMHrqd6bkcEAggg7EbH0pCtcCvDMBZxBEsF8AXn4TJzEiOo/CjfBMNcEo1x7KIGZgzqCkwVDTbgTqSAdB51XxLwNLgGq4P6wddjAkNGSvKR8T26wIYj9KxJg7oWKn+ExqKyvN/8AxrP3v+pjXMP8L7LE2yLwuC5OrKwXeDoASrL7da8wXZhxcE31dQzZV7sn4SYDOpGsEiDTa13nIAGp8xG8zoPOorWVXIEkvLjppAMH3r6ONHUrBlUflEza57mLV/7OsPefvL1jDvcIUFjbeTAC6jvANhFaN9muDG2Gwo//AASfmbhqwvb22HKXQtsqxVpuAnR8ggZZafiEcg37JoHxb7Wlw9zEZraPbtm3kAuZLjd5oPCw1GjMTpAyjUmncwGz2h3CdhsPlH6mxuTrZBILEzrm8+lB8dxrhXDr4tO2Hs3gozZMMJGYD4nRPDIO3mKMdnO2gx2GGItd3bXNkZbzQVeR4ZXQyCCOs7V88faJcJ4hi2mQcRcAIMiA1QSBL4LcEmfQHAuJ4PFXbnc4m1dbw5VlGaAokqjaqM07CKOnhkMsQIDa5EAk5YnTyr5G4bfdHFy3INshpBiCDpry6ada+gsf9o9/JhXQW/1jJ3qgZpDOifq2LgR443JBHLWowvsJ21vnGq86WsQFu4iyjXAvdIxQOSsyVBjrpANGrFohQGMkcxXzp9qeDuf8Yv5mzA90R+6pRSFA10BBge+k0etfbP3OFs2rNpmuoiI9y4wyt3Yy6CCTPM6a9agMM4lxU2MzteL7wgi2wU/tMMw+UjWlxuy2Ia+t5sSouKApIsiGAnlniTJB02iuZ4v7XVxOExFq9aK3HtMJV1KMVAOxAYZj0BiIG+i232uY44hrlu8LCnKMiorISgC6hhMGJgbTpVsiD8tu8+i04Fb71bpE3FDKp10DGdpInlNVO0ePbCWO9SDDDMrfeBB5jVev+9AeA/aXhbmGtH9JQ3mTxWxJuG4AC6qn3idQse0xSp2h7a3cQQiqMkyVzEkrBUEkmDzaQBr6aL27VGe8c09T3OB1A/SdA7LdqP0iVbcyQfxX1GvtRXFak20v5LhGYL4WaA0khSZKnbpXGsBjmsNng5RmKkMwAnQEhSGO+wIkTNA+1XaLE28VaxRuq7tEMFCQViCqg6CDvO81Sq0MMEw+q0exsr0n0ULYESQT8pPOBypK7dccLTZtvlVT4yDqWHL0Gk+fpqB7QfaW1u3YxNq2rglSwYtAGUzBXYGBBPMkUM+03tTb722cPbBZ1Vy6iWKsMyswjKolhruYOsUR602Hy8fOKaY7bQbRx2xN8OwygCdJMHeetFMEAQPIyepMRvyG+nn5Un8C4y1xQSZJnMNwDMGPXQ+9NODbQmQABJkgADqZ29aBXWOs3GsJEcOyrJba4WIU5BvoAqTmOY7dYo8OO2O6N7vU7oaF83hEGDJ5a1yTjHa5Vw9y5hzbuiwR3gaSjyQAoIIzfEGnYldjQr7KPtC/WXcNjGzriFOVmIkvrKE6DxBjrO8Uyh7TH1IBfPvOh9q/tdweFVe6e3iLjHVUcEKvMswmD0H5UxcG47YxeHtYkQqN4lLkCCCVOsxuCK+Ze2nZ98FeFm5lmCwIJJysWy5pUZTptrRfh/bNFtW7RtuAqhYQBhpqSDIMnUkQarY7AZAzKJSCeTid34l24tIWS2C7AwT93z8XP2pQs4JXOoBPM/ypEXtci21uPautc7xggtkqrWXUFMxIK5wwbUCTmPQVf4f9pgYeDA3SJjMbvgkwPE4t+Hel2Wyw89I7S9dQIGczrfZALasvmBBLsZCsZVDlUiBr6edVe032hrgrqW3sMxYZjDAQubKCJHiY7xoPOSKSeGfaNisRbKKbeHKOrkoMxFoH4ZJKsSRB56+dD+1dtsbdFzOmeSHEtoIUBVGsQATG3iJpkOqjERetnYtOtW+1llriIs+MKQxEDxqGQDmSQ30NT8T42tm33gXMM2U6xB136Vybj/Fmw2D7y2mZ7XdrJ1CqoVEbJsQArCNPiUnzTrf2mYlzF8rdQszFQuQEvOY+H15+dELenKygrww3dJ3K926BBC2WmNGLLlzGdOpiJ9Jrl/2l8aKKtjMZuS9xj947ROxH8qBdpe2neKLeHDINi/wlgI8KAE5R15mN+qdfEkZgee5M/WlFDv6rPyjfpThIRDMdp+lZVW3fQADKayibR7zvMf3n0rxftFbODTulHfXkIsW8uYT8OoH/AKak65oBMDWQKofZ9icRewWGzqZt3DDnwZrcXEJymdiQI56HlXKOIdp7/dNaCj9UfC4JE2mI11OsNMRsat9ivtAvHiCMzPNy7DKGY2ir7jKxOVphpEAQaYUk4irAKD8oX+0q7btYm8V7xc7WmdjzDoS2QRP3Sf4k020WeL422+Fe1ci06OtzL3bd/ccqQbj3C2xUiRECFjUGel/bBwYXcNaxaKp7u4ou6CWtsciyY1yuQQOWY1y3tleOI4hdZgBFzIo0jKDlX1WdJqj+niWpIYTbhOIRcF+j5c2a+LuZjoGVTbAQD4gV1k7R8quN4YG1YAj1r0XP1l2NllVG0DNHtMVRx2PuKRlgL57mN/SlWLM3WNKFUQr2U4TZfF2bR8Ft3BuOTAyoC5GY6DQHTczR/t/2htX8Q9vvf1aFQlu2spCrmTK3hCycx6g+QpJu8QuWgl1JCnQ81mIymdNVH0Jq1+mNigumTVtBrm0AWDuY2JNFHCcyCRvBl65j1uNLQXI++SytACgPzIGnypMv5kZgRBBMjofSnrDcLVWVpJcGRO3uNq34hw61c/xFWT95dG9zzpWq0KcGE1Dq5G2LnZwAJfd0zoLZWSJAe4CFn9kRJzDUQIiaH8asBXzqAA+oAiB6RsKNcVutYwxtJb8Gee+DSTIOhWJXQx7edUV4Ez2rbO4BYSF5rbGis38RkKNzp1poN/q7QJwRtHWCcDxF7VxLltirowZSORUyP786esD2jfEs9y6ZuPcLPAgSQD4RyGlDP+Qp7zu7oZrZICsILFAcw0MAiI3I8+VbYjDGxYNtWAuhpIEEZtmBOo0jzFVsZHGMw2nDId2I1Xsaq2y56HL1LEQuXqZpCu8Iv95bzMzJoUbVh4jJgciCdRVnhWBvXHAA7y4dFBJJB5R0GvkBTnwfh2Kwqi3dQAGIKurjoZgkx7cqGMKcJiFuy+C0o8Ux13CpZt922Uq1sNkm2zI2VtxDAfERv89NEdLFpWs3A9vRWDA+JTnz51/ZJUxvGkbUd7R8MxGPsYa3aWFttfzO5CJmcoAQT8cKG1UHc0ucR7JXLFtsObuYmGWM2UjnlJ5SSYgamaGQijrKpvY8CLuI7R5Lrthv1SE6LAaNAJGYdZ9qoY3jN6//AIlx3HIE+H2XYUU4t2c7oMwHhiR5dfXnRkdllyWwfh8MkdGB1npOXWji1AMiQa3JwTFixjCLF62p/wATJI5nI2YR1/pVLAM1q9bYjZwYYSDB5g7jypo/5DuZiFYQDEkkH5R/cUa4T9mmKyi8LYulWgeJdPZozfzHlVvMA6cynkF2GSB9YpdsOJtdvxcXKbarb5kkLrLEkmdfwFF+D8BS3hxdf9ZdyAi1LCM5OXOQROgnKD/WPjvZUhiMr27ojMjzJnff8ZPPU0XDMpuCPiYZY10AI0+dLW3+gBesYGkZGyx47fOFeA37akl2uWQyBXWxItkHNynMJgAxznain/IGBxQDYbEuCBoAwuhQf/ttDKOW9LGKuZLKlgVDaagjQ6c99RNE+xzxfX95HMjlGkfOjoMIWMSL+riM3Cfs9WyGV773A0SBbW3qNmLZmJgSN41pC4jwl7OPKi6bqPdaGXT4dbgIJ0KqP7mnDtFfuQFNxokrox+IayROxHWlLEcTKNG5OUg6aFl8XpuBXBlZCwEMFJIB7wlxLFBrV6ySBmtlBswmDGg9qWcN2atrGYFjG+YjWPKrX6X4td9z7/7VaF6V8/Ks977Og4E1E0tacsMmAuLcCc3GNplKbqCYInUjURv50NucOuFir5U6M7ZVgdGg5j6U0Ne/v261Dw693oKkAgbg7UWvUOByMwVulrPQwUOwt/SL2GggH/HHMT0rKdbQhQNBA2yisov2h/uxT7OPvRCfjmIey+Z/1TjIUWABlYOgIiYDGRr1q52NcB4kKxuIuZjl8JDBpO0eITPSgnDbOYKhlQ7nUjSIgn2MV7wy+LdwrcDHdRrHikCSIlhE6edaKcMJlvypz3n1AcAcZwxrRg97YKhiN3+6/pIDTXzrd4lduXSXgMDDDLEMGOcGTIIJ+tfRP2acRN/heFdjLBCh9bTG3ty0WuWfbFw2zb4mDbADXbPeXQNfGGyho5FgNeuWedRaATmUpyuFiWqiW/eIPousfUVWxLLrm1ivVuSzHT4gsctA3z019apviil5CQCFYEjkee1KBeZoE4GYU4ThPAGuac0XZtNjO49OdEeHNLTsSGn1zfTehtviocyIaeRBzT6DU0VwuFZGOYrOUHwsGAznNBIOjAbjka5xF9xJh7CcKLKGzATMA9PWaEcWwzpBI05nRgANeRposGEUeQqljMN3iOp2II9J5n5Cs8MQ3Ma2jbF7DWO+t+LKFuLEak5W2I6Hn6ipMDw0LCORLayPhgidJ2CrlUdMpqlw7ElEYMCTaLAjaQBmU/iPlQXFcXe6IZtCICj4QDrAX86bKscgdJWrGZ0XAW0R2KEZQCWIMy7kEmfQfWhzdkLcBjdcqTtC6jyef9M0M4G4t4W5lOuh25xBBqHA4o/pFlZIAQAjozE/7VUVAKWzGC5UgCPPC72Hsju7AWckuwBLGGG7kSekbUN4zdK4m4+YktEEztzA5wIB8qqYCy36bA0BU5tdlaDI6GTEeVScUb9c/XRRmEgAAat+1O5Gg016iEbgfOMFV6mMvY7iZdXtmP1cZBEMVaWMjqCD6THKSxYrhKXlyuOsEfEp5wfxFcr4JiDnVgcr2xnDDrdCqC0Rm3MiI8KjUajoGE7VCVV0IOYglII8Wo8O40jypgBQdpieHszYg4kGI7F3B4QUuIdwTkJHmD/Oq2H7GXUOVLQW30zqQB7saZ7narDBgGvKuYSMxK7Eg6kQQCDz5Gr/AOkrAKspB2III+YNF8hAIE3ODjvBPDexp071xA+6hkn/AKzoPOAaa1sqqBVGVRoANgOg+dBsb2kw9hsly5DROVQzkiCTEaaAE+gpa4x28ZjksB0DKW7wxICwWCgTlGVlJMkhc/SmERFHpgLGbq3SSdtMPaxd02sxW5bUBHgQWM6T94bCPeue4nEfoyOSsOhhhOkjTTyn8abcRdDXkKCMyzrAGbUqsbgZcyn1HWg32jcGZ7RvojRAN0ASQV+80akeLUxpoaz7E8xunIm2jAUhe2IF4Z24LjuzZ5/deYg/eUgAg6jf2px4YLJQFQFcROmU+L452B16Vy3gqPbBIX4o8R2gdOR1ptwPFLwVZyEkTGQe0aH+zRTYo4MRXTu/IEbeJ4TvTAaJIMxMQCNh60j9qb9iz+rRg15HJlSCNQobPyCwNBMgipz2gvNqWICsdBpEeY2mqvHuzVq4puWgQ5GcnMTmnU5p5+dU82pBtx1hWotUZz0i/h+Jm5czQADAge/86KWcRGny/rQaxhWSMwK5pjr4SVP1Bq9aQsYAJJ2gTrQLVG7AjlLsyZaWzdzaL6EefOj3BuE5QJAncx/PmazgfAyuraEjxn5aa/lR4gDQbVFSbs+0i18TVTAgDT2rKgbGKDE/Q1lMeXFcmcq4bjAqgE7E+00xJxa1+j3FDJN7KrjIZi2SVeZAzAwPMMJoAmFUfdnzqYWgOkelE3gHImfsYjBjbZ7e3Vt90kIskhbcW1EmScoBAJMnSDqaC8U4493VzmZoBPxMAOrROXnE1QJE7nXp/OKxiI++R/EaqbMyF0+DmXcThTZTK0ZpzSuxBHhg85FCcbhWaTIA03n+VFuIEvh0PNBkbrKmVn/p/Cg9sM3hUE+mvziuXrmMDGMGQYG1DwTOn9+tOPArWa2ADJZyBPy58tfpS7b4VctnM40g6hhp7UbwmKa0iMrEHefUk7VD5bgSor79hHZ+VVbgkEdTS7a7VuD41Vx1EirVrtTbMZldfkw/EUodLYDkwnmL0ix2n4i9jE3VBlXCMJ1iRrA89QaCWHVtdo1YAgaTHhBOpop2yxS37qvbDeFIbNA2ZoO560vWjG9aar6fnEix3Rl4YQWKhn7szJKxIH0kVcZVW4bgdiQQVnT4dq0tYb/w9sKdVzGRs2cDMNOkaH1qHhWD7zMbuZVXkBqTz+Q1pRjycHiaSjgbhCvCe0ht3szyUYEMd4BgyeoBAmjnGsG2VL48SOvijUAnYjyI58vXWgy8BsyCFZgxHxsTvO8AdKesFjFKACBCBSvMAfiPP+VVrZM4WVu3EGK3Z1AVvNzZx56IFiD6lvxovw5ZunSf1pOv7gUch7VPb4OR4raLlbWFAB5DXbQ6H2qvwcFbrggjxtodDOnPpI96lQTZmOUlRWFEq9o7ZFvNqcneL/3swIOv3GNMHZy+VsKdJW+0xP7o+gj60M7XW/8Awt5gf2dR1ymdTtpIPpVvszcLYUEGZadyd1U8/WmdV/lRC4ft4R7YYABw/wDEunmlxdD6XP8AtpUtNGIsHSCBIPVreRh5zvpG+2lPvau3OGVgJIa2NPOVP0NJ17hlwm2yK2gymdtCVmf61fTj0iDuO6kgmWBbIu2yoLLB8z4SIEjnqNfQU8cIwpVMzCc8rB1kERB9YI9jQDhvD2tWHu3GW2FIkFtFk5VZidAM0aDyqjxvt1h2w727V8ZywIZPhU/Exz/e6QvWjlFRixgEusdAgihx7DC1iHtrGRW8JE5SCZET6x7VNb3HkB8gK3sYvOALhS4NI02M8h/WrWLxyqf8FTP3hlge0TWaFIJM1xqRWoGIEweDuO1zIjPJnQaUcwGEuBALilYJXxDk3XyBMe9D8Rxm7muLbOTIV+GNVYA+Kd9/lVFu1Td28s1y4GMTlyAaTMaufDIG3KuaoMuDKteWG6R8ewiWwJuTdRiuXfMsnxA8tQT5hqXruLJ05DlNQ4zFu5zuScx3g5SfLSNPwIqo2J8qKlQ7xd9S2MCN3ZftabLd3dzPaJ31Y2yee+o6imfinF/FkTQH74/00jcOw0WpI8Rkz+FNGGh1tn93+lXXGcCKWWsFktu60DxLt+zWVA7GTEmsomIn5tnvFAe/41vlnn89K1CVuIOhpGa4E3S4B/TesZhuOdadwBrNeMQNjpUSYR4UM3eJpDLOuuoI/nRbDEFRlUCeWi7b0H4Q36yOqt9AD+VEbcAMCJ6VO4iVIkXEWbuzOUTOmYknl+dV8Q2wB+EKPprW2NUZfr1gDetcTg7kk5GgwQQJkddKNUCWzIdsJKbGvEPtXrpy2qSxhyxHPkOn+9OxOD8VcObL+1E+pMGht/AxfNsbZoB8jsflRTGLDW3IMAw5AmCGn5kD8azA8VT9KLFAwYQG/ZnUtBGv8qDkgmSQMDMNYPHC2oWCyqMqwYMdT1O8etEVxqlSSdW+ENpAJEwflQ1sOHMJOpABgESdI5VZxuBZFjRsu8Gf4ZG4pEJkncJtA1kcGEnvIMkFSOZzfs7/AO1QX+J28w8YmDMKwMEaGY8I3HrVG5gLgIHdt8M6KTtvtVd8A+cHJv101G2hoqVqvaZ11hDYHSP3B+0tl7Kw4ByKIeUMrAO+jDzBo1we0jWzIVvigkAzLaQY9q5nw7AZLmuoUTvpJIj13ox+n3bLKlq7ctiCWhhEHxQQwIGo6c6JW/rC4l7Kv2W8GdAPDbVy3qi/lIG8beVC+F4BLQZVGUZg0DaCQDpyFK79psV3TEXjChyTktzoF0lVBjc+1E+AXbty+6tcZpVjJg+HMuQTlGuon8BNO2KpXmZ4dszollR3Y0BGboOp1/vpQfi/EEUZC0NGg5wNiRpHMwas4DEFgV0yggeeq5t6We0GEOZWWAHVhtOV0AuIRzB0ZfMZhrVar0J2ASliN8UF8V7c2v0fEW8t1nYAQVCAFSGBJk9ARpzpCtXFZC2TKWaSd5P3iDGgn8aZ+1XAycL+mWh+qYqjL+zI8LA81BlPl7LvC+JvNu3CkKCfVQdAeW/zpO/fnDTWoNRVWQfX6zLNwqublP4GN9qJpxMoAGGjAkSRqB6bVu9/D27QDpBB8RCGdyWjrVxe01orbVLRgKwJOUSQSQYE8o3rlXcN0ra6k4USK09m4GgeJxDEH8/SocP2eV3yW7YdUIaZ3AgnMSRm5j5VHxWw93EZrZCgqoZW0nKMsggR7VPgeIPZUOrGAStwaGVIgjbTeZqa9pOJfyrMS9217OvetuEAkKHRdJPdDxhY01Qz55a5jw/D53Vfc+gE10LtcXu4W4M7numYgZtIX03lNPYUldmE/Wz+6R89BRyoReImVPmgGHbDAgD6Dy1/CivCkKyp2G3p/fKhd7h7DVPkKsWmZTpINAr6xnUacN0lt0MmsqL9NbqPl/Sso2Yn9lb3ikpnea3BqEVJn8qUMcE3IqMtUk1p3uvKagTjLvBP8UH9kMfoBtz0O1XuK38iaEEkiJ6c9JoKLuUgqYI51pjMYzjxNMV23JE4HiWU4izSIG2pluemgmB6U/8ABrn/AIaxnbU21nXpoPmAK5haMgjz/v8AGuncBxJuYW2Zjw5TH7hKnX2mma+G4gXwRNTYQ3SjKpDDwyAYP+1TJwO2GzC2BG0aR51T4jlUgqDmBBJJkx/tRzAXi9sMsH35f01pjPMAVzBHF+BI2FvoiBCy5xHN0kg/KR71z7D8IKWxdI+KSOoUc43139K66MxO1c4vY4271xXLPbS4wUTsoJAA/d1AIoVnEsq5gi1eKsCpKkMIgkRlEk+sn6UVfjt0MQwVwJ1YawRtmG/uKkxXDVd1KHUgE6iMzawY29arXeEXMueFZWJ2YDcjedaEpyY0421YHWGOA8YLF2KKNhAnSBH5zXnHuIFShCLoZk6+JQJj1H41U4dh2S3DACXYxq0AZRrAj61Y4vhiQVlZFy2eembTXy86D6zZx0kekV/ONnCeBi5YslnOa6cxYfsq0qoHQADXqTWuN7Oli7C4ogIDmH7WYjUTA0jatsC5R7SqxGVGGnPRR06zUJ41dQsC0h4PiG0Mq8o2UselXJVTuMN5Tsm3tPT2Oc4JznTVDsHnxrB12jb7o38qY+D8Faz3blgxZyD4TsAXgMdY8ED1FBR2pud2bZW3rabZWzE23ywfFuI+tVeIdqsQ+GZgwtsl24VKLHwhmAJk5vDppqZpqu1bPT8pn3UNSMkR74Ik95rpmA+SgD33FS8KwoLMrqGyuH8QkBiJ2/iVx70hcG4zduDEq124Yuk/Ew0aGA8Om46dPOtMJeIvsGJJiZPi1S5lmTv8QPvXYRegha6GsXJMfu1OAXFYPEYcAkmGTmQyw6ge4getca4ZglDO6EsuZEBj9nUjTbWBXa8Le1Rx95Qffce429q5Vxnhr4bHXlUlbPeLctr90d9B095U/wANK2PvBzIq/ZnAgvjbeFh1Kj/PJHvpVDDtDIP4vmRV1u09xDcIW3OcNMN92YGhHKflXl3the2IT4gSYbWZERn5USpCqbZDuN4aEcEc9wwJItmY1+le4PAXMj+Hw8wYnzy+YGvzrOCccu5Q8KC8gwOjgaa9DQrGXrjLPeMQxIYSQJUk7CIkSKGlW05zNPzGK8ARt4dwgd2wvsqpEPLRKwQSSdFgTqTXMuDX0t3GBMCYDHoCd+mlNHB7oe0GcZsrZbgMmVIgk9ZGb5ClO5wllxLWOYcieq8j7iD70wrhwR7RK4PW4cx5sgMkyCCP71qC2vhE60RweGGUL91QB8tIHvV1OACJBZfr9OVStftKfaMHLQH3f9xWUV/4D1fX+Gvavsad9pSc4IrEueQ+te/Oa0Kxzn6fSkYXEsLtr9aid9YrQHrXhNQBJM8Y1DfeBU+XTSap3kBadqKmJRsgcTLSuDIFdK7F3C2EiAIdx6bN+dc9tXgBET5HbWmXsTxTu74RgAtwgb7NsvtBj2q4bBlAuBGzE4cBes0L7FY491ln4WIXrA1j60e4hZgN1Ab6A0s9iVAskkTLn/T+dWY4YGQBwY5nEkSWYacq5di/1jsY+NyfnrH1roWPxYS2SdBy/iblSNeweUysnfT16VFp7QmnA3ZMgs3iGZ1JB2+en86vDiNzLlJBUdQJ68oHTrVJUhNdK26eZ+kGky3PE1CqmVsZxi6QRIAUbADdmEkzzq1b4hcvXCGeZNozAHwlDy5amhN1fC2m5Hy3P1FX+C/+Yt85Nv6Kp/0xT6cLMJzmz8Y/23m6T0SP8zEn8BVa9Yz2gBzDD2YMPnMVth3kk+n5mswV7U66An2G9I2dpuJKS4gfqXB3uEH1uiY+a1EjZcPd20KmIMAMMux0I06VplIssnNPEPVGBI9NKhW5ms3f3sOD7q9z8taJpuHEU1wzVLPZW/JuP+2R/mVVUiR1DA0UxJy4m0f2wwPqU2nSdbY5c6BdksSBaSdMztsxGpBY6bbKootxpwgsPoAlxSdY0kKYj1NNtBaU/s4/8EvTZAn/AA2YTvoOXTnQrt3w5nFu6sCCQ89ILW+W0z9as9lr0s6nmFM7zyP1P41d45gkv4S/acxNpjPMHU2z6ggaedB8neflFbG2uTONDs9fc3AFB/w1kMIltecHaeVbY7s7fBAKD2ZT6Hf3oZgeNXguT9JNps2YkjUkaatE9d6MlMTdw126cUh7tcywNWKkHKOWo8jtRRxBEjrC3AODP+ig6DK76zpCuNhvvW2B7Oh1/WXIXO0kDUHXmTz9KTk7SYwW+7F0xrPhE6nM2sdaoNxLEZSpuMVPnU8Q/wBobGBHjs9hcOj3s7gpkPxMApK+ek+gqDE8QsYrEC5YBi1bFssVy5iSSCASTAURrrrSHcsswE6+pJ+VNPZCxltMTzb8AKqcBcCULszcxuwySVUTTCLMabUD7PpmJcxsY/KrPG+Im3ad1IlhlG8yd49pPtTFQwMxaz1NiWO9U859ATtoaykOxxN1WAxjXrzM1lW89YQUD3iwrxW4M1Hnr1GrMIj4MnAX+nWsKD9kzUUHcmsF3pUYl8ydFFRva103rzvuQNSDeq8iTwZrbSvVuhSGEiCDr1BBry7tzqTheGV79tXOVWYST0En6xFWHvKmdSxl0NZ7yfiGvuKWOzdsJhkkgFmY+06fgKYsCxIjca8p8hQkY62qwCoAJGsDZiNCB5T70xgnBgM4yJU7blmw65ZIFwTE6+Fo+RE0r8O44F8Nw+jDXSNtPxpm4l2qtCArF4BgKOZ0MnlSPeGdi0fESYHmSa5sE8yFz2jbbvoySrKZ+fvUD4YaHz5ddqWEzpOVisnlUiY+6IOYmOR2+Q29qGUEJ5rjrGm52YU2wRcaGK7gadat8JwdnDHvGzEqDB3jQDQczA+tLTdrrwtqiqBlMzqZ8t6r/wDFLt64GdoEnwjRQD+6PnrR+AsV6tmdM4XaW8rMNtdR0UDb6zVjB8BBZxnIB5ZQdxoJzefSk/s3jrltUyXGSWMwdD6gyDBJPuaYOGceu5lJKkwROWDoRy2nXptSgZM4M1Alu3gy1e4IneP4zGYg+ETDe+m80M4DwEvdVA3O5bIPQMygaRyiqnEeJ3bdzS4wzc5kSoMamYHkOcVB2a7S3LGKEgNFwzn0IYgMZO+rDmTTSBTgrEr3f4WMYezXZi22FsXMzgliSogKDniCTJOxpv4rwa0uEJy/C6fESSQSNI0pQ4LxJv0cwSuTEuAB92brMY01Hi5ij7Xy2DvTJg5hOuzSavY4RZXyyBkdIWtd1aCMAiFCh5aq2jb6kbzS1xPiZuYtVOgBuIAs5fiEMZmSZBmpeLqALLEAghkaY3ViRy2gihnE5W6j6znAnf41/wDj1rkt3IMQ1VWeTEztLwkJiHOgD+If9XxR7yfehIw7IBDSI2AE69dKd+22E8KXBsCR5ZX1AB6BhSmbonQ8o+e9AsJVsCDVQcyvaBZSoMmZj106edaLw0+KQR/tVoNBBB15+cVu2IOaTudvLqfwoW89pOwSlbslRvPlv8tPpR3BGLKKPvNrQ5L2u4opwpZ186uDkwZXEdOE28tg+o9aVu1uNPehBsup9daauGYxRYIbkGIM6aDNqfauaYnFF2LtuxJPqdTPuacLBUi6DLEzws/IisrzTyrKV5hsQQTNbgxUJaOdeoagiFBlg3vIV4d9P79KjDV7NVxL5ktvny9f70qRYncVXzzFbE1UiWBksyY33rxjBE6EbflWoaRH96V7661HSTnMLp2puhCiypYESvXqKDW7bARr6VuV6V7z61feekrtBOTI7doDUx/e1b5jEV6B/fOt1WNYMaa/0qhMttkJU9JrXuutWmvE+lQ5tdef5VIM7aJGbYga/SprNr4j0H1JAFRk/PnRXhWEV0cMSJMab6AER7muyZBUYljhNyFXyP460YwdzLc8s5IjzifoKC4WyUGU+s/zoph7kyRyj8aXI9U0EPoH0knaS14Fb9lh8jprSyl6MQPUfgwG2p3n3pu4kM1lx1Q/QaUlXGBug6wZ0Pr/AF+lP0njEzdUPUDHvhl6LWLTpfLf5gpB5edNWBE4O9/7T7+WtJNm/F3EDbMqN+Kn8Keeyq57BXmyMPWRFWtGciW/2pHxFM1pP4jHIyVJ0+VBeK2WZDAzNCtAGvgPT0o5ewzvYQKCSCDAE6Qdx0qw2JFi2ouaNcW4FUa7AHU8veo0yErgyhvFaZErDs+cRhbgaVz227qdfGBmtkjeNIjzrkmp1IiSdehG4+ddJ4X2odrCADJA3B18JI0OsUjcSwhW84iFznLzAzHMJWZM7z5GrahAAICm0uSYLW7mBPLnqAZ5adPOvGYfh7c6muAZhmGmvSB0g/2KjuW9oOpG23Xc9dJpSHzNsHhO8zeIADefpGtMXZ+xlVlciD4Z5DYox6A6g0q4W6UbMpAPOZgjptRKxxxA06odjIldPPmDV0zulHxiPg4dd7m5aCyzIwtsDIMqQRpvoI95rlwXWII5aiNuutdS4DjUu2zlLDQjwNK+v7v9BXKL13l/fSaYbpF6+CZP+l5dJXT1P5VlVGz9RXtDl+ZGRWCsrKiFmGvKysqJM9FbV7WVEkybD/zrDvWVlUMIvSeWD4/Y/hWxr2srjLT1fh9/yrZR+B/EV5WVWWnt38hVe5y9/wAKysqVlTJ7gqLvCDoSNtj51lZUr1kHpGvsogfD3iwDEM0E6n4R1qWyoztpyb8qysobfEYxT8Ihzh1hWaCoIg6EAignaPA20SVtop8Oygcz0FZWUxV0MW1XaW8ZbGVTAk22kxr/AIp5049hj4R6H8RXlZTD/HBj4If4UozbdfpNLfbFv/LfxXfxWsrKYriNnwxJ4W5FhoMa/wCtqodpNMQCND3drX3Wvayg6jpLaXvKrDUDl3RMcp6x1qkG1T0/JqysrPjk1uDQe9QYseAen8qysoqdYN+kGWsY6EhHZQZkKxE+sVbu/kPyr2so7dIBOshDGvKysocYn//Z"/>
          <p:cNvSpPr>
            <a:spLocks noChangeAspect="1" noChangeArrowheads="1"/>
          </p:cNvSpPr>
          <p:nvPr/>
        </p:nvSpPr>
        <p:spPr bwMode="auto">
          <a:xfrm>
            <a:off x="73025" y="-893763"/>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5605" name="Picture 5" descr="http://thumbnails.truveo.com/0020/8D/C2/8DC2604DE5B0C7245C978A_Large.jpg"/>
          <p:cNvPicPr>
            <a:picLocks noChangeAspect="1" noChangeArrowheads="1"/>
          </p:cNvPicPr>
          <p:nvPr/>
        </p:nvPicPr>
        <p:blipFill>
          <a:blip r:embed="rId2" cstate="print"/>
          <a:srcRect l="14000" t="2667"/>
          <a:stretch>
            <a:fillRect/>
          </a:stretch>
        </p:blipFill>
        <p:spPr bwMode="auto">
          <a:xfrm>
            <a:off x="4343400" y="3048000"/>
            <a:ext cx="3276600" cy="2781300"/>
          </a:xfrm>
          <a:prstGeom prst="rect">
            <a:avLst/>
          </a:prstGeom>
          <a:ln>
            <a:noFill/>
          </a:ln>
          <a:effectLst>
            <a:softEdge rad="112500"/>
          </a:effectLst>
        </p:spPr>
      </p:pic>
      <p:sp>
        <p:nvSpPr>
          <p:cNvPr id="8" name="Rectangle 7"/>
          <p:cNvSpPr/>
          <p:nvPr/>
        </p:nvSpPr>
        <p:spPr>
          <a:xfrm>
            <a:off x="609600" y="6015335"/>
            <a:ext cx="7391400" cy="461665"/>
          </a:xfrm>
          <a:prstGeom prst="rect">
            <a:avLst/>
          </a:prstGeom>
        </p:spPr>
        <p:txBody>
          <a:bodyPr wrap="square">
            <a:spAutoFit/>
          </a:bodyPr>
          <a:lstStyle/>
          <a:p>
            <a:r>
              <a:rPr lang="en-US" sz="1200" b="1" dirty="0" smtClean="0"/>
              <a:t>Text:  A Musical Journey and Other Stories, Richard A. Schrader, Sr., Page 168-187</a:t>
            </a:r>
          </a:p>
          <a:p>
            <a:r>
              <a:rPr lang="en-US" sz="1200" b="1" dirty="0" smtClean="0"/>
              <a:t>Picture:  http://findallvideo.com/tag/quadrille-dance</a:t>
            </a:r>
            <a:endParaRPr lang="en-US" sz="1200" b="1" dirty="0"/>
          </a:p>
        </p:txBody>
      </p:sp>
    </p:spTree>
  </p:cSld>
  <p:clrMapOvr>
    <a:masterClrMapping/>
  </p:clrMapOvr>
  <p:transition spd="slow" advClick="0" advTm="6000">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4419600" cy="609600"/>
          </a:xfrm>
        </p:spPr>
        <p:txBody>
          <a:bodyPr/>
          <a:lstStyle/>
          <a:p>
            <a:r>
              <a:rPr lang="en-US" dirty="0" smtClean="0">
                <a:solidFill>
                  <a:schemeClr val="tx2"/>
                </a:solidFill>
              </a:rPr>
              <a:t>September 10</a:t>
            </a:r>
            <a:r>
              <a:rPr lang="en-US" baseline="30000" dirty="0" smtClean="0">
                <a:solidFill>
                  <a:schemeClr val="tx2"/>
                </a:solidFill>
              </a:rPr>
              <a:t>th</a:t>
            </a:r>
            <a:r>
              <a:rPr lang="en-US" dirty="0" smtClean="0">
                <a:solidFill>
                  <a:schemeClr val="tx2"/>
                </a:solidFill>
              </a:rPr>
              <a:t>: </a:t>
            </a:r>
            <a:endParaRPr lang="en-US" dirty="0">
              <a:solidFill>
                <a:schemeClr val="tx2"/>
              </a:solidFill>
            </a:endParaRPr>
          </a:p>
        </p:txBody>
      </p:sp>
      <p:sp>
        <p:nvSpPr>
          <p:cNvPr id="3" name="Text Box 2"/>
          <p:cNvSpPr txBox="1">
            <a:spLocks noChangeArrowheads="1"/>
          </p:cNvSpPr>
          <p:nvPr/>
        </p:nvSpPr>
        <p:spPr bwMode="auto">
          <a:xfrm>
            <a:off x="381000" y="1066800"/>
            <a:ext cx="5638800" cy="3810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algn="just"/>
            <a:r>
              <a:rPr lang="en-US" sz="3000" b="1" dirty="0" smtClean="0">
                <a:latin typeface="Times New Roman" panose="02020603050405020304" pitchFamily="18" charset="0"/>
                <a:cs typeface="Times New Roman" panose="02020603050405020304" pitchFamily="18" charset="0"/>
              </a:rPr>
              <a:t>2002: </a:t>
            </a:r>
            <a:r>
              <a:rPr lang="en-US" sz="3000" b="1" dirty="0">
                <a:latin typeface="Times New Roman" panose="02020603050405020304" pitchFamily="18" charset="0"/>
                <a:cs typeface="Times New Roman" panose="02020603050405020304" pitchFamily="18" charset="0"/>
              </a:rPr>
              <a:t>Native of </a:t>
            </a:r>
            <a:r>
              <a:rPr lang="en-US" sz="3000" b="1" dirty="0" err="1">
                <a:latin typeface="Times New Roman" panose="02020603050405020304" pitchFamily="18" charset="0"/>
                <a:cs typeface="Times New Roman" panose="02020603050405020304" pitchFamily="18" charset="0"/>
              </a:rPr>
              <a:t>Frederiksted</a:t>
            </a:r>
            <a:r>
              <a:rPr lang="en-US" sz="3000" b="1" dirty="0">
                <a:latin typeface="Times New Roman" panose="02020603050405020304" pitchFamily="18" charset="0"/>
                <a:cs typeface="Times New Roman" panose="02020603050405020304" pitchFamily="18" charset="0"/>
              </a:rPr>
              <a:t>, St. Croix, Alexander Anthony </a:t>
            </a:r>
            <a:r>
              <a:rPr lang="en-US" sz="3000" b="1" dirty="0" err="1">
                <a:latin typeface="Times New Roman" panose="02020603050405020304" pitchFamily="18" charset="0"/>
                <a:cs typeface="Times New Roman" panose="02020603050405020304" pitchFamily="18" charset="0"/>
              </a:rPr>
              <a:t>Farrelly</a:t>
            </a:r>
            <a:r>
              <a:rPr lang="en-US" sz="3000" b="1" dirty="0">
                <a:latin typeface="Times New Roman" panose="02020603050405020304" pitchFamily="18" charset="0"/>
                <a:cs typeface="Times New Roman" panose="02020603050405020304" pitchFamily="18" charset="0"/>
              </a:rPr>
              <a:t> passed away in Arlington, Virginia</a:t>
            </a:r>
            <a:r>
              <a:rPr lang="en-US" sz="3000" b="1" dirty="0" smtClean="0">
                <a:latin typeface="Times New Roman" panose="02020603050405020304" pitchFamily="18" charset="0"/>
                <a:cs typeface="Times New Roman" panose="02020603050405020304" pitchFamily="18" charset="0"/>
              </a:rPr>
              <a:t>. </a:t>
            </a:r>
            <a:r>
              <a:rPr lang="en-US" sz="3000" b="1" dirty="0">
                <a:latin typeface="Times New Roman" panose="02020603050405020304" pitchFamily="18" charset="0"/>
                <a:cs typeface="Times New Roman" panose="02020603050405020304" pitchFamily="18" charset="0"/>
              </a:rPr>
              <a:t>He was the territory’s 4</a:t>
            </a:r>
            <a:r>
              <a:rPr lang="en-US" sz="3000" b="1" baseline="30000" dirty="0">
                <a:latin typeface="Times New Roman" panose="02020603050405020304" pitchFamily="18" charset="0"/>
                <a:cs typeface="Times New Roman" panose="02020603050405020304" pitchFamily="18" charset="0"/>
              </a:rPr>
              <a:t>th</a:t>
            </a:r>
            <a:r>
              <a:rPr lang="en-US" sz="3000" b="1" dirty="0">
                <a:latin typeface="Times New Roman" panose="02020603050405020304" pitchFamily="18" charset="0"/>
                <a:cs typeface="Times New Roman" panose="02020603050405020304" pitchFamily="18" charset="0"/>
              </a:rPr>
              <a:t> elected governor of the US Virgin Islands, veteran, and an attorney.  </a:t>
            </a:r>
            <a:endParaRPr lang="en-US" sz="3000" dirty="0">
              <a:latin typeface="Times New Roman" panose="02020603050405020304" pitchFamily="18" charset="0"/>
              <a:cs typeface="Times New Roman" panose="02020603050405020304" pitchFamily="18" charset="0"/>
            </a:endParaRPr>
          </a:p>
          <a:p>
            <a:r>
              <a:rPr lang="en-US" dirty="0"/>
              <a:t> </a:t>
            </a:r>
          </a:p>
        </p:txBody>
      </p:sp>
      <p:sp>
        <p:nvSpPr>
          <p:cNvPr id="4" name="Rectangle 3"/>
          <p:cNvSpPr/>
          <p:nvPr/>
        </p:nvSpPr>
        <p:spPr>
          <a:xfrm>
            <a:off x="457200" y="5791200"/>
            <a:ext cx="7696200" cy="461665"/>
          </a:xfrm>
          <a:prstGeom prst="rect">
            <a:avLst/>
          </a:prstGeom>
        </p:spPr>
        <p:txBody>
          <a:bodyPr wrap="square">
            <a:spAutoFit/>
          </a:bodyPr>
          <a:lstStyle/>
          <a:p>
            <a:r>
              <a:rPr lang="en-US" sz="1200" b="1" dirty="0" smtClean="0"/>
              <a:t>Text:  Legislature Archives</a:t>
            </a:r>
          </a:p>
          <a:p>
            <a:r>
              <a:rPr lang="en-US" sz="1200" b="1" dirty="0" smtClean="0"/>
              <a:t>Picture:  </a:t>
            </a:r>
            <a:r>
              <a:rPr lang="en-US" sz="1200" b="1" dirty="0"/>
              <a:t>http://the-sacredalchemist.tripod.com/page4.html</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21797" y="1219200"/>
            <a:ext cx="1999648" cy="2638425"/>
          </a:xfrm>
          <a:prstGeom prst="rect">
            <a:avLst/>
          </a:prstGeom>
        </p:spPr>
      </p:pic>
    </p:spTree>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239000" cy="701040"/>
          </a:xfrm>
        </p:spPr>
        <p:txBody>
          <a:bodyPr/>
          <a:lstStyle/>
          <a:p>
            <a:r>
              <a:rPr lang="en-US" dirty="0" smtClean="0">
                <a:solidFill>
                  <a:schemeClr val="tx2"/>
                </a:solidFill>
              </a:rPr>
              <a:t>September 11</a:t>
            </a:r>
            <a:r>
              <a:rPr lang="en-US" baseline="30000" dirty="0" smtClean="0">
                <a:solidFill>
                  <a:schemeClr val="tx2"/>
                </a:solidFill>
              </a:rPr>
              <a:t>th</a:t>
            </a:r>
            <a:r>
              <a:rPr lang="en-US" dirty="0" smtClean="0">
                <a:solidFill>
                  <a:schemeClr val="tx2"/>
                </a:solidFill>
              </a:rPr>
              <a:t>: </a:t>
            </a:r>
            <a:endParaRPr lang="en-US" dirty="0">
              <a:solidFill>
                <a:schemeClr val="tx2"/>
              </a:solidFill>
            </a:endParaRPr>
          </a:p>
        </p:txBody>
      </p:sp>
      <p:sp>
        <p:nvSpPr>
          <p:cNvPr id="1026" name="Text Box 2"/>
          <p:cNvSpPr txBox="1">
            <a:spLocks noChangeArrowheads="1"/>
          </p:cNvSpPr>
          <p:nvPr/>
        </p:nvSpPr>
        <p:spPr bwMode="auto">
          <a:xfrm>
            <a:off x="533400" y="1066800"/>
            <a:ext cx="6705600" cy="4267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algn="just"/>
            <a:r>
              <a:rPr lang="en-US" sz="4000" b="1" dirty="0" smtClean="0">
                <a:latin typeface="Times New Roman" panose="02020603050405020304" pitchFamily="18" charset="0"/>
                <a:cs typeface="Times New Roman" panose="02020603050405020304" pitchFamily="18" charset="0"/>
              </a:rPr>
              <a:t>1695: </a:t>
            </a:r>
            <a:r>
              <a:rPr lang="en-US" sz="4000" b="1" dirty="0">
                <a:latin typeface="Times New Roman" panose="02020603050405020304" pitchFamily="18" charset="0"/>
                <a:cs typeface="Times New Roman" panose="02020603050405020304" pitchFamily="18" charset="0"/>
              </a:rPr>
              <a:t>The town of Charlotte Amalie was enlarged with a street that ran along the sea. </a:t>
            </a:r>
            <a:endParaRPr lang="en-US" sz="4000" dirty="0">
              <a:latin typeface="Times New Roman" panose="02020603050405020304" pitchFamily="18" charset="0"/>
              <a:cs typeface="Times New Roman" panose="02020603050405020304" pitchFamily="18" charset="0"/>
            </a:endParaRPr>
          </a:p>
        </p:txBody>
      </p:sp>
      <p:sp>
        <p:nvSpPr>
          <p:cNvPr id="8" name="Rectangle 7"/>
          <p:cNvSpPr/>
          <p:nvPr/>
        </p:nvSpPr>
        <p:spPr>
          <a:xfrm>
            <a:off x="609600" y="6096000"/>
            <a:ext cx="6629400" cy="276999"/>
          </a:xfrm>
          <a:prstGeom prst="rect">
            <a:avLst/>
          </a:prstGeom>
        </p:spPr>
        <p:txBody>
          <a:bodyPr wrap="square">
            <a:spAutoFit/>
          </a:bodyPr>
          <a:lstStyle/>
          <a:p>
            <a:r>
              <a:rPr lang="en-US" sz="1200" b="1" dirty="0" smtClean="0"/>
              <a:t>Text &amp; Pictures: </a:t>
            </a:r>
            <a:r>
              <a:rPr lang="en-US" sz="1200" b="1" dirty="0"/>
              <a:t>https://www.youtube.com/watch?v=fIII2Cjkr_w</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5300" y="3124200"/>
            <a:ext cx="6858000" cy="2774666"/>
          </a:xfrm>
          <a:prstGeom prst="rect">
            <a:avLst/>
          </a:prstGeom>
        </p:spPr>
      </p:pic>
    </p:spTree>
  </p:cSld>
  <p:clrMapOvr>
    <a:masterClrMapping/>
  </p:clrMapOvr>
  <p:transition spd="slow" advClick="0" advTm="8000">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7239000" cy="701040"/>
          </a:xfrm>
        </p:spPr>
        <p:txBody>
          <a:bodyPr/>
          <a:lstStyle/>
          <a:p>
            <a:r>
              <a:rPr lang="en-US" dirty="0" smtClean="0">
                <a:solidFill>
                  <a:schemeClr val="tx2"/>
                </a:solidFill>
              </a:rPr>
              <a:t>September 12</a:t>
            </a:r>
            <a:r>
              <a:rPr lang="en-US" baseline="30000" dirty="0" smtClean="0">
                <a:solidFill>
                  <a:schemeClr val="tx2"/>
                </a:solidFill>
              </a:rPr>
              <a:t>th</a:t>
            </a:r>
            <a:r>
              <a:rPr lang="en-US" dirty="0" smtClean="0">
                <a:solidFill>
                  <a:schemeClr val="tx2"/>
                </a:solidFill>
              </a:rPr>
              <a:t>:</a:t>
            </a:r>
            <a:endParaRPr lang="en-US" dirty="0">
              <a:solidFill>
                <a:schemeClr val="tx2"/>
              </a:solidFill>
            </a:endParaRPr>
          </a:p>
        </p:txBody>
      </p:sp>
      <p:sp>
        <p:nvSpPr>
          <p:cNvPr id="21505" name="Text Box 1"/>
          <p:cNvSpPr txBox="1">
            <a:spLocks noChangeArrowheads="1"/>
          </p:cNvSpPr>
          <p:nvPr/>
        </p:nvSpPr>
        <p:spPr bwMode="auto">
          <a:xfrm>
            <a:off x="533400" y="1143000"/>
            <a:ext cx="7391400" cy="3200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1996:</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Interior Secretary Bruce Babbitt announced an agreement between the Federal and Territorial Governments to transfer Water Island from the federal to the local government.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1507" name="Picture 3" descr="http://www.nps.gov/seac/wi/WI-0072b.jpg"/>
          <p:cNvPicPr>
            <a:picLocks noChangeAspect="1" noChangeArrowheads="1"/>
          </p:cNvPicPr>
          <p:nvPr/>
        </p:nvPicPr>
        <p:blipFill>
          <a:blip r:embed="rId2" cstate="print"/>
          <a:srcRect/>
          <a:stretch>
            <a:fillRect/>
          </a:stretch>
        </p:blipFill>
        <p:spPr bwMode="auto">
          <a:xfrm>
            <a:off x="2667000" y="3124200"/>
            <a:ext cx="3953135" cy="2590800"/>
          </a:xfrm>
          <a:prstGeom prst="rect">
            <a:avLst/>
          </a:prstGeom>
          <a:ln>
            <a:noFill/>
          </a:ln>
          <a:effectLst>
            <a:softEdge rad="112500"/>
          </a:effectLst>
        </p:spPr>
      </p:pic>
      <p:sp>
        <p:nvSpPr>
          <p:cNvPr id="8" name="Rectangle 7"/>
          <p:cNvSpPr/>
          <p:nvPr/>
        </p:nvSpPr>
        <p:spPr>
          <a:xfrm>
            <a:off x="685800" y="5867400"/>
            <a:ext cx="6705600" cy="461665"/>
          </a:xfrm>
          <a:prstGeom prst="rect">
            <a:avLst/>
          </a:prstGeom>
        </p:spPr>
        <p:txBody>
          <a:bodyPr wrap="square">
            <a:spAutoFit/>
          </a:bodyPr>
          <a:lstStyle/>
          <a:p>
            <a:r>
              <a:rPr lang="en-US" sz="1200" b="1" dirty="0" smtClean="0"/>
              <a:t>Text:</a:t>
            </a:r>
          </a:p>
          <a:p>
            <a:r>
              <a:rPr lang="en-US" sz="1200" b="1" dirty="0" smtClean="0"/>
              <a:t>Picture:  http://www.nps.gov/seac/wi/wi-report.htm</a:t>
            </a:r>
            <a:endParaRPr lang="en-US" sz="1200" b="1" dirty="0"/>
          </a:p>
        </p:txBody>
      </p:sp>
    </p:spTree>
  </p:cSld>
  <p:clrMapOvr>
    <a:masterClrMapping/>
  </p:clrMapOvr>
  <p:transition spd="slow" advClick="0" advTm="5000">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6172200" cy="743712"/>
          </a:xfrm>
        </p:spPr>
        <p:txBody>
          <a:bodyPr>
            <a:normAutofit/>
          </a:bodyPr>
          <a:lstStyle/>
          <a:p>
            <a:r>
              <a:rPr lang="en-US" dirty="0" smtClean="0">
                <a:solidFill>
                  <a:schemeClr val="tx2"/>
                </a:solidFill>
              </a:rPr>
              <a:t>September 13</a:t>
            </a:r>
            <a:r>
              <a:rPr lang="en-US" baseline="30000" dirty="0" smtClean="0">
                <a:solidFill>
                  <a:schemeClr val="tx2"/>
                </a:solidFill>
              </a:rPr>
              <a:t>th</a:t>
            </a:r>
            <a:r>
              <a:rPr lang="en-US" dirty="0" smtClean="0">
                <a:solidFill>
                  <a:schemeClr val="tx2"/>
                </a:solidFill>
              </a:rPr>
              <a:t>: </a:t>
            </a:r>
            <a:endParaRPr lang="en-US" dirty="0">
              <a:solidFill>
                <a:schemeClr val="tx2"/>
              </a:solidFill>
            </a:endParaRPr>
          </a:p>
        </p:txBody>
      </p:sp>
      <p:sp>
        <p:nvSpPr>
          <p:cNvPr id="22529" name="Text Box 1"/>
          <p:cNvSpPr txBox="1">
            <a:spLocks noChangeArrowheads="1"/>
          </p:cNvSpPr>
          <p:nvPr/>
        </p:nvSpPr>
        <p:spPr bwMode="auto">
          <a:xfrm>
            <a:off x="381000" y="1066800"/>
            <a:ext cx="7620000" cy="2971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1733:</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The Brethren voyage from Stettin to Copenhagen carried a total of 18 people.  Some were intended to be settlers for St. Croix and others as reinforcements for the mission on St. Thomas.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2531" name="AutoShape 3" descr="data:image/jpg;base64,/9j/4AAQSkZJRgABAQAAAQABAAD/2wCEAAkGBhQSEBQUExQUFBQVFxQUFRUXGBgXGBQXFBQVFxQXFxUXHCYeFxojHBQVHy8gIycpLCwsFR4xNTAqNSYsLCkBCQoKDgwOGg8PGikfHBwqLCwpKSwpLCwpKSkpLSkpKSwpKSkpLCkpLCkpKSkpLCkpLCksLCwsKSkpLCksLCwpLP/AABEIALcBEwMBIgACEQEDEQH/xAAbAAABBQEBAAAAAAAAAAAAAAAEAAECAwUGB//EAEMQAAEDAQQGBwUECQQDAQAAAAEAAhEDBBIhMQUGQVFhcRMigZGhsdEyQlOSwRSz4fAVIyQ0UmJyovEHQ4KyM2PCF//EABkBAAMBAQEAAAAAAAAAAAAAAAABAgQDBf/EACQRAAICAgEFAQEAAwAAAAAAAAABAhESIQMTMTJBUSJhBBRx/9oADAMBAAIRAxEAPwDfGj6XwqfyN9FL9H0vhU/kZ6K5qkAvYpGS2CnR1P4dP5G+ij9gpfDp/I30RL3KACVIdso+xUvhU/kb6JfYafw6fyN9FfdT3EqXwLYOLDS+FT+RvokbBS+FT+RvoibiSlpfAtgv6PpfDp/I30T/AKOpfDp/I30V5KgXJUgtlL7DS+HT+Rvoq6djpjOlT+RvoiHOUZVKKFkyh9ipnKlTA/ob6JGxUx/t0/kb6IlrFLognSC2CCzU/h0/kZ6KRsNPbTp/Iz0RLqUD0VYe2IzSpBbBzZafw6fyN9FJtmp/Cp/I30VpdjAEKV1KkGTKTZKfw6fyN9EvsNP4dP5G+itaEhiikGTK22Cl8On8jfRWDR9P4VP5G+iJoWaMT2BENUtIpNgg0bT+FT+RnopN0Mw/7NP5G+i17IBuRopSuLaXo6K37MBmgqZzpUh/wb6Kt+rrQZFOkRuuN9F0Rs4zKGqtdugd5/BCl8BpmBU0dTbg6jTGXuN9FQ+zUtlOl8jfRaVvyiMd6zw1aIRTRybZR9jp/Dp/I30TfYmfDp/I30RQhSAELpiibf0DFkp/Dp/I30UhZaQE9HT+RvopVFXCMULJkDZ6fw6fyN9FB1ip/Dp8Oo30VzmqdGnJSaXwLZyGmrM0V3ANaPZwgfwN4JkXrDR/aX8mfdtSXnSrJnowbxR3TGyYRrNH7Se5BhE2a3luBxG/aPVehO60YFXseo1gwDZ4kT5od4bsEH85ox9S/jM8Mu8IWuzcpiNg5KaVK4ldXQkgpqbKROQRNPR7iucmkNIzyxP0K2v0HAxd2BDOsZByUqcX2KcWZrrNKpqWVwxMQtV1NV3ldioymvU5lFvpNAPV9VmOeVRD0FskIYiDipUnlLoyc0AOyqBsVraoP5CqFBSuAJAWlmaejTjNUFWNJ5oodhbhMQSJOY5E/RXMgc/FZXTuFRrRldcTwILQPN3cFaBPquaiVZp9LG1NU0g5oESZMADPbtOQwQcqqpaRfa2RMOdG2AWtn+5JxGpGxSt5JF6OWYHGdvcEa14cuZNqKY2t29Lo/A6htWqwlxkIC1aOu81RT0m/ee9GN0gXCDB81SjOIrizLIgpGSj6lmk4DBVGh2LpmiKAujUhTRXRKLqJTyCgR7MVIMUoV1JoGaGBx+sP7y/kz7tqSnrGP2l/Jn3bUl50/JnoQ8UdmFIJg1WNZOQXqnnkAVa20Hbil9ndujwUH0yNil0x7Ra2qN3erqdJrsY7NyBAU2Wm6ocfg0zds9C6Mle0wuao2gtJLXETmDjPE8VoUtLk4XR4/kLNLjkdVNGpUKGdTUqdcnPwTuxXNaK7gtRgQb2LVucFCrRAC6qdEtGWGqNSg07EZSoTiVE0MYV5E0Z727kO+mVovbCgrTIaATTdGSrErRJhVkqrFRQ2zRmVXUtIbIhwjMwY7CcDuRDjA47AqTTmfE+ilgZNLSofaHBgJLWtERGDnNAMnCJB284K0ad+R1WgTibxmOAu7+KxNA1mutVe64EmAAHA3Q1jCcNxNQ9xXUUdk4H85LnB67lyWytzSgnMmoeDR4kn6BHGsJODyAY9kjzzWfZbbfrVLrSYN05ANIEgEneMZEjim5oVEyxSZRKuvmcWgf8AKfoPyFW966p2Q0O2lO3uVzGQqA9WU+aoAunaIRAtAdmgG4q1jlDiikws02ngqXUd2KiCpdKppjsGrU9sKsBFVKgKpAhWiTjNYh+0v5M+7anT6xn9pfyZ921JefPyZ6EPFHahG2IE4cZlCGiVqWSmwY7Z24LfySpGCK2EiwyEBb6MRGa02vkp70bJKyxm09nZxTOYqUyqjO1dPVsTS2YxWdUoRjC0x5FI5OFGbTpTmiBUujqhPUkqVOiU2JFtlLpmfxWm1hKpsNMNxcfRHvxyWeb2dYrRTBGagHzwU3VNmaYFQUU9FGSpr4BFvchKtNXElgblByvfSTss29dbIoEupyICsquA4BDsqyeHmntkgjbex2MuAxGNOoDmR/DhiD3RsSdpOnk2owcSYgdsKqvXBmBjPdg53dis2tRJw3h0ng1wveDfFY+uztggvVmmwiq9uJe8PJz9toK2301xDHNJDoGJpf3SD4LLt1vfTLujqVGYSA17gBD9gmFcOTVA42z0VxwdGYBwnbBiCVh6ukvFR117ZqPguu43XOZHVJMwxs7N29clY9bLR0jWPrEsvAYtYcIkCbswSADO9dvq49vQ9Ugi+/bnJz7ZVqVsTjSCnhMKKKqM6wjOD/g989ikwSu6kcsQXoN6sZSCKNLeokKrFRQ6mU4Uy1QKYh5hKU0JQmBMhRhINKSAOO1jH7S/kz7tqSWsf7y/kz7tqS82fkz0IeKPQKYB2IqjTQtlHDJH0Atc3RkiEQdgT3d6gairc5cEmdQhyrqAEYocuUm1FWNE2VChirYAGCe+ExcqsROkyMSo1bTGCrdUVfQFyK+hYjWKta8qAp3c4VVS0BOrFYX0gQr7aJiO1DVbQSosaqUK7icvgdSfKergJKHY6FKo7DFKgsCr0y4yf8D1Q1Z5EhoyE8t3L67NpB0T+fP0+mdNuhreck8cIk9paicqixJbMWp1Y4uJPGKf+Ah7ZWDbPWqzk19McNrj3x3FPbbVLmBoJc52DRmevhhxz5LN18tvRWcUWkYmOeAvEDnKw0d4mS20QxnKkVm6Sq9b/ifNQ+2wMj1bojkCg7RabxnkMeyV17BWyVhrXbRSO6ozwc1dy+1AAAtGBA2bKa4GgJqM4uZ/2/BdNa7ZN7HOT4OHouM97KaLKmmboBa5zSQMnEe6ePALX1U0tVr1XB9R0NaDk3HEAyYnbnsx3rialaYH5yXVf6fD9dV/oHi8eirik8khTikmd8esqXNMp21OCuBXoGUpASc1XwmNNMAUsTQiOjSLUwooTXVYWqJKok4vWT95fyZ921JLWQ/tL+TPu2pLBPyZvh4o76jXhE/a4QQUgFucEzGm0GNtikK8oIJ7yjBeh5MNc9Vl6GBVjXIxoLJiorgQhxCnG4pNDRe0BSc+EJ0fFOHlLEdkqjC5V/YiUQysrRWU20FJg7bCAEnWUbFe14zlM5wOIRbHSAbVVbSaXvdDRGycSYAgYkkkAcSEMy0vqD2Swzjeg3duzAu4ZA5zkjLbZg+m5rgCCMQcs8M1z2gX9E99BxMiHse4yarDhIG5oDRGzFTvJfBejdy/P5lYGk7XUrPLKDC671S/JgIgul+RxwgScFpaSsxcJa97CMeoQLwAcQCCDIk+sjBBWiq682myq8OLGO9zqNjrOxbgJwA3wlyyS0wirK9CaAex76tR7XOY0hrRkC4Q50uxMC83IZrzjXW3OdaCHYhkkcs/qu10vp00wWDqmLoODh3jeTnOZXE2WxOtVcguAgSZg5OEAzvMDtWf3Z2joambK9pirUpTN01qWDvZHttddBm8OF1PbtAVabb5Ac04hzTOBiDdMHKF1Fg1m6AdFWZiBDXNddlsAbj1uqJJ2gHYEezXWyNF7oCIO5jjgRMlxmRw4K6T7Mm2jzWi6HtP8wPiPxRVsrXnEiYxRGlKzemFSjUqGH1DffdOF4uYbpbgcSIMgwcsF0dClSdRL3Pp2hjabsBSa2o240Q5zw4HOBiATiRMFR077MvKtnHMPW5fRdr/AKe1Q3piZOFMCAT/ABEjAckJadTQ4AUC8VIAdTqNIDnBoL7tSLo2wHRnmjNSrQ2zsrmuTSh7WwZBkNJIujE+0Nm3inxwcZqxTkpR0d0wA/mFNtPcuTdrjfqsp0W4Oexpe7OHOAMM347T2Ia1az2npX06bQbrnNBawucbpIBOYxjcFqlzRijjHilJnbgpyUFYbQ51JheC1xaLwOBBjHDmiOkXVbVkPWhPKrJU76bBWiSqUxVhaoFqYjitYx+0v5M+7akn1j/eX8mfdtSXnz8mb4eKPQbvBOGrKZpR+2O4fRE09Kja3uP0K3YSMKkg6FIUwh6duYdscxCKAXN2u5a2QupQrejSNJGSHRWGDcn6FP0aeCiwKjS4puiO9WkKJcUAVXSEr6sD0xqBAEb6TXY4Zp8CmuJiJ1KuCyrfY7xa6ndD2OkXgYcCCHMJGIkHPZE7EZWrAGDeymbrojmBCoGkKN4AVackSBeaDhGwniFNILKqtsc6heaDfcDDMC68M2E+y2Mi44AYxiAudtDagZi6m0mC/AvJ2NEuiAAMABszxQWk9MGzW/pXtf0F59MuAN0X2C44uyIBcDE5Y7AqNIW7pahaw3gIJAk37uPVjMY4/krLyNur9HWK+GNb6D4JmRu2kYwQOMKWrji1tapvF0cYIJ/7DuUrTbJM5gRJ3T+JCym20gPa0w0k8sYkhcsjpWg7S9rFR7hhmez8wsnHH8+G1WnEwM8u07E7bOY3kzAG4DPl6qdtlLRTRYXADeR5rXt2rkAlhwHuk8NhjhPagaVO65o7T2fmEZbdOANhpxOcfniUNhu9AVk0zaLO4hlV7TtEhw7ngjarKdvqVnOfUdfcYBJkk7BjOEclm1ahcS7PLyWpoaiIceI8P8lLN/S3Fdzc0NR/aaQ/9jP7SCV6IymAMABOJgASd5jMritUbNftF7YwPd2nqDzd8q7Ylbv8VfmzJzPdDQolSUStZwIuKZShMQgBk14p4TFMDjdY/wB5fyZ921JLWIftL+TPu2pLzp+TN8PFGjRt5GBE+aKpaQBzBCzQw7kgvVTPLNxtcOGBlH2HSRbAOLfLl6LmGVCDKI+2GQUpJNbGnR2rLa0j2m96my0NORB5EHyXDG2uTsthGePn3rg+FHXqndkhNAXN2LTTspng76HNatDSzTnLT3jvXN8bRa5Ew800ujG5NTrB2RB8VYVNsvRRVp7lR0CKNPimhVYqKm0lLoSrApPeG4kgczHmixUVimVXVpYZE7dpx5HBXtrh3skHkQfJOXJWx6Od0joiz1aFUuosM9JBuNBGFxsOwIxaNuZXnOidFubepPqFlQB727nMYHh4Bve0HMu3QCczMBer6Sq3G/qQzpLwfcxF8SXPPVBIk43ozXlWsTajnUoY0VOlqVqTnPxb+sqvc1wxls03AkZmOSz8skmi4o19IaHFBwpsdgXC+TdMQQ15debies4ZnCN+NVWqRaDUphtoqCnT/VthoZ+uYQXgFwdkPZxAIOYwIp6Mv0KdSoyux7mtcTTdTLQcDNxpvCDECNm9cpaumpvJZUDjJd1wARDiMS8A7BtjFZusm9aOqR1GuFlNa01CymXXC2m8gZOugODn5A4kY7phYztBV2U3vc1pbTIDoeC5o90kD3R5jdKy9J62VqjOjeG9V5eLhDmtJcHktjHOMbxnaSQj9G6+VZDHFrgYa/e9sPF1zTGEOOQ25q7t2FUi/QeqT7YHuFS41ha3FpN7qkkTIyEGM8Vn6V0A6g+6YMzBbPfBE47F0Wres7bJSzL2dG4lmA65rOg3pxN0kb+pwCwrTaQ6oZqMILrzZDGlodLoMHqxeO8EoeLX9EnK/wCAJYGtjd9c/TsWjZG3aQGEnHkSmqWKnUqU4tFGHEF5MgARJnOcRdw/iXTDUmrUaHU6tIg4gi+Q4bxAxHOFC45S7FOSXc1dQ7CBRe8+84NbypiD4l3cuifQxQ2idHmlRZTc0S1oHVJMnMnEDEkkosPI3r04RxikY5O3ZUWKKJDkiJV2TQIQmuoh1nUDRKpMVFJCZWFhUCqA4vWP95fyZ921Mn1j/eX8mfdtSXnT8mb4eKOhp6NduHf9QFadGEj3PmCzqOl3OiHExlLiO6cuwov9KVAPejeXGO8hels8nJF9LRLjgA35m+qcaGcDAA7CCst2sABlzgeTyT34qVLWdhMAPdhsLsI2yNiNjyRqDQxnNkjZP4YqTNB7ywcyPpKhZ6tdwBbTqAHK9Df+7gUPX03Upvh95nNpjsjNLf0eS+BrdA9YdamRmSD+CMdYGD3md7vRYTtaScjI7fqVE6xP2E/ISjGX0ecUbzLI3eBuJvieWCvpPLZAeMYiSTGOOY3LnaOs725moP6WkecKFbWQkdRld5/mIaB2CT4qWn7GuRHVutjdrm+PosfSGk6xJFNpa3Y6MXcROzsWG7WSpH7sJ3uqVSPkaW+aEqaZrOAAaxrv4heM8Ic8gdilRXwb5TVNe0H3qvefVBVKNWSXB08fUquhpyqD1hI/kvNPjIRVn0wSeqyqY4NI7ScF0pHPMrZSfsa8HgCPFWm214guq97lKtp8N9slpzj9WT4FBO1tYMnO4yPRS69jyL6t9xl7S44YuEkgcSMdq5LXysTSoXWNHQgAuA6xL5D72GUtZh/MV2mjNbLJJNd7sMgxhx/5H0Chpx9gt1O4yvcvG6A+Adm3DIZSFm5YRnVejtx8mO2cFYdbaxa1jg5rSQL4c4tAwHsuloHjnipactAumXtqCZAbEEkbcTtJOK65+ruj6LYbbGtOGbmkeGP+Vh2/QlkgtdbmlvtDomFxDhvnqxjv3YhZH/i1tGj/AGFZxjKeeYOOIO/P87gqqlmJdhlh+YXRUtBsA6lspOM5VKT2SNklsx4qP6Nc3EimTtLK1NwPIEgjDZCXTmvRfWg/ZkstTmgzeiIAMxgZAAmPBC2m1OJBBu4BoAjKIzzJOM81r16EnAHI7N/EEz+CKs2r7nEAMceTH9nuwpUXfYfVjXc5+z0KhiHEYEjZhP1IXp+o2majLOWOaXXHYEkzDgTBIzxXMu0FVaQCwsAwN9jo5tIA+oxXU6M0iLNTDBSc7GXPdJJdABMBmGQwla+GDTtoz8vKmqOmo6wt95rgeBkeMK5umqRzvjm2fKVhHWh2ylhtwI8xCFdrO0iCW3p91zO4iDjxWzRnzOtp6Xon3gOYI8wiKNrY/wBlwdwBy7Fwdm0xUJ6v6zsHm0R4I9mnHSB0LwRuunzZPilihrkOyLx+YUS8cFzn217oLmPE5dIWieQwJVTtK3Mz0YOHWcGie2EYD6h0b38FU88FgN1qs4ia9Iv3X4/uiPFTq6xM3j55lNIHIw9ZXftT8NjPu2pLM05pQOrvInG74MaEywTX6Zvg/wAoBfQqCcXDgQAmFN/Hv/FVfbmDOu8SZhjnwOAl6mdN0GjAVHneT6uK2rseSM9jt/iFZZ6jhiHuH9Ik4ccEKdZKr8jdbxu/QfVOLS55/wDIeTT6SnkOjbo6wVGYm9UOw1HON0mZIExJlDO1nq3pLgeF3D18VnPsoiSCeZP1IQlWBn1RxIHjKMmgo3Kmsk4llOd8Y+aM0drGHDrVGM7x4HPsXKdNT3s758pVbrUzZB7D9UdRjwPQKesFORFopP3ghzT80QijbLwkBj/6agPgFxWrdZr67WmBJMw28YiSTIgc+K9Rp6PpubFGlRb/ABOLG3jAxJP0TUm0S4nPttLJlzBxBLgT2yoWnSQ/26LRzLj5uCL0jYQDBYzfeaHNw34DBBDRTyAWU6hByIDiD3hU0RYLW0nXjCByDfrKzbVpesc3E83T4ArQraPfiHNcNkFjh4j0QTdEvcSAyl2vjwcAodlJmfU0xUIiGnmAfHNAuLnGcBwGQXRN0HUkyxgA/nZ4KTNCVyCadFr7v817lIDT4ri4t9y00YNHRr3CYw3nAd5z7FP7ER7TmN5u+gxKJtejLUT1mFgGwTh2BUs1eqnEMJ4kgeamv4Oyh5YMAS48BdHjJPcqXUich+e1bVLV14HWLG8usfomqWVjfbl3DAeQRiLIwxYTvA7lZT0Y8nqkmeGHeYCJrVseqxrRxcXeBgIO0gu9p3n5JaKsnVoup+09k7gQT3CVKjpotHtO5Zg9hwWa+4MyezD6qP2mjuf2D1KVjxs6Whrnd9pgd2epyWpT/wBQLO4Q+i4He1xHhj5rhftVHc7tj1TjSrBgG4cAPqqU2g6f8Ovra3UST7YH9LHf/IJQbtYaJwD3AbgC0dwGC5l2lW7Gd90eQVFS2h3utHZ9UdRguI6z9JNOVUnm4nwKX2l5HVe48j6Fce2oNo8Sk61gYtvA80+oPp/DobVfPvE+feUDWrPIIcT9DzQtDWGoPa6w/mEotmm6T/abdPAmPFVkn7DGS9ATQZiYRtnquZg155ESO5J1x3s+YUA2Mp7UCbsnWtTi7ECcMjhlxTqFSpjkdmzgksUn+mejDxX/AAt6Vm5g7BPiUvtLN/dh/wBVml6sYJybPefJbctHm4hgtVLdMcD9VJumIybyBMAdjcT3oc2R4HsOA3wVJlidwHf6pfor80PV0lUdhgOIw/uklBuY9xkx9cfNaIs7R7TlE1Wj2Wg8SUq+sLXpAQsbt47lCqyBnPb9ERWJcYJI4BViyTsPMJMpNeylk5hbVg1utVNoYKhLALt0gERwJCAbYQNseKlcH8R8E1aE2mdG3X+vIIYzDfOJiJ3fRWf/AKlaNtJmA2F8k7CccBwC5kXf5ipNs97Ke0J5y+kpJG7U/wBWLe4+23h1AY5TKFOv1uccX3hmWljSO6PFZbrCRtHYJ/BU1rE/f2HDwUXJF6Zu0tb7/t0u1pkfK4HzVo0hfcLhrCcgGT5Lk3UntM4jijrLrFWp4Bw5kSe9HUb7ifGvR6K/QtqbTaRUh59x90EzlcDST4LKtLbYz2m1Bxa38VztDXOuH3nODoHsgXROwyMfFGM/1DtLnzVfUc0+617mx449qvJP2R02NarW+eu6rPGVn2i1OGTXnu9VtWrXOm+6C2o7feudkQcUHaNK2Zw6rHA9g9VMkvTBWu6MVzKxxEgcwous1Xa7xHqjjVpnKRzUIbvB71FFZGe+xu/ib3+iZuinkTs3wfNaPQjOB3lUW2tXdhIj+XPtJx8UUUpMBqWG7mUO4gbypusbzsJ7fxTjRz9yk6pr2ygvTtB3wiRo525TFEjYE0hOS9Ajp4qHRHci30yqCxOhqQm2fiOzFVuocZV4nZCrcXIoabIhhH+VY2s7eqmnHFWwmhMtpuwSUqYwSWWXdm2HijSp6YcBv5gGOSkNMVXZE9kBOktqkzy8UVOfUdme8yl+ji72nuPDIJJIJslToU2ZCTxn6q7ppwACSSWTAi8AZkDvKqNobsBI34Ad2JSSSyY0il1t/kaeZd6qJ0if4QORKSSnJnVRRW+3E/5VTrW7eUklLbKUUPTqOPHnijqU7o5FMkkTIvA596iaQTpKkjnZX9iHBRNl5JJKgtkfsaY2QJJIC2IUk8H84J0kgsQrEZjyVtO2t94x2FOkmOkWNtbDkT3KzpicneH4JJIslooq3j7yHNPDMHmEkkCRQ+6Nje4qu83cO5JJNHVLQx5KAfJiYSSRY6E6zTxSpWUgzhCSSGGTL7oTpJLJLuzdDxR//9k="/>
          <p:cNvSpPr>
            <a:spLocks noChangeAspect="1" noChangeArrowheads="1"/>
          </p:cNvSpPr>
          <p:nvPr/>
        </p:nvSpPr>
        <p:spPr bwMode="auto">
          <a:xfrm>
            <a:off x="73025" y="-839788"/>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2533" name="Picture 5" descr="http://2.bp.blogspot.com/_bR6jwDPKQGU/S_LefnnnatI/AAAAAAAAA0o/pV1OkXbeNrk/s1600/Discovery+Vancouver.jpg"/>
          <p:cNvPicPr>
            <a:picLocks noChangeAspect="1" noChangeArrowheads="1"/>
          </p:cNvPicPr>
          <p:nvPr/>
        </p:nvPicPr>
        <p:blipFill>
          <a:blip r:embed="rId2" cstate="print"/>
          <a:srcRect/>
          <a:stretch>
            <a:fillRect/>
          </a:stretch>
        </p:blipFill>
        <p:spPr bwMode="auto">
          <a:xfrm>
            <a:off x="2590800" y="3048000"/>
            <a:ext cx="3886200" cy="2590800"/>
          </a:xfrm>
          <a:prstGeom prst="rect">
            <a:avLst/>
          </a:prstGeom>
          <a:ln>
            <a:noFill/>
          </a:ln>
          <a:effectLst>
            <a:softEdge rad="112500"/>
          </a:effectLst>
        </p:spPr>
      </p:pic>
      <p:sp>
        <p:nvSpPr>
          <p:cNvPr id="9" name="Rectangle 8"/>
          <p:cNvSpPr/>
          <p:nvPr/>
        </p:nvSpPr>
        <p:spPr>
          <a:xfrm>
            <a:off x="685800" y="5867400"/>
            <a:ext cx="7467600" cy="461665"/>
          </a:xfrm>
          <a:prstGeom prst="rect">
            <a:avLst/>
          </a:prstGeom>
        </p:spPr>
        <p:txBody>
          <a:bodyPr wrap="square">
            <a:spAutoFit/>
          </a:bodyPr>
          <a:lstStyle/>
          <a:p>
            <a:r>
              <a:rPr lang="en-US" sz="1200" b="1" dirty="0" smtClean="0"/>
              <a:t>Text:  A Caribbean, C.G.A. </a:t>
            </a:r>
            <a:r>
              <a:rPr lang="en-US" sz="1200" b="1" dirty="0" err="1" smtClean="0"/>
              <a:t>Oldendrop</a:t>
            </a:r>
            <a:r>
              <a:rPr lang="en-US" sz="1200" b="1" dirty="0" smtClean="0"/>
              <a:t>, page 292</a:t>
            </a:r>
          </a:p>
          <a:p>
            <a:r>
              <a:rPr lang="en-US" sz="1200" b="1" dirty="0" smtClean="0"/>
              <a:t>Picture:  http://paulinespiratesandprivateers.blogspot.com/2010/05/ships-voyage-of-discovery.html</a:t>
            </a:r>
            <a:endParaRPr lang="en-US" sz="1200" b="1" dirty="0"/>
          </a:p>
        </p:txBody>
      </p:sp>
    </p:spTree>
  </p:cSld>
  <p:clrMapOvr>
    <a:masterClrMapping/>
  </p:clrMapOvr>
  <p:transition spd="slow" advClick="0" advTm="8000">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701040"/>
          </a:xfrm>
        </p:spPr>
        <p:txBody>
          <a:bodyPr/>
          <a:lstStyle/>
          <a:p>
            <a:r>
              <a:rPr lang="en-US" dirty="0" smtClean="0">
                <a:solidFill>
                  <a:schemeClr val="tx2"/>
                </a:solidFill>
              </a:rPr>
              <a:t>September 14</a:t>
            </a:r>
            <a:r>
              <a:rPr lang="en-US" baseline="30000" dirty="0" smtClean="0">
                <a:solidFill>
                  <a:schemeClr val="tx2"/>
                </a:solidFill>
              </a:rPr>
              <a:t>th</a:t>
            </a:r>
            <a:r>
              <a:rPr lang="en-US" dirty="0" smtClean="0">
                <a:solidFill>
                  <a:schemeClr val="tx2"/>
                </a:solidFill>
              </a:rPr>
              <a:t>:</a:t>
            </a:r>
            <a:endParaRPr lang="en-US" dirty="0">
              <a:solidFill>
                <a:schemeClr val="tx2"/>
              </a:solidFill>
            </a:endParaRPr>
          </a:p>
        </p:txBody>
      </p:sp>
      <p:sp>
        <p:nvSpPr>
          <p:cNvPr id="19457" name="Rectangle 1"/>
          <p:cNvSpPr>
            <a:spLocks noChangeArrowheads="1"/>
          </p:cNvSpPr>
          <p:nvPr/>
        </p:nvSpPr>
        <p:spPr bwMode="auto">
          <a:xfrm>
            <a:off x="457200" y="914400"/>
            <a:ext cx="541020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1916:</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Liberator</a:t>
            </a:r>
            <a:r>
              <a:rPr kumimoji="0" lang="en-US" sz="2400" b="1"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D. Hamilton Jackson was found guilty of libeling Governor </a:t>
            </a:r>
            <a:r>
              <a:rPr kumimoji="0" lang="en-US" sz="2400" b="1"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Helweg</a:t>
            </a:r>
            <a:r>
              <a:rPr kumimoji="0" lang="en-US"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-Larsen.  He</a:t>
            </a:r>
            <a:r>
              <a:rPr kumimoji="0" lang="en-US" sz="2400" b="1"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was </a:t>
            </a:r>
            <a:r>
              <a:rPr kumimoji="0" lang="en-US"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ordered to pay a fine of 2,500 francs “having said at a public meeting where 800 to 900 persons were present, that the Governor had told an untruth ‘shameless as he is’ and that he could not respect a man who can speak untruth”.</a:t>
            </a:r>
            <a:endParaRPr kumimoji="0" lang="en-US" sz="2400" b="1"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9459" name="Picture 3" descr="http://t0.gstatic.com/images?q=tbn:ANd9GcSpJ7jcG-M4SjrXReuN3iH6AlhHByRG2Cp1ZOw9nmtQ3dCS5hK9:stcroixsource.com/files/userfiles/image/2010%2520Oct%2520Pics/Jackson_David_Hamilton.jpg"/>
          <p:cNvPicPr>
            <a:picLocks noChangeAspect="1" noChangeArrowheads="1"/>
          </p:cNvPicPr>
          <p:nvPr/>
        </p:nvPicPr>
        <p:blipFill>
          <a:blip r:embed="rId2" cstate="print"/>
          <a:srcRect/>
          <a:stretch>
            <a:fillRect/>
          </a:stretch>
        </p:blipFill>
        <p:spPr bwMode="auto">
          <a:xfrm>
            <a:off x="6019800" y="1600200"/>
            <a:ext cx="1981200" cy="2743200"/>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457200" y="5715000"/>
            <a:ext cx="7772400" cy="830997"/>
          </a:xfrm>
          <a:prstGeom prst="rect">
            <a:avLst/>
          </a:prstGeom>
        </p:spPr>
        <p:txBody>
          <a:bodyPr wrap="square">
            <a:spAutoFit/>
          </a:bodyPr>
          <a:lstStyle/>
          <a:p>
            <a:r>
              <a:rPr lang="en-US" sz="1200" b="1" dirty="0" smtClean="0"/>
              <a:t>Text:  Rothschild Francis and Freedom of the Press in the USVI Islands, by William W. Boyer, page 3</a:t>
            </a:r>
          </a:p>
          <a:p>
            <a:r>
              <a:rPr lang="en-US" sz="1200" b="1" dirty="0" smtClean="0"/>
              <a:t>Picture:  http://stcroixsource.com/content/news/local-news/2010/10/31/territory-celebrates-d-hamilton-jackson-day</a:t>
            </a:r>
          </a:p>
          <a:p>
            <a:endParaRPr lang="en-US" sz="1200" b="1" dirty="0"/>
          </a:p>
        </p:txBody>
      </p:sp>
    </p:spTree>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7772400" cy="932688"/>
          </a:xfrm>
          <a:solidFill>
            <a:schemeClr val="bg2"/>
          </a:solidFill>
        </p:spPr>
        <p:style>
          <a:lnRef idx="2">
            <a:schemeClr val="accent2"/>
          </a:lnRef>
          <a:fillRef idx="1">
            <a:schemeClr val="lt1"/>
          </a:fillRef>
          <a:effectRef idx="0">
            <a:schemeClr val="accent2"/>
          </a:effectRef>
          <a:fontRef idx="minor">
            <a:schemeClr val="dk1"/>
          </a:fontRef>
        </p:style>
        <p:txBody>
          <a:bodyPr>
            <a:normAutofit/>
          </a:bodyPr>
          <a:lstStyle/>
          <a:p>
            <a:pPr lvl="0" algn="ctr">
              <a:defRPr/>
            </a:pPr>
            <a:r>
              <a:rPr lang="en-US" sz="2800" cap="none" dirty="0" smtClean="0">
                <a:ln w="18000">
                  <a:solidFill>
                    <a:schemeClr val="accent2">
                      <a:satMod val="140000"/>
                    </a:schemeClr>
                  </a:solidFill>
                  <a:prstDash val="solid"/>
                  <a:miter lim="800000"/>
                </a:ln>
                <a:solidFill>
                  <a:schemeClr val="bg2">
                    <a:lumMod val="75000"/>
                  </a:schemeClr>
                </a:solidFill>
                <a:effectLst>
                  <a:outerShdw blurRad="25500" dist="23000" dir="7020000" algn="tl">
                    <a:srgbClr val="000000">
                      <a:alpha val="50000"/>
                    </a:srgbClr>
                  </a:outerShdw>
                </a:effectLst>
              </a:rPr>
              <a:t>SPECIAL TRIBUTE TO THE </a:t>
            </a:r>
            <a:br>
              <a:rPr lang="en-US" sz="2800" cap="none" dirty="0" smtClean="0">
                <a:ln w="18000">
                  <a:solidFill>
                    <a:schemeClr val="accent2">
                      <a:satMod val="140000"/>
                    </a:schemeClr>
                  </a:solidFill>
                  <a:prstDash val="solid"/>
                  <a:miter lim="800000"/>
                </a:ln>
                <a:solidFill>
                  <a:schemeClr val="bg2">
                    <a:lumMod val="75000"/>
                  </a:schemeClr>
                </a:solidFill>
                <a:effectLst>
                  <a:outerShdw blurRad="25500" dist="23000" dir="7020000" algn="tl">
                    <a:srgbClr val="000000">
                      <a:alpha val="50000"/>
                    </a:srgbClr>
                  </a:outerShdw>
                </a:effectLst>
              </a:rPr>
            </a:br>
            <a:r>
              <a:rPr lang="en-US" sz="2800" cap="none" dirty="0" smtClean="0">
                <a:ln w="18000">
                  <a:solidFill>
                    <a:schemeClr val="accent2">
                      <a:satMod val="140000"/>
                    </a:schemeClr>
                  </a:solidFill>
                  <a:prstDash val="solid"/>
                  <a:miter lim="800000"/>
                </a:ln>
                <a:solidFill>
                  <a:schemeClr val="bg2">
                    <a:lumMod val="75000"/>
                  </a:schemeClr>
                </a:solidFill>
                <a:effectLst>
                  <a:outerShdw blurRad="25500" dist="23000" dir="7020000" algn="tl">
                    <a:srgbClr val="000000">
                      <a:alpha val="50000"/>
                    </a:srgbClr>
                  </a:outerShdw>
                </a:effectLst>
              </a:rPr>
              <a:t>EIGHT ELECTED GOVERNORS OF THE USVI</a:t>
            </a:r>
            <a:endParaRPr lang="en-US" sz="2800" cap="none" dirty="0">
              <a:ln w="18000">
                <a:solidFill>
                  <a:schemeClr val="accent2">
                    <a:satMod val="140000"/>
                  </a:schemeClr>
                </a:solidFill>
                <a:prstDash val="solid"/>
                <a:miter lim="800000"/>
              </a:ln>
              <a:solidFill>
                <a:schemeClr val="bg2">
                  <a:lumMod val="75000"/>
                </a:schemeClr>
              </a:solidFill>
              <a:effectLst>
                <a:outerShdw blurRad="25500" dist="23000" dir="7020000" algn="tl">
                  <a:srgbClr val="000000">
                    <a:alpha val="50000"/>
                  </a:srgbClr>
                </a:outerShdw>
              </a:effectLst>
            </a:endParaRPr>
          </a:p>
        </p:txBody>
      </p:sp>
      <p:pic>
        <p:nvPicPr>
          <p:cNvPr id="6" name="Picture 2" descr="http://t1.gstatic.com/images?q=tbn:ANd9GcQ7zQQfkNrxdmJjk_WboLAJaHm4Z2yNzfv9-ydGXqMOrugkVHFiDA"/>
          <p:cNvPicPr>
            <a:picLocks noChangeAspect="1" noChangeArrowheads="1"/>
          </p:cNvPicPr>
          <p:nvPr/>
        </p:nvPicPr>
        <p:blipFill>
          <a:blip r:embed="rId2" cstate="print"/>
          <a:srcRect/>
          <a:stretch>
            <a:fillRect/>
          </a:stretch>
        </p:blipFill>
        <p:spPr bwMode="auto">
          <a:xfrm>
            <a:off x="685800" y="1371600"/>
            <a:ext cx="2453878" cy="2819400"/>
          </a:xfrm>
          <a:prstGeom prst="rect">
            <a:avLst/>
          </a:prstGeom>
          <a:ln>
            <a:noFill/>
          </a:ln>
          <a:effectLst>
            <a:softEdge rad="112500"/>
          </a:effectLst>
        </p:spPr>
      </p:pic>
      <p:pic>
        <p:nvPicPr>
          <p:cNvPr id="7" name="Picture 8" descr="http://www.stx.k12.vi/profiles/King_CE.jpg"/>
          <p:cNvPicPr>
            <a:picLocks noChangeAspect="1" noChangeArrowheads="1"/>
          </p:cNvPicPr>
          <p:nvPr/>
        </p:nvPicPr>
        <p:blipFill>
          <a:blip r:embed="rId3" cstate="print"/>
          <a:srcRect/>
          <a:stretch>
            <a:fillRect/>
          </a:stretch>
        </p:blipFill>
        <p:spPr bwMode="auto">
          <a:xfrm>
            <a:off x="5334000" y="1295400"/>
            <a:ext cx="2517913" cy="2895600"/>
          </a:xfrm>
          <a:prstGeom prst="rect">
            <a:avLst/>
          </a:prstGeom>
          <a:ln>
            <a:noFill/>
          </a:ln>
          <a:effectLst>
            <a:softEdge rad="112500"/>
          </a:effectLst>
        </p:spPr>
      </p:pic>
      <p:sp>
        <p:nvSpPr>
          <p:cNvPr id="9" name="Rectangle 8"/>
          <p:cNvSpPr/>
          <p:nvPr/>
        </p:nvSpPr>
        <p:spPr>
          <a:xfrm>
            <a:off x="228600" y="5448181"/>
            <a:ext cx="7924800" cy="969496"/>
          </a:xfrm>
          <a:prstGeom prst="rect">
            <a:avLst/>
          </a:prstGeom>
        </p:spPr>
        <p:txBody>
          <a:bodyPr wrap="square">
            <a:spAutoFit/>
          </a:bodyPr>
          <a:lstStyle/>
          <a:p>
            <a:pPr algn="ctr"/>
            <a:r>
              <a:rPr lang="en-US" sz="1200" b="1" dirty="0" smtClean="0">
                <a:latin typeface="Bookman Old Style" pitchFamily="18" charset="0"/>
                <a:cs typeface="Times New Roman" pitchFamily="18" charset="0"/>
              </a:rPr>
              <a:t>Pictures Courtesy of:  </a:t>
            </a:r>
          </a:p>
          <a:p>
            <a:pPr algn="ctr"/>
            <a:endParaRPr lang="en-US" sz="1200" b="1" dirty="0" smtClean="0">
              <a:latin typeface="Bookman Old Style" pitchFamily="18" charset="0"/>
              <a:cs typeface="Times New Roman" pitchFamily="18" charset="0"/>
            </a:endParaRPr>
          </a:p>
          <a:p>
            <a:r>
              <a:rPr lang="en-US" sz="1100" b="1" dirty="0" smtClean="0">
                <a:latin typeface="Bookman Old Style" pitchFamily="18" charset="0"/>
                <a:cs typeface="Times New Roman" pitchFamily="18" charset="0"/>
              </a:rPr>
              <a:t>Dr. Melvin Herbert Evans: </a:t>
            </a:r>
            <a:r>
              <a:rPr lang="en-US" sz="1100" b="1" dirty="0" smtClean="0">
                <a:latin typeface="Bookman Old Style" pitchFamily="18" charset="0"/>
                <a:cs typeface="Times New Roman" pitchFamily="18" charset="0"/>
                <a:hlinkClick r:id="rId4"/>
              </a:rPr>
              <a:t>http://ookaboo.com/o/pictures/picture/2447977/A_picture_of_Melvin_H_Evans</a:t>
            </a:r>
            <a:endParaRPr lang="en-US" sz="1100" b="1" dirty="0" smtClean="0">
              <a:latin typeface="Bookman Old Style" pitchFamily="18" charset="0"/>
              <a:cs typeface="Times New Roman" pitchFamily="18" charset="0"/>
            </a:endParaRPr>
          </a:p>
          <a:p>
            <a:r>
              <a:rPr lang="en-US" sz="1100" b="1" dirty="0" smtClean="0">
                <a:latin typeface="Bookman Old Style" pitchFamily="18" charset="0"/>
                <a:cs typeface="Times New Roman" pitchFamily="18" charset="0"/>
              </a:rPr>
              <a:t>Cyril Emmanuel King:  </a:t>
            </a:r>
            <a:r>
              <a:rPr lang="en-US" sz="1100" b="1" dirty="0" smtClean="0">
                <a:latin typeface="Bookman Old Style" pitchFamily="18" charset="0"/>
                <a:cs typeface="Times New Roman" pitchFamily="18" charset="0"/>
                <a:hlinkClick r:id="rId5"/>
              </a:rPr>
              <a:t>http://www.stx.k12.vi/profiles/kingc.htm</a:t>
            </a:r>
            <a:endParaRPr lang="en-US" sz="1100" b="1" dirty="0" smtClean="0">
              <a:latin typeface="Bookman Old Style" pitchFamily="18" charset="0"/>
              <a:cs typeface="Times New Roman" pitchFamily="18" charset="0"/>
            </a:endParaRPr>
          </a:p>
        </p:txBody>
      </p:sp>
      <p:sp>
        <p:nvSpPr>
          <p:cNvPr id="10" name="Text Box 9"/>
          <p:cNvSpPr txBox="1">
            <a:spLocks noChangeArrowheads="1"/>
          </p:cNvSpPr>
          <p:nvPr/>
        </p:nvSpPr>
        <p:spPr bwMode="auto">
          <a:xfrm>
            <a:off x="685800" y="4267200"/>
            <a:ext cx="2286000" cy="457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smtClean="0">
                <a:solidFill>
                  <a:srgbClr val="000000"/>
                </a:solidFill>
                <a:latin typeface="Georgia" pitchFamily="18" charset="0"/>
                <a:cs typeface="Arial" pitchFamily="34" charset="0"/>
              </a:rPr>
              <a:t>Dr. Melvin Herbert Evans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000000"/>
                </a:solidFill>
                <a:effectLst/>
                <a:latin typeface="Georgia" pitchFamily="18" charset="0"/>
                <a:cs typeface="Arial" pitchFamily="34" charset="0"/>
              </a:rPr>
              <a:t>1969</a:t>
            </a:r>
            <a:r>
              <a:rPr kumimoji="0" lang="en-US" sz="1200" b="1" i="1" u="none" strike="noStrike" cap="none" normalizeH="0" dirty="0" smtClean="0">
                <a:ln>
                  <a:noFill/>
                </a:ln>
                <a:solidFill>
                  <a:srgbClr val="000000"/>
                </a:solidFill>
                <a:effectLst/>
                <a:latin typeface="Georgia" pitchFamily="18" charset="0"/>
                <a:cs typeface="Arial" pitchFamily="34" charset="0"/>
              </a:rPr>
              <a:t> - 1975</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Text Box 9"/>
          <p:cNvSpPr txBox="1">
            <a:spLocks noChangeArrowheads="1"/>
          </p:cNvSpPr>
          <p:nvPr/>
        </p:nvSpPr>
        <p:spPr bwMode="auto">
          <a:xfrm>
            <a:off x="5410200" y="4267200"/>
            <a:ext cx="2743200" cy="533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smtClean="0">
                <a:solidFill>
                  <a:srgbClr val="000000"/>
                </a:solidFill>
                <a:latin typeface="Georgia" pitchFamily="18" charset="0"/>
                <a:cs typeface="Arial" pitchFamily="34" charset="0"/>
              </a:rPr>
              <a:t>Cyril Emmanuel King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000000"/>
                </a:solidFill>
                <a:effectLst/>
                <a:latin typeface="Georgia" pitchFamily="18" charset="0"/>
                <a:cs typeface="Arial" pitchFamily="34" charset="0"/>
              </a:rPr>
              <a:t>1975 - 1978</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 name="Picture 33" descr="armour_usvi-flag[1]"/>
          <p:cNvPicPr>
            <a:picLocks noChangeAspect="1" noChangeArrowheads="1" noCrop="1"/>
          </p:cNvPicPr>
          <p:nvPr/>
        </p:nvPicPr>
        <p:blipFill>
          <a:blip r:embed="rId6" cstate="print"/>
          <a:srcRect/>
          <a:stretch>
            <a:fillRect/>
          </a:stretch>
        </p:blipFill>
        <p:spPr bwMode="auto">
          <a:xfrm>
            <a:off x="3429000" y="2057400"/>
            <a:ext cx="1643448" cy="1447800"/>
          </a:xfrm>
          <a:prstGeom prst="rect">
            <a:avLst/>
          </a:prstGeom>
          <a:ln>
            <a:noFill/>
          </a:ln>
          <a:effectLst>
            <a:softEdge rad="112500"/>
          </a:effectLst>
        </p:spPr>
      </p:pic>
    </p:spTree>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701040"/>
          </a:xfrm>
        </p:spPr>
        <p:txBody>
          <a:bodyPr/>
          <a:lstStyle/>
          <a:p>
            <a:r>
              <a:rPr lang="en-US" dirty="0" smtClean="0">
                <a:solidFill>
                  <a:schemeClr val="tx2"/>
                </a:solidFill>
              </a:rPr>
              <a:t>September 15</a:t>
            </a:r>
            <a:r>
              <a:rPr lang="en-US" baseline="30000" dirty="0" smtClean="0">
                <a:solidFill>
                  <a:schemeClr val="tx2"/>
                </a:solidFill>
              </a:rPr>
              <a:t>th</a:t>
            </a:r>
            <a:r>
              <a:rPr lang="en-US" dirty="0" smtClean="0">
                <a:solidFill>
                  <a:schemeClr val="tx2"/>
                </a:solidFill>
              </a:rPr>
              <a:t>: </a:t>
            </a:r>
            <a:endParaRPr lang="en-US" dirty="0">
              <a:solidFill>
                <a:schemeClr val="tx2"/>
              </a:solidFill>
            </a:endParaRPr>
          </a:p>
        </p:txBody>
      </p:sp>
      <p:sp>
        <p:nvSpPr>
          <p:cNvPr id="19457" name="Text Box 1"/>
          <p:cNvSpPr txBox="1">
            <a:spLocks noChangeArrowheads="1"/>
          </p:cNvSpPr>
          <p:nvPr/>
        </p:nvSpPr>
        <p:spPr bwMode="auto">
          <a:xfrm>
            <a:off x="533400" y="990600"/>
            <a:ext cx="7543800" cy="3429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algn="just"/>
            <a:r>
              <a:rPr lang="en-US" sz="2800" b="1" dirty="0" smtClean="0">
                <a:latin typeface="Times New Roman" panose="02020603050405020304" pitchFamily="18" charset="0"/>
                <a:cs typeface="Times New Roman" panose="02020603050405020304" pitchFamily="18" charset="0"/>
              </a:rPr>
              <a:t>2009: </a:t>
            </a:r>
            <a:r>
              <a:rPr lang="en-US" sz="2800" b="1" dirty="0">
                <a:latin typeface="Times New Roman" panose="02020603050405020304" pitchFamily="18" charset="0"/>
                <a:cs typeface="Times New Roman" panose="02020603050405020304" pitchFamily="18" charset="0"/>
              </a:rPr>
              <a:t>Gov. John P. </a:t>
            </a:r>
            <a:r>
              <a:rPr lang="en-US" sz="2800" b="1" dirty="0" err="1">
                <a:latin typeface="Times New Roman" panose="02020603050405020304" pitchFamily="18" charset="0"/>
                <a:cs typeface="Times New Roman" panose="02020603050405020304" pitchFamily="18" charset="0"/>
              </a:rPr>
              <a:t>deJongh</a:t>
            </a:r>
            <a:r>
              <a:rPr lang="en-US" sz="2800" b="1" dirty="0">
                <a:latin typeface="Times New Roman" panose="02020603050405020304" pitchFamily="18" charset="0"/>
                <a:cs typeface="Times New Roman" panose="02020603050405020304" pitchFamily="18" charset="0"/>
              </a:rPr>
              <a:t> has taken action on a number of bills passed recently by the 28</a:t>
            </a:r>
            <a:r>
              <a:rPr lang="en-US" sz="2800" b="1" baseline="30000" dirty="0">
                <a:latin typeface="Times New Roman" panose="02020603050405020304" pitchFamily="18" charset="0"/>
                <a:cs typeface="Times New Roman" panose="02020603050405020304" pitchFamily="18" charset="0"/>
              </a:rPr>
              <a:t>th</a:t>
            </a:r>
            <a:r>
              <a:rPr lang="en-US" sz="2800" b="1" dirty="0">
                <a:latin typeface="Times New Roman" panose="02020603050405020304" pitchFamily="18" charset="0"/>
                <a:cs typeface="Times New Roman" panose="02020603050405020304" pitchFamily="18" charset="0"/>
              </a:rPr>
              <a:t> Legislature. Some bills were signed into law, others were vetoed and the governor acknowledged three resolutions passed by the Senate. </a:t>
            </a:r>
            <a:endParaRPr lang="en-US" sz="2800" dirty="0">
              <a:latin typeface="Times New Roman" panose="02020603050405020304" pitchFamily="18" charset="0"/>
              <a:cs typeface="Times New Roman" panose="02020603050405020304" pitchFamily="18" charset="0"/>
            </a:endParaRPr>
          </a:p>
        </p:txBody>
      </p:sp>
      <p:sp>
        <p:nvSpPr>
          <p:cNvPr id="8" name="Rectangle 7"/>
          <p:cNvSpPr/>
          <p:nvPr/>
        </p:nvSpPr>
        <p:spPr>
          <a:xfrm>
            <a:off x="609600" y="5791200"/>
            <a:ext cx="6629400" cy="461665"/>
          </a:xfrm>
          <a:prstGeom prst="rect">
            <a:avLst/>
          </a:prstGeom>
        </p:spPr>
        <p:txBody>
          <a:bodyPr wrap="square">
            <a:spAutoFit/>
          </a:bodyPr>
          <a:lstStyle/>
          <a:p>
            <a:r>
              <a:rPr lang="en-US" sz="1200" b="1" dirty="0" smtClean="0"/>
              <a:t>Pictures: </a:t>
            </a:r>
            <a:r>
              <a:rPr lang="en-US" sz="1200" b="1" dirty="0"/>
              <a:t>http://viconsortium.com/politics/these-are-the-bills-governor-de-jongh-took-action-on-in-october/</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24200" y="3581400"/>
            <a:ext cx="2133600" cy="2133600"/>
          </a:xfrm>
          <a:prstGeom prst="rect">
            <a:avLst/>
          </a:prstGeom>
        </p:spPr>
      </p:pic>
    </p:spTree>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701040"/>
          </a:xfrm>
        </p:spPr>
        <p:txBody>
          <a:bodyPr/>
          <a:lstStyle/>
          <a:p>
            <a:r>
              <a:rPr lang="en-US" dirty="0" smtClean="0">
                <a:solidFill>
                  <a:schemeClr val="tx2"/>
                </a:solidFill>
              </a:rPr>
              <a:t>September 16</a:t>
            </a:r>
            <a:r>
              <a:rPr lang="en-US" baseline="30000" dirty="0" smtClean="0">
                <a:solidFill>
                  <a:schemeClr val="tx2"/>
                </a:solidFill>
              </a:rPr>
              <a:t>th</a:t>
            </a:r>
            <a:r>
              <a:rPr lang="en-US" dirty="0" smtClean="0">
                <a:solidFill>
                  <a:schemeClr val="tx2"/>
                </a:solidFill>
              </a:rPr>
              <a:t>: </a:t>
            </a:r>
            <a:endParaRPr lang="en-US" dirty="0">
              <a:solidFill>
                <a:schemeClr val="tx2"/>
              </a:solidFill>
            </a:endParaRPr>
          </a:p>
        </p:txBody>
      </p:sp>
      <p:sp>
        <p:nvSpPr>
          <p:cNvPr id="18433" name="Text Box 1"/>
          <p:cNvSpPr txBox="1">
            <a:spLocks noChangeArrowheads="1"/>
          </p:cNvSpPr>
          <p:nvPr/>
        </p:nvSpPr>
        <p:spPr bwMode="auto">
          <a:xfrm>
            <a:off x="533400" y="914400"/>
            <a:ext cx="7391400" cy="2895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1922:</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The last day of Rear Admiral Sumner Ely </a:t>
            </a:r>
            <a:r>
              <a:rPr kumimoji="0" lang="en-US" sz="2400" b="1" i="0" u="none" strike="noStrike" cap="none" normalizeH="0" baseline="0" dirty="0" err="1" smtClean="0">
                <a:ln>
                  <a:noFill/>
                </a:ln>
                <a:solidFill>
                  <a:srgbClr val="000000"/>
                </a:solidFill>
                <a:effectLst/>
                <a:latin typeface="Times New Roman" pitchFamily="18" charset="0"/>
                <a:cs typeface="Arial" pitchFamily="34" charset="0"/>
              </a:rPr>
              <a:t>Kittele’s</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 term as governor.  His term yielded complaints of civil abuses and atrocities that went ignored and without redress.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8435" name="AutoShape 3" descr="data:image/jpg;base64,/9j/4AAQSkZJRgABAQAAAQABAAD/2wCEAAkGBhEREBUUExQWFRQWFxsaFhYXGRkXHBgcGBgeFxQYHxUXJyYeHxojGhcXHy8gIycpLC8sFx4xNTAqNTIrLCkBCQoKBQUFDQUFDSkYEhgpKSkpKSkpKSkpKSkpKSkpKSkpKSkpKSkpKSkpKSkpKSkpKSkpKSkpKSkpKSkpKSkpKf/AABEIAGoAgAMBIgACEQEDEQH/xAAbAAACAwEBAQAAAAAAAAAAAAAFBgMEBwIAAf/EAEIQAAIBAgQDBQYDBAcJAQAAAAECEQADBBIhMQVBUQYTImGRBzJxgaGxFFLBI0LR8ERigpKiwuEXJDNTcoOTsvEW/8QAFAEBAAAAAAAAAAAAAAAAAAAAAP/EABQRAQAAAAAAAAAAAAAAAAAAAAD/2gAMAwEAAhEDEQA/ANg4bxYXkzhCokjWOWk1BxfjdywuZcO93qFZQfrUvBrUWEHUT6kmrmUUCG/thtgkHC3QRuCyAj5VTue1ew7SbWJTSJW4ken6xTpxbsthcSP2toE8mGjD4EUpYz2UhZ7i7/ZuCf8AEv6igr3vatZIjur51mVupO2X08o86+P7VrOv7DE/+VNIoNj/AGfY1NRZDEbNbYE/oaHY7C3hpewz6fvMjhvPxAfxoGq57XbDMD3GIEEaC4kaRy6afeuU9qtiZ7rE7R/xU6RMdfPrSLdwtpvdYofy3B/nH6gVCcMV3Hz3HqNKDQh7UrMH9nifj3ifzy+prr/ajZII7vEn/uIDz5j4/QVm11G0rlQ20Gg06z7UbQI/ZYiNoNy2anw3tKtIS3c32nk1xSNfL5VmVlDzqcWzQaY3tbtD+j3P7yV2ntXtH+j3PmyVmSWddBU6WqDSh7UrX/If+8teHtUsTHc3PVedZwq+Rry2zIOm486DebFqFUdAB6CpMtfaAdtcdftYYGwwW4zqoJAOhBJidjpvQHYr0Un9h+I4lswvFmUKTLfukHXUgaHXrtXPZjtbiMTiBntqEeQApPhAGYHU6nadBvQN1+4qKWYgAcyQPqaoNx213YcEsD+Ug/IwYmqnbrAd7gnHiIVlchdSQrDNoN4En5UvcD4dbtWmIIyuV3kSygzCmTsR12oLHabtJhbmHuLctO2mhhZDfukGetZw1gXCSnhAAHx310+x1pv7Q3bVlSLjQxHhWPEehy7xVE8Tw154QoDAERlB56E77mgW7+A1nQV5sPrEa0e4jglFty2wGsV0lnCvbDWc2nvM2wG5B8xptvQBcNgJM8hv+mtWXw4AqV2a4rZPCo26nqT5xVe2rMokiMxXURtp9zQdYTCAietTYfCTcgchRjA8EItqzMGgZQByCz/r1r5w3Ct3V+6m4KqPKT4jr0EUAnGYbUCrfC+DNeuIg0kgfDmT6TV3EcOuTmuKVBMqNOu066Ud7J4YG7mj3VPlq2g/WgckxM0odr+2+GUdys3GJEssEJHOf3m8h560k47trjXVka4AhkHKqgkbRIEilw3jMUGj2u3yYazCIbzt4iZKoJGgM+KeojymuexHabDLci45ts2ihvcGuizy30200NIq35U/D7j/AEqmx0oNQ7a9uXXNh7CjMQVuMZOWdAFjQyDvynrSPw/tJicPc7xLhDRl1gjKNlynkPKivZW3hjh7rOoZ1R5GYSdJnX3SIgHzoHwHhoxeJt2icudjJ/KoBZt/IUFbi+PuYnEPdfV3MmAY2gADoIqribJRipGoOuoP1GlFOC20N1leGygwQ0AwYnzB+xr3am3aXEslkEhQF1MnMdwOoEgUHzE9orjIiKYAQBjEknnqeVSXON3GRUJUIo0VVVBruSq6T50L4fhg9wKSF336jlpVzjeHVMoDhiUkwuWNSII66UBzhdvNZkREnMTpEUMx2JIACgkTmlhHva/OiXZXED8NdUxudCRzWOfmKl4zatfgM6IcwKic0wGjaIkaTtzoKLdoLpthVypuSRJJ5RLcug869ge0V23bNoaoTJiJafMil8XTHyq/wTAG8+XOEH5mkieQ0/mKBlv9olcpoQFBDEmSTMgwIAHlTV2XxWVC6oWDEaiJAX+qd9SedZnjrL2mZGBBB5giRO4nl51oXY7i5t8OZiBltuwGg12O/wA6BC7S9n72CuKt3LLgsMpJETBEnn/Gg2ItZWjMraAysxqASPiJg+YNa97SuGWr+HXxqt5DNsblgYDrAk8hr1ArIgo6ig7D+E/AVXdzFWw4hlkbafXSqJaaCW00VYF8xIkHUSNNCII+YqmGqyrwF+NB622s7EbEaQRsZqf8ZkuK41ZWDA+YM7/GqbvqdKl/CXMguZG7smA8aTMb/Gg9h7hVgy+8OsGZEbHTnVjH3WZjn97bptpGlQ4Fh3y5tp13/wAuvpTD2s4fbt27JRyWbdYOg1hvFLDSBBMSKBWPSrTYxioDMxgECSTA2AAOw0HoKrXl1NcHYfz9KCW4ZAO0zRbslae5iEUe6su393KPqRQm7uoPz+FaN2D4auS7fOVQ7oq5RlEIssAP+oifgaBEXiF673aM8hQEUnkC3P5sadOKYFsFgVw5JNy7dljsNY0A6Qv1pGVoYxMqdPkdPtTP2j4qcXeVrQhAZDGdZ1JgajpQSXrtu2+YkKPjHOlHFFTdeIjMSPv+tGzg2ugBmJ150H4pghau5QZ0HKN6CLC6PBqe1i+6tvbAU5tyRr0HlXPFXb8Q+bLmBAOUZRoABp160b7J4dHvXWKq7KAUzEiJMEjLzmKCr/8Amjbwgv3LigtBt29y3Ig8w3PpoZIOlByhZvsP5+9HezeD/E4xbbqMpLllkxCySs75ZEVL23wnd3kIAA1WFmIG2/KNKD3aDssbWFs4q0xuWbgGc5cpRjoBGvhmRPUedBLDFsqFyLWbM3QcmYDrFHUv3RwzK10Cy/7pH72c6A+UT86XuHYM3Hy5svp+sCgk4sbPe/sSckDUmTPPWB8ai/EnkST1Ov3orj+yDoruLlt0QSSCc0SFnKRpDMAZ+U0IAVToZoLXDwhvrnjISA3KJ0nTXp0q5jeBd0rXA4Zc8Wx+ZT6wRzU8hIJoVYQtcCfmZV9TH60Q4zwZ8MUJMqWKgTsQAdvh9qChhUDXwrSRmAIXcjoK2zD8Nt2MNYtKPDm1BMzKM7SeeorFuHsTilI0JYD4aU+9o+MdzhFS02UkEF194EqRv57fOgReHYgd8rHYOGPrNOI7YJ7vdmP6rWz9JFKfZsjvh8D9qaWkkT4l6Hl0ifnQRJjm2Sw58zCj+NLvH8/fjvFVSVXQGRE6H40da9cLAsx0M5dl26CgnaI5nQzrlj0/+0FDiUi/czHMc5k7TrvFFuxfERbxi5tFcFTOg/MpPzWPnQriNohgxG/OPIc6jNt28XKPe2GgjfrQN/s2YNirtw7i2THncfX01qz2/shreYbqQf0P3pd7P4nF2lc2MkNAYkSdJIH+ImuuIcSxtwZbgWDv4QNOetAIu4xmtohPhSco6ZjJPxM/Sq1m8ytIMEVYu2HRtttQdweU1WUGdtaCW5iXMyzGd9TrG09a5S5UmGUG4oIkHlVnH21CaLl8Ufz5UH3s/wCLF2J53U/96e/aXgf92t3FAAW74uviWF/WkHhwud6htsA6lcrADwkc48upptx+OvXMI9nEXRcJJZWPh2HhEabEfWgV+Ex+JSTAGu/lpvR3tVphxp+8PtXPBeFC5Z8aKTPSeQqzjeAXLsLmbJyAAhY2oAPZlf24+B+1N1u14v4VS4H2WuWrhZspABAIOuvIj4dDRyzYymg+YTC2V5g+pq4+Gw7xKAgdQDVu3hU/Iu/QVP8Ah018K+goIMtuIhY6RNQth1KwFGU8soAPWi9q0vQbdKiZBmOg2/WgDrw1FEKgUdAI+goVf7HWCTJueLdQ2npHmaaWQdBt+hrh7S9B6UCta7JYdQQFP9pp+FVl7JhbuZXy9AFBI66nT1FORsLPuj0FdPYXTwjfoKBSw/ZDDKQYJI5kn9DROzwuwnuoo+QJ+tF3sr+Uegr4lhZ90egoBaYdQdFHxgA/TlX2/hbbqQyqZ5QKNvYXTwjfoKr4vDpI8K+goBWEwKIAqgAAzCiB/rVxQB/OlX7NhYHhHoKnFhfyjfoKAYzFuvpUS6HaTRi9ZWNh6Co+4WfdHoKD/9k="/>
          <p:cNvSpPr>
            <a:spLocks noChangeAspect="1" noChangeArrowheads="1"/>
          </p:cNvSpPr>
          <p:nvPr/>
        </p:nvSpPr>
        <p:spPr bwMode="auto">
          <a:xfrm>
            <a:off x="73025" y="-488950"/>
            <a:ext cx="1219200" cy="10096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8437" name="Picture 5" descr="http://o.mfcreative.com/f2/file08/objects/4/6/5/84654086-3fe1-4e67-ab71-ae16d4a0f5f2-3.jpg"/>
          <p:cNvPicPr>
            <a:picLocks noChangeAspect="1" noChangeArrowheads="1"/>
          </p:cNvPicPr>
          <p:nvPr/>
        </p:nvPicPr>
        <p:blipFill>
          <a:blip r:embed="rId2" cstate="print"/>
          <a:srcRect/>
          <a:stretch>
            <a:fillRect/>
          </a:stretch>
        </p:blipFill>
        <p:spPr bwMode="auto">
          <a:xfrm>
            <a:off x="2514600" y="2590800"/>
            <a:ext cx="3666765" cy="3048000"/>
          </a:xfrm>
          <a:prstGeom prst="rect">
            <a:avLst/>
          </a:prstGeom>
          <a:ln>
            <a:noFill/>
          </a:ln>
          <a:effectLst>
            <a:softEdge rad="112500"/>
          </a:effectLst>
        </p:spPr>
      </p:pic>
      <p:sp>
        <p:nvSpPr>
          <p:cNvPr id="9" name="Rectangle 8"/>
          <p:cNvSpPr/>
          <p:nvPr/>
        </p:nvSpPr>
        <p:spPr>
          <a:xfrm>
            <a:off x="457200" y="5943600"/>
            <a:ext cx="7696200" cy="461665"/>
          </a:xfrm>
          <a:prstGeom prst="rect">
            <a:avLst/>
          </a:prstGeom>
        </p:spPr>
        <p:txBody>
          <a:bodyPr wrap="square">
            <a:spAutoFit/>
          </a:bodyPr>
          <a:lstStyle/>
          <a:p>
            <a:r>
              <a:rPr lang="en-US" sz="1200" b="1" dirty="0" smtClean="0"/>
              <a:t>Text:</a:t>
            </a:r>
          </a:p>
          <a:p>
            <a:r>
              <a:rPr lang="en-US" sz="1200" b="1" dirty="0" smtClean="0"/>
              <a:t>Picture:  http://records.ancestry.com/Loise_Kittelle_records.ashx?pid=30090500</a:t>
            </a:r>
            <a:endParaRPr lang="en-US" sz="1200" b="1" dirty="0"/>
          </a:p>
        </p:txBody>
      </p:sp>
    </p:spTree>
  </p:cSld>
  <p:clrMapOvr>
    <a:masterClrMapping/>
  </p:clrMapOvr>
  <p:transition spd="slow">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777240"/>
          </a:xfrm>
        </p:spPr>
        <p:txBody>
          <a:bodyPr/>
          <a:lstStyle/>
          <a:p>
            <a:r>
              <a:rPr lang="en-US" dirty="0" smtClean="0">
                <a:solidFill>
                  <a:schemeClr val="tx2"/>
                </a:solidFill>
              </a:rPr>
              <a:t>September 17</a:t>
            </a:r>
            <a:r>
              <a:rPr lang="en-US" baseline="30000" dirty="0" smtClean="0">
                <a:solidFill>
                  <a:schemeClr val="tx2"/>
                </a:solidFill>
              </a:rPr>
              <a:t>th</a:t>
            </a:r>
            <a:r>
              <a:rPr lang="en-US" dirty="0" smtClean="0">
                <a:solidFill>
                  <a:schemeClr val="tx2"/>
                </a:solidFill>
              </a:rPr>
              <a:t>: </a:t>
            </a:r>
            <a:endParaRPr lang="en-US" dirty="0">
              <a:solidFill>
                <a:schemeClr val="tx2"/>
              </a:solidFill>
            </a:endParaRPr>
          </a:p>
        </p:txBody>
      </p:sp>
      <p:sp>
        <p:nvSpPr>
          <p:cNvPr id="17409" name="Text Box 1"/>
          <p:cNvSpPr txBox="1">
            <a:spLocks noChangeArrowheads="1"/>
          </p:cNvSpPr>
          <p:nvPr/>
        </p:nvSpPr>
        <p:spPr bwMode="auto">
          <a:xfrm>
            <a:off x="533400" y="990600"/>
            <a:ext cx="7543800" cy="2133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algn="just"/>
            <a:r>
              <a:rPr lang="en-US" sz="3200" b="1" dirty="0" smtClean="0">
                <a:latin typeface="Times New Roman" panose="02020603050405020304" pitchFamily="18" charset="0"/>
                <a:cs typeface="Times New Roman" panose="02020603050405020304" pitchFamily="18" charset="0"/>
              </a:rPr>
              <a:t>1989: </a:t>
            </a:r>
            <a:r>
              <a:rPr lang="en-US" sz="3200" b="1" dirty="0">
                <a:latin typeface="Times New Roman" panose="02020603050405020304" pitchFamily="18" charset="0"/>
                <a:cs typeface="Times New Roman" panose="02020603050405020304" pitchFamily="18" charset="0"/>
              </a:rPr>
              <a:t>Hurricane Hugo hit for two days causing far more devastation to St. Croix than any of the other islands. </a:t>
            </a:r>
            <a:endParaRPr lang="en-US" sz="3200" dirty="0">
              <a:latin typeface="Times New Roman" panose="02020603050405020304" pitchFamily="18" charset="0"/>
              <a:cs typeface="Times New Roman" panose="02020603050405020304" pitchFamily="18" charset="0"/>
            </a:endParaRPr>
          </a:p>
          <a:p>
            <a:r>
              <a:rPr lang="en-US" dirty="0"/>
              <a:t> </a:t>
            </a:r>
          </a:p>
        </p:txBody>
      </p:sp>
      <p:sp>
        <p:nvSpPr>
          <p:cNvPr id="7" name="Rectangle 6"/>
          <p:cNvSpPr/>
          <p:nvPr/>
        </p:nvSpPr>
        <p:spPr>
          <a:xfrm>
            <a:off x="381000" y="6091535"/>
            <a:ext cx="7696200" cy="553998"/>
          </a:xfrm>
          <a:prstGeom prst="rect">
            <a:avLst/>
          </a:prstGeom>
        </p:spPr>
        <p:txBody>
          <a:bodyPr wrap="square">
            <a:spAutoFit/>
          </a:bodyPr>
          <a:lstStyle/>
          <a:p>
            <a:r>
              <a:rPr lang="en-US" dirty="0"/>
              <a:t>Text: Today in VI History </a:t>
            </a:r>
            <a:r>
              <a:rPr lang="en-US" dirty="0" smtClean="0"/>
              <a:t> </a:t>
            </a:r>
          </a:p>
          <a:p>
            <a:r>
              <a:rPr lang="en-US" sz="1200" b="1" dirty="0" smtClean="0"/>
              <a:t>Picture: </a:t>
            </a:r>
            <a:r>
              <a:rPr lang="en-US" sz="1200" b="1" dirty="0"/>
              <a:t>https://www.weather.gov/chs/HurricaneHugo-Sep1989</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411" y="2590800"/>
            <a:ext cx="5372902" cy="3358064"/>
          </a:xfrm>
          <a:prstGeom prst="rect">
            <a:avLst/>
          </a:prstGeom>
        </p:spPr>
      </p:pic>
    </p:spTree>
  </p:cSld>
  <p:clrMapOvr>
    <a:masterClrMapping/>
  </p:clrMapOvr>
  <p:transition spd="slow">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7239000" cy="624840"/>
          </a:xfrm>
        </p:spPr>
        <p:txBody>
          <a:bodyPr/>
          <a:lstStyle/>
          <a:p>
            <a:r>
              <a:rPr lang="en-US" dirty="0" smtClean="0">
                <a:solidFill>
                  <a:schemeClr val="tx2"/>
                </a:solidFill>
              </a:rPr>
              <a:t>September 18</a:t>
            </a:r>
            <a:r>
              <a:rPr lang="en-US" baseline="30000" dirty="0" smtClean="0">
                <a:solidFill>
                  <a:schemeClr val="tx2"/>
                </a:solidFill>
              </a:rPr>
              <a:t>th</a:t>
            </a:r>
            <a:r>
              <a:rPr lang="en-US" dirty="0" smtClean="0">
                <a:solidFill>
                  <a:schemeClr val="tx2"/>
                </a:solidFill>
              </a:rPr>
              <a:t>: </a:t>
            </a:r>
            <a:endParaRPr lang="en-US" dirty="0">
              <a:solidFill>
                <a:schemeClr val="tx2"/>
              </a:solidFill>
            </a:endParaRPr>
          </a:p>
        </p:txBody>
      </p:sp>
      <p:sp>
        <p:nvSpPr>
          <p:cNvPr id="15361" name="Text Box 1"/>
          <p:cNvSpPr txBox="1">
            <a:spLocks noChangeArrowheads="1"/>
          </p:cNvSpPr>
          <p:nvPr/>
        </p:nvSpPr>
        <p:spPr bwMode="auto">
          <a:xfrm>
            <a:off x="533400" y="1066800"/>
            <a:ext cx="7391400" cy="3733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1974:</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Resolution No. 722 passed to honor and congratulate Wilbur “Bill” </a:t>
            </a:r>
            <a:r>
              <a:rPr kumimoji="0" lang="en-US" sz="2400" b="1" i="0" u="none" strike="noStrike" cap="none" normalizeH="0" baseline="0" dirty="0" err="1" smtClean="0">
                <a:ln>
                  <a:noFill/>
                </a:ln>
                <a:solidFill>
                  <a:srgbClr val="000000"/>
                </a:solidFill>
                <a:effectLst/>
                <a:latin typeface="Times New Roman" pitchFamily="18" charset="0"/>
                <a:cs typeface="Arial" pitchFamily="34" charset="0"/>
              </a:rPr>
              <a:t>LaMotta</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 for his achievements in music.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pic>
        <p:nvPicPr>
          <p:cNvPr id="15363" name="Picture 3" descr="http://t1.gstatic.com/images?q=tbn:ANd9GcQRU92u2V8Nb9nDUhKFRx7p8g-lfl_3AbJ4YbjDzda-oVmT3u1h"/>
          <p:cNvPicPr>
            <a:picLocks noChangeAspect="1" noChangeArrowheads="1"/>
          </p:cNvPicPr>
          <p:nvPr/>
        </p:nvPicPr>
        <p:blipFill>
          <a:blip r:embed="rId2" cstate="print"/>
          <a:srcRect/>
          <a:stretch>
            <a:fillRect/>
          </a:stretch>
        </p:blipFill>
        <p:spPr bwMode="auto">
          <a:xfrm>
            <a:off x="2623726" y="2362200"/>
            <a:ext cx="2935112" cy="3429000"/>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685800" y="6019800"/>
            <a:ext cx="6477000" cy="461665"/>
          </a:xfrm>
          <a:prstGeom prst="rect">
            <a:avLst/>
          </a:prstGeom>
        </p:spPr>
        <p:txBody>
          <a:bodyPr wrap="square">
            <a:spAutoFit/>
          </a:bodyPr>
          <a:lstStyle/>
          <a:p>
            <a:r>
              <a:rPr lang="en-US" sz="1200" b="1" dirty="0" smtClean="0"/>
              <a:t>Text:  Legislative Archives</a:t>
            </a:r>
          </a:p>
          <a:p>
            <a:r>
              <a:rPr lang="en-US" sz="1200" b="1" dirty="0" smtClean="0"/>
              <a:t>Picture:  http://www.stx.k12.vi/Profiles/lamottaB.htm</a:t>
            </a:r>
            <a:endParaRPr lang="en-US" sz="1200" b="1" dirty="0"/>
          </a:p>
        </p:txBody>
      </p:sp>
    </p:spTree>
  </p:cSld>
  <p:clrMapOvr>
    <a:masterClrMapping/>
  </p:clrMapOvr>
  <p:transition spd="slow" advClick="0" advTm="8000">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4267200" cy="701040"/>
          </a:xfrm>
        </p:spPr>
        <p:txBody>
          <a:bodyPr/>
          <a:lstStyle/>
          <a:p>
            <a:r>
              <a:rPr lang="en-US" dirty="0" smtClean="0">
                <a:solidFill>
                  <a:schemeClr val="tx2"/>
                </a:solidFill>
              </a:rPr>
              <a:t>September 19</a:t>
            </a:r>
            <a:r>
              <a:rPr lang="en-US" baseline="30000" dirty="0" smtClean="0">
                <a:solidFill>
                  <a:schemeClr val="tx2"/>
                </a:solidFill>
              </a:rPr>
              <a:t>th</a:t>
            </a:r>
            <a:r>
              <a:rPr lang="en-US" dirty="0" smtClean="0">
                <a:solidFill>
                  <a:schemeClr val="tx2"/>
                </a:solidFill>
              </a:rPr>
              <a:t>: </a:t>
            </a:r>
            <a:endParaRPr lang="en-US" dirty="0">
              <a:solidFill>
                <a:schemeClr val="tx2"/>
              </a:solidFill>
            </a:endParaRPr>
          </a:p>
        </p:txBody>
      </p:sp>
      <p:pic>
        <p:nvPicPr>
          <p:cNvPr id="16386" name="Picture 2" descr="http://t0.gstatic.com/images?q=tbn:ANd9GcTIAyrv87gxfIqHazc2cjO7XU4TewUEwWVuzqzBRsfNyupTmVhAsA"/>
          <p:cNvPicPr>
            <a:picLocks noChangeAspect="1" noChangeArrowheads="1"/>
          </p:cNvPicPr>
          <p:nvPr/>
        </p:nvPicPr>
        <p:blipFill>
          <a:blip r:embed="rId2" cstate="print">
            <a:lum bright="20000"/>
          </a:blip>
          <a:srcRect/>
          <a:stretch>
            <a:fillRect/>
          </a:stretch>
        </p:blipFill>
        <p:spPr bwMode="auto">
          <a:xfrm>
            <a:off x="2971800" y="2666999"/>
            <a:ext cx="2667000" cy="3058485"/>
          </a:xfrm>
          <a:prstGeom prst="rect">
            <a:avLst/>
          </a:prstGeom>
          <a:ln>
            <a:noFill/>
          </a:ln>
          <a:effectLst>
            <a:outerShdw blurRad="292100" dist="139700" dir="2700000" algn="tl" rotWithShape="0">
              <a:srgbClr val="333333">
                <a:alpha val="65000"/>
              </a:srgbClr>
            </a:outerShdw>
          </a:effectLst>
        </p:spPr>
      </p:pic>
      <p:sp>
        <p:nvSpPr>
          <p:cNvPr id="16387" name="Text Box 3"/>
          <p:cNvSpPr txBox="1">
            <a:spLocks noChangeArrowheads="1"/>
          </p:cNvSpPr>
          <p:nvPr/>
        </p:nvSpPr>
        <p:spPr bwMode="auto">
          <a:xfrm>
            <a:off x="609600" y="914400"/>
            <a:ext cx="7543800" cy="3581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1974:</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Resolution No. 722 was passed to honor Carl </a:t>
            </a:r>
            <a:r>
              <a:rPr kumimoji="0" lang="en-US" sz="2400" b="1" i="0" u="none" strike="noStrike" cap="none" normalizeH="0" baseline="0" dirty="0" err="1" smtClean="0">
                <a:ln>
                  <a:noFill/>
                </a:ln>
                <a:solidFill>
                  <a:srgbClr val="000000"/>
                </a:solidFill>
                <a:effectLst/>
                <a:latin typeface="Times New Roman" pitchFamily="18" charset="0"/>
                <a:cs typeface="Arial" pitchFamily="34" charset="0"/>
              </a:rPr>
              <a:t>Plaskett</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 for outstanding performance in track and field internationally.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609600" y="5943600"/>
            <a:ext cx="6934200" cy="461665"/>
          </a:xfrm>
          <a:prstGeom prst="rect">
            <a:avLst/>
          </a:prstGeom>
        </p:spPr>
        <p:txBody>
          <a:bodyPr wrap="square">
            <a:spAutoFit/>
          </a:bodyPr>
          <a:lstStyle/>
          <a:p>
            <a:r>
              <a:rPr lang="en-US" sz="1200" b="1" dirty="0" smtClean="0"/>
              <a:t>Text:  Legislative Archives</a:t>
            </a:r>
          </a:p>
          <a:p>
            <a:r>
              <a:rPr lang="en-US" sz="1200" b="1" dirty="0" smtClean="0"/>
              <a:t>Picture:  http://www.stx.k12.vi/profiles/Plaskett.htm</a:t>
            </a:r>
            <a:endParaRPr lang="en-US" sz="1200" b="1" dirty="0"/>
          </a:p>
        </p:txBody>
      </p:sp>
    </p:spTree>
  </p:cSld>
  <p:clrMapOvr>
    <a:masterClrMapping/>
  </p:clrMapOvr>
  <p:transition spd="slow">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624840"/>
          </a:xfrm>
        </p:spPr>
        <p:txBody>
          <a:bodyPr/>
          <a:lstStyle/>
          <a:p>
            <a:r>
              <a:rPr lang="en-US" dirty="0" smtClean="0">
                <a:solidFill>
                  <a:schemeClr val="tx2"/>
                </a:solidFill>
              </a:rPr>
              <a:t>September 20</a:t>
            </a:r>
            <a:r>
              <a:rPr lang="en-US" baseline="30000" dirty="0" smtClean="0">
                <a:solidFill>
                  <a:schemeClr val="tx2"/>
                </a:solidFill>
              </a:rPr>
              <a:t>th</a:t>
            </a:r>
            <a:r>
              <a:rPr lang="en-US" dirty="0" smtClean="0">
                <a:solidFill>
                  <a:schemeClr val="tx2"/>
                </a:solidFill>
              </a:rPr>
              <a:t>: </a:t>
            </a:r>
            <a:endParaRPr lang="en-US" dirty="0">
              <a:solidFill>
                <a:schemeClr val="tx2"/>
              </a:solidFill>
            </a:endParaRPr>
          </a:p>
        </p:txBody>
      </p:sp>
      <p:sp>
        <p:nvSpPr>
          <p:cNvPr id="14337" name="Text Box 1"/>
          <p:cNvSpPr txBox="1">
            <a:spLocks noChangeArrowheads="1"/>
          </p:cNvSpPr>
          <p:nvPr/>
        </p:nvSpPr>
        <p:spPr bwMode="auto">
          <a:xfrm>
            <a:off x="533400" y="914400"/>
            <a:ext cx="7315200" cy="3276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1979:</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Resolution No. 992 passed to honor Kenneth Blake, Sr. “Lord </a:t>
            </a:r>
            <a:r>
              <a:rPr kumimoji="0" lang="en-US" sz="2400" b="1" i="0" u="none" strike="noStrike" cap="none" normalizeH="0" baseline="0" dirty="0" err="1" smtClean="0">
                <a:ln>
                  <a:noFill/>
                </a:ln>
                <a:solidFill>
                  <a:srgbClr val="000000"/>
                </a:solidFill>
                <a:effectLst/>
                <a:latin typeface="Times New Roman" pitchFamily="18" charset="0"/>
                <a:cs typeface="Arial" pitchFamily="34" charset="0"/>
              </a:rPr>
              <a:t>Blakie</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 as the 1979 “Calypso King of the World”.</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4338" name="Picture 2" descr="C:\Users\alpbenjamin\Pictures\Blake, Kenneth, Sr.  (Lord Blakie).jpg"/>
          <p:cNvPicPr>
            <a:picLocks noChangeAspect="1" noChangeArrowheads="1"/>
          </p:cNvPicPr>
          <p:nvPr/>
        </p:nvPicPr>
        <p:blipFill>
          <a:blip r:embed="rId2" cstate="print"/>
          <a:srcRect l="5384" t="23101" r="61238" b="53798"/>
          <a:stretch>
            <a:fillRect/>
          </a:stretch>
        </p:blipFill>
        <p:spPr bwMode="auto">
          <a:xfrm>
            <a:off x="2762250" y="2362200"/>
            <a:ext cx="2952750" cy="3276600"/>
          </a:xfrm>
          <a:prstGeom prst="ellipse">
            <a:avLst/>
          </a:prstGeom>
          <a:ln>
            <a:noFill/>
          </a:ln>
          <a:effectLst>
            <a:softEdge rad="112500"/>
          </a:effectLst>
        </p:spPr>
      </p:pic>
      <p:sp>
        <p:nvSpPr>
          <p:cNvPr id="8" name="Rectangle 7"/>
          <p:cNvSpPr/>
          <p:nvPr/>
        </p:nvSpPr>
        <p:spPr>
          <a:xfrm>
            <a:off x="685800" y="5862935"/>
            <a:ext cx="6858000" cy="461665"/>
          </a:xfrm>
          <a:prstGeom prst="rect">
            <a:avLst/>
          </a:prstGeom>
        </p:spPr>
        <p:txBody>
          <a:bodyPr wrap="square">
            <a:spAutoFit/>
          </a:bodyPr>
          <a:lstStyle/>
          <a:p>
            <a:r>
              <a:rPr lang="en-US" sz="1200" b="1" dirty="0" smtClean="0"/>
              <a:t>Text:  Legislative Archives</a:t>
            </a:r>
          </a:p>
          <a:p>
            <a:r>
              <a:rPr lang="en-US" sz="1200" b="1" dirty="0" smtClean="0"/>
              <a:t>Picture:  St. Thomas Carnival, April 11</a:t>
            </a:r>
            <a:r>
              <a:rPr lang="en-US" sz="1200" b="1" baseline="30000" dirty="0" smtClean="0"/>
              <a:t>th</a:t>
            </a:r>
            <a:r>
              <a:rPr lang="en-US" sz="1200" b="1" dirty="0" smtClean="0"/>
              <a:t> – May 1</a:t>
            </a:r>
            <a:r>
              <a:rPr lang="en-US" sz="1200" b="1" baseline="30000" dirty="0" smtClean="0"/>
              <a:t>st</a:t>
            </a:r>
            <a:r>
              <a:rPr lang="en-US" sz="1200" b="1" dirty="0" smtClean="0"/>
              <a:t> 2011 Booklet, Page 4</a:t>
            </a:r>
            <a:endParaRPr lang="en-US" sz="1200" b="1" dirty="0"/>
          </a:p>
        </p:txBody>
      </p:sp>
    </p:spTree>
  </p:cSld>
  <p:clrMapOvr>
    <a:masterClrMapping/>
  </p:clrMapOvr>
  <p:transition spd="slow" advClick="0" advTm="6000">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701040"/>
          </a:xfrm>
        </p:spPr>
        <p:txBody>
          <a:bodyPr/>
          <a:lstStyle/>
          <a:p>
            <a:r>
              <a:rPr lang="en-US" dirty="0" smtClean="0">
                <a:solidFill>
                  <a:schemeClr val="tx2"/>
                </a:solidFill>
              </a:rPr>
              <a:t>September 21</a:t>
            </a:r>
            <a:r>
              <a:rPr lang="en-US" baseline="30000" dirty="0" smtClean="0">
                <a:solidFill>
                  <a:schemeClr val="tx2"/>
                </a:solidFill>
              </a:rPr>
              <a:t>st</a:t>
            </a:r>
            <a:r>
              <a:rPr lang="en-US" dirty="0" smtClean="0">
                <a:solidFill>
                  <a:schemeClr val="tx2"/>
                </a:solidFill>
              </a:rPr>
              <a:t>: </a:t>
            </a:r>
            <a:endParaRPr lang="en-US" dirty="0">
              <a:solidFill>
                <a:schemeClr val="tx2"/>
              </a:solidFill>
            </a:endParaRPr>
          </a:p>
        </p:txBody>
      </p:sp>
      <p:sp>
        <p:nvSpPr>
          <p:cNvPr id="13313" name="Text Box 1"/>
          <p:cNvSpPr txBox="1">
            <a:spLocks noChangeArrowheads="1"/>
          </p:cNvSpPr>
          <p:nvPr/>
        </p:nvSpPr>
        <p:spPr bwMode="auto">
          <a:xfrm>
            <a:off x="533400" y="1066800"/>
            <a:ext cx="7010400" cy="3048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1819:</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A major hurricane struck and crashed ships into the harbor and against the hills.  It lasted for two days.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3319" name="Picture 7" descr="http://fineartamerica.com/images-medium/st-thomas-hurricane-1819-granger.jpg"/>
          <p:cNvPicPr>
            <a:picLocks noChangeAspect="1" noChangeArrowheads="1"/>
          </p:cNvPicPr>
          <p:nvPr/>
        </p:nvPicPr>
        <p:blipFill>
          <a:blip r:embed="rId2" cstate="print"/>
          <a:srcRect b="5660"/>
          <a:stretch>
            <a:fillRect/>
          </a:stretch>
        </p:blipFill>
        <p:spPr bwMode="auto">
          <a:xfrm>
            <a:off x="2340709" y="2667000"/>
            <a:ext cx="3831491" cy="2819400"/>
          </a:xfrm>
          <a:prstGeom prst="rect">
            <a:avLst/>
          </a:prstGeom>
          <a:ln>
            <a:noFill/>
          </a:ln>
          <a:effectLst>
            <a:softEdge rad="112500"/>
          </a:effectLst>
        </p:spPr>
      </p:pic>
      <p:sp>
        <p:nvSpPr>
          <p:cNvPr id="9" name="Rectangle 8"/>
          <p:cNvSpPr/>
          <p:nvPr/>
        </p:nvSpPr>
        <p:spPr>
          <a:xfrm>
            <a:off x="685800" y="5867400"/>
            <a:ext cx="6858000" cy="461665"/>
          </a:xfrm>
          <a:prstGeom prst="rect">
            <a:avLst/>
          </a:prstGeom>
        </p:spPr>
        <p:txBody>
          <a:bodyPr wrap="square">
            <a:spAutoFit/>
          </a:bodyPr>
          <a:lstStyle/>
          <a:p>
            <a:r>
              <a:rPr lang="en-US" sz="1200" b="1" dirty="0" smtClean="0"/>
              <a:t>Text:  Daily News 40</a:t>
            </a:r>
            <a:r>
              <a:rPr lang="en-US" sz="1200" b="1" baseline="30000" dirty="0" smtClean="0"/>
              <a:t>th</a:t>
            </a:r>
            <a:r>
              <a:rPr lang="en-US" sz="1200" b="1" dirty="0" smtClean="0"/>
              <a:t> Anniversary Edition, Page 61</a:t>
            </a:r>
          </a:p>
          <a:p>
            <a:r>
              <a:rPr lang="en-US" sz="1200" b="1" dirty="0" smtClean="0"/>
              <a:t>Picture:  http://fineartamerica.com/featured/st-thomas-hurricane-1819-granger.html</a:t>
            </a:r>
            <a:endParaRPr lang="en-US" sz="1200" b="1" dirty="0"/>
          </a:p>
        </p:txBody>
      </p:sp>
    </p:spTree>
  </p:cSld>
  <p:clrMapOvr>
    <a:masterClrMapping/>
  </p:clrMapOvr>
  <p:transition spd="slow" advClick="0" advTm="5000">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701040"/>
          </a:xfrm>
        </p:spPr>
        <p:txBody>
          <a:bodyPr/>
          <a:lstStyle/>
          <a:p>
            <a:r>
              <a:rPr lang="en-US" dirty="0" smtClean="0">
                <a:solidFill>
                  <a:schemeClr val="tx2"/>
                </a:solidFill>
              </a:rPr>
              <a:t>September 22</a:t>
            </a:r>
            <a:r>
              <a:rPr lang="en-US" baseline="30000" dirty="0" smtClean="0">
                <a:solidFill>
                  <a:schemeClr val="tx2"/>
                </a:solidFill>
              </a:rPr>
              <a:t>nd</a:t>
            </a:r>
            <a:r>
              <a:rPr lang="en-US" dirty="0" smtClean="0">
                <a:solidFill>
                  <a:schemeClr val="tx2"/>
                </a:solidFill>
              </a:rPr>
              <a:t>:</a:t>
            </a:r>
            <a:endParaRPr lang="en-US" dirty="0">
              <a:solidFill>
                <a:schemeClr val="tx2"/>
              </a:solidFill>
            </a:endParaRPr>
          </a:p>
        </p:txBody>
      </p:sp>
      <p:sp>
        <p:nvSpPr>
          <p:cNvPr id="12289" name="Text Box 1"/>
          <p:cNvSpPr txBox="1">
            <a:spLocks noChangeArrowheads="1"/>
          </p:cNvSpPr>
          <p:nvPr/>
        </p:nvSpPr>
        <p:spPr bwMode="auto">
          <a:xfrm>
            <a:off x="533400" y="990600"/>
            <a:ext cx="5181600" cy="4343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1897:</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Wilhelmina B. Lewis was born in the Dominican Republic.  A noted political and civic activist in the United States and Virgin Islands, she initiated the first bus boycott in St. Petersburg, Florida in 1942, about thirteen years before Rosa Parks.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290" name="Picture 2" descr="C:\Users\alpbenjamin\Pictures\Personalities\Lewis, Wilhelmina\Lewis, Wilhelmina  2.jpg"/>
          <p:cNvPicPr>
            <a:picLocks noChangeAspect="1" noChangeArrowheads="1"/>
          </p:cNvPicPr>
          <p:nvPr/>
        </p:nvPicPr>
        <p:blipFill>
          <a:blip r:embed="rId2" cstate="print"/>
          <a:srcRect t="19979" r="61844" b="17586"/>
          <a:stretch>
            <a:fillRect/>
          </a:stretch>
        </p:blipFill>
        <p:spPr bwMode="auto">
          <a:xfrm>
            <a:off x="5791200" y="1447800"/>
            <a:ext cx="2286000" cy="3048000"/>
          </a:xfrm>
          <a:prstGeom prst="rect">
            <a:avLst/>
          </a:prstGeom>
          <a:ln>
            <a:noFill/>
          </a:ln>
          <a:effectLst>
            <a:softEdge rad="112500"/>
          </a:effectLst>
        </p:spPr>
      </p:pic>
      <p:sp>
        <p:nvSpPr>
          <p:cNvPr id="8" name="Rectangle 7"/>
          <p:cNvSpPr/>
          <p:nvPr/>
        </p:nvSpPr>
        <p:spPr>
          <a:xfrm>
            <a:off x="533400" y="5867400"/>
            <a:ext cx="7010400" cy="461665"/>
          </a:xfrm>
          <a:prstGeom prst="rect">
            <a:avLst/>
          </a:prstGeom>
        </p:spPr>
        <p:txBody>
          <a:bodyPr wrap="square">
            <a:spAutoFit/>
          </a:bodyPr>
          <a:lstStyle/>
          <a:p>
            <a:r>
              <a:rPr lang="en-US" sz="1200" b="1" dirty="0" smtClean="0"/>
              <a:t>Text:</a:t>
            </a:r>
          </a:p>
          <a:p>
            <a:r>
              <a:rPr lang="en-US" sz="1200" b="1" dirty="0" smtClean="0"/>
              <a:t>Picture:  Division of Virgin Islands Cultural Education</a:t>
            </a:r>
            <a:endParaRPr lang="en-US" sz="1200" b="1" dirty="0"/>
          </a:p>
        </p:txBody>
      </p:sp>
    </p:spTree>
  </p:cSld>
  <p:clrMapOvr>
    <a:masterClrMapping/>
  </p:clrMapOvr>
  <p:transition spd="slow" advClick="0" advTm="5000">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4648200" cy="701040"/>
          </a:xfrm>
        </p:spPr>
        <p:txBody>
          <a:bodyPr/>
          <a:lstStyle/>
          <a:p>
            <a:r>
              <a:rPr lang="en-US" dirty="0" smtClean="0">
                <a:solidFill>
                  <a:schemeClr val="tx2"/>
                </a:solidFill>
              </a:rPr>
              <a:t>September 23</a:t>
            </a:r>
            <a:r>
              <a:rPr lang="en-US" baseline="30000" dirty="0" smtClean="0">
                <a:solidFill>
                  <a:schemeClr val="tx2"/>
                </a:solidFill>
              </a:rPr>
              <a:t>rd</a:t>
            </a:r>
            <a:r>
              <a:rPr lang="en-US" dirty="0" smtClean="0">
                <a:solidFill>
                  <a:schemeClr val="tx2"/>
                </a:solidFill>
              </a:rPr>
              <a:t>: </a:t>
            </a:r>
            <a:endParaRPr lang="en-US" dirty="0">
              <a:solidFill>
                <a:schemeClr val="tx2"/>
              </a:solidFill>
            </a:endParaRPr>
          </a:p>
        </p:txBody>
      </p:sp>
      <p:sp>
        <p:nvSpPr>
          <p:cNvPr id="11265" name="Text Box 1"/>
          <p:cNvSpPr txBox="1">
            <a:spLocks noChangeArrowheads="1"/>
          </p:cNvSpPr>
          <p:nvPr/>
        </p:nvSpPr>
        <p:spPr bwMode="auto">
          <a:xfrm>
            <a:off x="533400" y="1066800"/>
            <a:ext cx="5029200" cy="3886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1948:</a:t>
            </a:r>
          </a:p>
          <a:p>
            <a:pPr marL="0" marR="0" lvl="0" indent="0" algn="just" defTabSz="914400" rtl="0" eaLnBrk="1" fontAlgn="base" latinLnBrk="0" hangingPunct="1">
              <a:lnSpc>
                <a:spcPct val="100000"/>
              </a:lnSpc>
              <a:spcBef>
                <a:spcPct val="0"/>
              </a:spcBef>
              <a:spcAft>
                <a:spcPct val="0"/>
              </a:spcAft>
              <a:buClrTx/>
              <a:buSzTx/>
              <a:buFontTx/>
              <a:buNone/>
              <a:tabLst/>
            </a:pPr>
            <a:r>
              <a:rPr lang="en-US" sz="2800" b="1" dirty="0" smtClean="0">
                <a:solidFill>
                  <a:srgbClr val="000000"/>
                </a:solidFill>
                <a:latin typeface="Times New Roman" pitchFamily="18" charset="0"/>
                <a:cs typeface="Arial" pitchFamily="34" charset="0"/>
              </a:rPr>
              <a:t>Hugo </a:t>
            </a:r>
            <a:r>
              <a:rPr lang="en-US" sz="2800" b="1" dirty="0" err="1" smtClean="0">
                <a:solidFill>
                  <a:srgbClr val="000000"/>
                </a:solidFill>
                <a:latin typeface="Times New Roman" pitchFamily="18" charset="0"/>
                <a:cs typeface="Arial" pitchFamily="34" charset="0"/>
              </a:rPr>
              <a:t>Leanzo</a:t>
            </a:r>
            <a:r>
              <a:rPr lang="en-US" sz="2800" b="1" dirty="0" smtClean="0">
                <a:solidFill>
                  <a:srgbClr val="000000"/>
                </a:solidFill>
                <a:latin typeface="Times New Roman" pitchFamily="18" charset="0"/>
                <a:cs typeface="Arial" pitchFamily="34" charset="0"/>
              </a:rPr>
              <a:t> </a:t>
            </a:r>
            <a:r>
              <a:rPr lang="en-US" sz="2800" b="1" dirty="0" err="1" smtClean="0">
                <a:solidFill>
                  <a:srgbClr val="000000"/>
                </a:solidFill>
                <a:latin typeface="Times New Roman" pitchFamily="18" charset="0"/>
                <a:cs typeface="Arial" pitchFamily="34" charset="0"/>
              </a:rPr>
              <a:t>Moolenaar</a:t>
            </a:r>
            <a:r>
              <a:rPr lang="en-US" sz="2800" b="1" dirty="0" smtClean="0">
                <a:solidFill>
                  <a:srgbClr val="000000"/>
                </a:solidFill>
                <a:latin typeface="Times New Roman" pitchFamily="18" charset="0"/>
                <a:cs typeface="Arial" pitchFamily="34" charset="0"/>
              </a:rPr>
              <a:t>, Sr. ‘The </a:t>
            </a:r>
            <a:r>
              <a:rPr lang="en-US" sz="2800" b="1" dirty="0" err="1" smtClean="0">
                <a:solidFill>
                  <a:srgbClr val="000000"/>
                </a:solidFill>
                <a:latin typeface="Times New Roman" pitchFamily="18" charset="0"/>
                <a:cs typeface="Arial" pitchFamily="34" charset="0"/>
              </a:rPr>
              <a:t>Mocko</a:t>
            </a:r>
            <a:r>
              <a:rPr lang="en-US" sz="2800" b="1" dirty="0" smtClean="0">
                <a:solidFill>
                  <a:srgbClr val="000000"/>
                </a:solidFill>
                <a:latin typeface="Times New Roman" pitchFamily="18" charset="0"/>
                <a:cs typeface="Arial" pitchFamily="34" charset="0"/>
              </a:rPr>
              <a:t> </a:t>
            </a:r>
            <a:r>
              <a:rPr lang="en-US" sz="2800" b="1" dirty="0" err="1" smtClean="0">
                <a:solidFill>
                  <a:srgbClr val="000000"/>
                </a:solidFill>
                <a:latin typeface="Times New Roman" pitchFamily="18" charset="0"/>
                <a:cs typeface="Arial" pitchFamily="34" charset="0"/>
              </a:rPr>
              <a:t>Jumbie</a:t>
            </a:r>
            <a:r>
              <a:rPr lang="en-US" sz="2800" b="1" dirty="0" smtClean="0">
                <a:solidFill>
                  <a:srgbClr val="000000"/>
                </a:solidFill>
                <a:latin typeface="Times New Roman" pitchFamily="18" charset="0"/>
                <a:cs typeface="Arial" pitchFamily="34" charset="0"/>
              </a:rPr>
              <a:t> Man’ was born on St. Thomas.  Veteran of the US Army, he was the recipient of a Purple Heart for his service and a valor to Vietnam.</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609600" y="5943600"/>
            <a:ext cx="7010400" cy="276999"/>
          </a:xfrm>
          <a:prstGeom prst="rect">
            <a:avLst/>
          </a:prstGeom>
        </p:spPr>
        <p:txBody>
          <a:bodyPr wrap="square">
            <a:spAutoFit/>
          </a:bodyPr>
          <a:lstStyle/>
          <a:p>
            <a:r>
              <a:rPr lang="en-US" sz="1200" b="1" dirty="0" smtClean="0"/>
              <a:t>Text &amp; Picture:  Funeral Booklet</a:t>
            </a:r>
            <a:endParaRPr lang="en-US" sz="1200" b="1" dirty="0"/>
          </a:p>
        </p:txBody>
      </p:sp>
      <p:pic>
        <p:nvPicPr>
          <p:cNvPr id="2050" name="Picture 2" descr="C:\Users\alpbenjamin\Pictures\2012-08-20\002.jpg"/>
          <p:cNvPicPr>
            <a:picLocks noChangeAspect="1" noChangeArrowheads="1"/>
          </p:cNvPicPr>
          <p:nvPr/>
        </p:nvPicPr>
        <p:blipFill>
          <a:blip r:embed="rId2" cstate="print">
            <a:lum bright="10000"/>
          </a:blip>
          <a:srcRect l="26471" t="13666" r="25490" b="33625"/>
          <a:stretch>
            <a:fillRect/>
          </a:stretch>
        </p:blipFill>
        <p:spPr bwMode="auto">
          <a:xfrm>
            <a:off x="5562600" y="990600"/>
            <a:ext cx="2472380" cy="3733800"/>
          </a:xfrm>
          <a:prstGeom prst="rect">
            <a:avLst/>
          </a:prstGeom>
          <a:ln>
            <a:noFill/>
          </a:ln>
          <a:effectLst>
            <a:softEdge rad="112500"/>
          </a:effectLst>
        </p:spPr>
      </p:pic>
    </p:spTree>
  </p:cSld>
  <p:clrMapOvr>
    <a:masterClrMapping/>
  </p:clrMapOvr>
  <p:transition spd="slow">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4038600" cy="701040"/>
          </a:xfrm>
        </p:spPr>
        <p:txBody>
          <a:bodyPr/>
          <a:lstStyle/>
          <a:p>
            <a:r>
              <a:rPr lang="en-US" dirty="0" smtClean="0">
                <a:solidFill>
                  <a:schemeClr val="tx2"/>
                </a:solidFill>
              </a:rPr>
              <a:t>September 24</a:t>
            </a:r>
            <a:r>
              <a:rPr lang="en-US" baseline="30000" dirty="0" smtClean="0">
                <a:solidFill>
                  <a:schemeClr val="tx2"/>
                </a:solidFill>
              </a:rPr>
              <a:t>th</a:t>
            </a:r>
            <a:r>
              <a:rPr lang="en-US" dirty="0" smtClean="0">
                <a:solidFill>
                  <a:schemeClr val="tx2"/>
                </a:solidFill>
              </a:rPr>
              <a:t>:</a:t>
            </a:r>
            <a:endParaRPr lang="en-US" dirty="0">
              <a:solidFill>
                <a:schemeClr val="tx2"/>
              </a:solidFill>
            </a:endParaRPr>
          </a:p>
        </p:txBody>
      </p:sp>
      <p:sp>
        <p:nvSpPr>
          <p:cNvPr id="10241" name="Text Box 1"/>
          <p:cNvSpPr txBox="1">
            <a:spLocks noChangeArrowheads="1"/>
          </p:cNvSpPr>
          <p:nvPr/>
        </p:nvSpPr>
        <p:spPr bwMode="auto">
          <a:xfrm>
            <a:off x="533400" y="914400"/>
            <a:ext cx="7543800" cy="3352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2010:</a:t>
            </a:r>
          </a:p>
          <a:p>
            <a:pPr marL="0" marR="0" lvl="0" indent="0" algn="just" defTabSz="914400" rtl="0" eaLnBrk="1" fontAlgn="base" latinLnBrk="0" hangingPunct="1">
              <a:lnSpc>
                <a:spcPct val="100000"/>
              </a:lnSpc>
              <a:spcBef>
                <a:spcPct val="0"/>
              </a:spcBef>
              <a:spcAft>
                <a:spcPct val="0"/>
              </a:spcAft>
              <a:buClrTx/>
              <a:buSzTx/>
              <a:buFontTx/>
              <a:buNone/>
              <a:tabLst/>
            </a:pPr>
            <a:r>
              <a:rPr lang="en-US" sz="2400" b="1" dirty="0" smtClean="0">
                <a:solidFill>
                  <a:srgbClr val="000000"/>
                </a:solidFill>
                <a:latin typeface="Times New Roman" pitchFamily="18" charset="0"/>
                <a:cs typeface="Arial" pitchFamily="34" charset="0"/>
              </a:rPr>
              <a:t>The University of the Virgin Islands (UVI) held its grand opening for the UVI Wellness Center on the St. Thomas campus.  The $2.62 million 6,250 square-foot new building houses a mirrored aerobics and dance studio with a sprung wood floor, a fitness equipment room with weight training and cardiovascular equipment, and men’s and women’s locker rooms.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7"/>
          <p:cNvSpPr/>
          <p:nvPr/>
        </p:nvSpPr>
        <p:spPr>
          <a:xfrm>
            <a:off x="533400" y="6096000"/>
            <a:ext cx="7467600" cy="276999"/>
          </a:xfrm>
          <a:prstGeom prst="rect">
            <a:avLst/>
          </a:prstGeom>
        </p:spPr>
        <p:txBody>
          <a:bodyPr wrap="square">
            <a:spAutoFit/>
          </a:bodyPr>
          <a:lstStyle/>
          <a:p>
            <a:r>
              <a:rPr lang="en-US" sz="1200" b="1" dirty="0" smtClean="0"/>
              <a:t>Text &amp; Picture:  http://www.uvi.edu/sites/uvi/Publications/dl_Sept_2010.pdf </a:t>
            </a:r>
            <a:endParaRPr lang="en-US" sz="1200" b="1" dirty="0"/>
          </a:p>
        </p:txBody>
      </p:sp>
      <p:pic>
        <p:nvPicPr>
          <p:cNvPr id="4098" name="Picture 2"/>
          <p:cNvPicPr>
            <a:picLocks noChangeAspect="1" noChangeArrowheads="1"/>
          </p:cNvPicPr>
          <p:nvPr/>
        </p:nvPicPr>
        <p:blipFill>
          <a:blip r:embed="rId2" cstate="print"/>
          <a:srcRect/>
          <a:stretch>
            <a:fillRect/>
          </a:stretch>
        </p:blipFill>
        <p:spPr bwMode="auto">
          <a:xfrm>
            <a:off x="3124200" y="3962400"/>
            <a:ext cx="2924175" cy="2093681"/>
          </a:xfrm>
          <a:prstGeom prst="rect">
            <a:avLst/>
          </a:prstGeom>
          <a:ln>
            <a:noFill/>
          </a:ln>
          <a:effectLst>
            <a:softEdge rad="112500"/>
          </a:effectLst>
        </p:spPr>
      </p:pic>
    </p:spTree>
  </p:cSld>
  <p:clrMapOvr>
    <a:masterClrMapping/>
  </p:clrMapOvr>
  <p:transition spd="slow" advClick="0" advTm="8000">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3" descr="armour_usvi-flag[1]"/>
          <p:cNvPicPr>
            <a:picLocks noChangeAspect="1" noChangeArrowheads="1" noCrop="1"/>
          </p:cNvPicPr>
          <p:nvPr/>
        </p:nvPicPr>
        <p:blipFill>
          <a:blip r:embed="rId2" cstate="print"/>
          <a:srcRect/>
          <a:stretch>
            <a:fillRect/>
          </a:stretch>
        </p:blipFill>
        <p:spPr bwMode="auto">
          <a:xfrm>
            <a:off x="3581400" y="2209800"/>
            <a:ext cx="1643448" cy="1447800"/>
          </a:xfrm>
          <a:prstGeom prst="rect">
            <a:avLst/>
          </a:prstGeom>
          <a:ln>
            <a:noFill/>
          </a:ln>
          <a:effectLst>
            <a:softEdge rad="112500"/>
          </a:effectLst>
        </p:spPr>
      </p:pic>
      <p:sp>
        <p:nvSpPr>
          <p:cNvPr id="7" name="Rectangle 6"/>
          <p:cNvSpPr/>
          <p:nvPr/>
        </p:nvSpPr>
        <p:spPr>
          <a:xfrm>
            <a:off x="304800" y="5431304"/>
            <a:ext cx="7772400" cy="969496"/>
          </a:xfrm>
          <a:prstGeom prst="rect">
            <a:avLst/>
          </a:prstGeom>
        </p:spPr>
        <p:txBody>
          <a:bodyPr wrap="square">
            <a:spAutoFit/>
          </a:bodyPr>
          <a:lstStyle/>
          <a:p>
            <a:pPr algn="ctr"/>
            <a:r>
              <a:rPr lang="en-US" sz="1200" b="1" dirty="0" smtClean="0">
                <a:latin typeface="Bookman Old Style" pitchFamily="18" charset="0"/>
                <a:cs typeface="Times New Roman" pitchFamily="18" charset="0"/>
              </a:rPr>
              <a:t>Pictures Courtesy of:  </a:t>
            </a:r>
          </a:p>
          <a:p>
            <a:pPr algn="ctr"/>
            <a:endParaRPr lang="en-US" sz="1200" b="1" dirty="0" smtClean="0">
              <a:latin typeface="Bookman Old Style" pitchFamily="18" charset="0"/>
              <a:cs typeface="Times New Roman" pitchFamily="18" charset="0"/>
            </a:endParaRPr>
          </a:p>
          <a:p>
            <a:r>
              <a:rPr lang="en-US" sz="1100" b="1" dirty="0" smtClean="0">
                <a:latin typeface="Bookman Old Style" pitchFamily="18" charset="0"/>
                <a:cs typeface="Times New Roman" pitchFamily="18" charset="0"/>
              </a:rPr>
              <a:t>Juan Francisco Luis: </a:t>
            </a:r>
            <a:r>
              <a:rPr lang="en-US" sz="1100" b="1" dirty="0" smtClean="0">
                <a:latin typeface="Bookman Old Style" pitchFamily="18" charset="0"/>
                <a:cs typeface="Times New Roman" pitchFamily="18" charset="0"/>
                <a:hlinkClick r:id="rId3"/>
              </a:rPr>
              <a:t>http://stcroixsource.com/content/news/local-news/2011/06/05/former-gov-juan-f-luis-dies-70</a:t>
            </a:r>
            <a:endParaRPr lang="en-US" sz="1100" b="1" dirty="0" smtClean="0">
              <a:latin typeface="Bookman Old Style" pitchFamily="18" charset="0"/>
              <a:cs typeface="Times New Roman" pitchFamily="18" charset="0"/>
            </a:endParaRPr>
          </a:p>
          <a:p>
            <a:r>
              <a:rPr lang="en-US" sz="1100" b="1" dirty="0" smtClean="0">
                <a:latin typeface="Bookman Old Style" pitchFamily="18" charset="0"/>
                <a:cs typeface="Times New Roman" pitchFamily="18" charset="0"/>
              </a:rPr>
              <a:t>Alexander Anthony </a:t>
            </a:r>
            <a:r>
              <a:rPr lang="en-US" sz="1100" b="1" dirty="0" err="1" smtClean="0">
                <a:latin typeface="Bookman Old Style" pitchFamily="18" charset="0"/>
                <a:cs typeface="Times New Roman" pitchFamily="18" charset="0"/>
              </a:rPr>
              <a:t>Farrelly</a:t>
            </a:r>
            <a:r>
              <a:rPr lang="en-US" sz="1100" b="1" dirty="0" smtClean="0">
                <a:latin typeface="Bookman Old Style" pitchFamily="18" charset="0"/>
                <a:cs typeface="Times New Roman" pitchFamily="18" charset="0"/>
              </a:rPr>
              <a:t>, Esquire: </a:t>
            </a:r>
            <a:r>
              <a:rPr lang="en-US" sz="1100" b="1" dirty="0" smtClean="0">
                <a:latin typeface="Bookman Old Style" pitchFamily="18" charset="0"/>
                <a:cs typeface="Times New Roman" pitchFamily="18" charset="0"/>
                <a:hlinkClick r:id="rId4"/>
              </a:rPr>
              <a:t>http://www.stx.k12.vi/profiles/FARRELLY.htm</a:t>
            </a:r>
            <a:endParaRPr lang="en-US" sz="1100" b="1" dirty="0" smtClean="0">
              <a:latin typeface="Bookman Old Style" pitchFamily="18" charset="0"/>
              <a:cs typeface="Times New Roman" pitchFamily="18" charset="0"/>
            </a:endParaRPr>
          </a:p>
        </p:txBody>
      </p:sp>
      <p:sp>
        <p:nvSpPr>
          <p:cNvPr id="9" name="Text Box 9"/>
          <p:cNvSpPr txBox="1">
            <a:spLocks noChangeArrowheads="1"/>
          </p:cNvSpPr>
          <p:nvPr/>
        </p:nvSpPr>
        <p:spPr bwMode="auto">
          <a:xfrm>
            <a:off x="5029200" y="4572000"/>
            <a:ext cx="3048000" cy="609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smtClean="0">
                <a:solidFill>
                  <a:srgbClr val="000000"/>
                </a:solidFill>
                <a:latin typeface="Georgia" pitchFamily="18" charset="0"/>
                <a:cs typeface="Arial" pitchFamily="34" charset="0"/>
              </a:rPr>
              <a:t>Alexander Anthony </a:t>
            </a:r>
            <a:r>
              <a:rPr lang="en-US" sz="1200" b="1" i="1" dirty="0" err="1" smtClean="0">
                <a:solidFill>
                  <a:srgbClr val="000000"/>
                </a:solidFill>
                <a:latin typeface="Georgia" pitchFamily="18" charset="0"/>
                <a:cs typeface="Arial" pitchFamily="34" charset="0"/>
              </a:rPr>
              <a:t>Farrelly</a:t>
            </a:r>
            <a:r>
              <a:rPr lang="en-US" sz="1200" b="1" i="1" dirty="0" smtClean="0">
                <a:solidFill>
                  <a:srgbClr val="000000"/>
                </a:solidFill>
                <a:latin typeface="Georgia" pitchFamily="18" charset="0"/>
                <a:cs typeface="Arial" pitchFamily="34" charset="0"/>
              </a:rPr>
              <a:t>, Esquire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000000"/>
                </a:solidFill>
                <a:effectLst/>
                <a:latin typeface="Georgia" pitchFamily="18" charset="0"/>
                <a:cs typeface="Arial" pitchFamily="34" charset="0"/>
              </a:rPr>
              <a:t>1987</a:t>
            </a:r>
            <a:r>
              <a:rPr kumimoji="0" lang="en-US" sz="1200" b="1" i="1" u="none" strike="noStrike" cap="none" normalizeH="0" dirty="0" smtClean="0">
                <a:ln>
                  <a:noFill/>
                </a:ln>
                <a:solidFill>
                  <a:srgbClr val="000000"/>
                </a:solidFill>
                <a:effectLst/>
                <a:latin typeface="Georgia" pitchFamily="18" charset="0"/>
                <a:cs typeface="Arial" pitchFamily="34" charset="0"/>
              </a:rPr>
              <a:t> - 1994</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 name="Picture 4" descr="http://t2.gstatic.com/images?q=tbn:ANd9GcQMZpUrPVcQXYUPX4raUUpDSEsNrMfOxpRR5I4PtDMjSEYvb40DTg"/>
          <p:cNvPicPr>
            <a:picLocks noChangeAspect="1" noChangeArrowheads="1"/>
          </p:cNvPicPr>
          <p:nvPr/>
        </p:nvPicPr>
        <p:blipFill>
          <a:blip r:embed="rId5" cstate="print"/>
          <a:srcRect/>
          <a:stretch>
            <a:fillRect/>
          </a:stretch>
        </p:blipFill>
        <p:spPr bwMode="auto">
          <a:xfrm>
            <a:off x="5334000" y="1524000"/>
            <a:ext cx="2514600" cy="2923737"/>
          </a:xfrm>
          <a:prstGeom prst="rect">
            <a:avLst/>
          </a:prstGeom>
          <a:ln>
            <a:noFill/>
          </a:ln>
          <a:effectLst>
            <a:softEdge rad="112500"/>
          </a:effectLst>
        </p:spPr>
      </p:pic>
      <p:pic>
        <p:nvPicPr>
          <p:cNvPr id="12" name="Picture 6" descr="Gov. Juan F. Luis during his time in office."/>
          <p:cNvPicPr>
            <a:picLocks noChangeAspect="1" noChangeArrowheads="1"/>
          </p:cNvPicPr>
          <p:nvPr/>
        </p:nvPicPr>
        <p:blipFill>
          <a:blip r:embed="rId6" cstate="print"/>
          <a:srcRect/>
          <a:stretch>
            <a:fillRect/>
          </a:stretch>
        </p:blipFill>
        <p:spPr bwMode="auto">
          <a:xfrm>
            <a:off x="609600" y="1447800"/>
            <a:ext cx="2673683" cy="3048000"/>
          </a:xfrm>
          <a:prstGeom prst="rect">
            <a:avLst/>
          </a:prstGeom>
          <a:ln>
            <a:noFill/>
          </a:ln>
          <a:effectLst>
            <a:softEdge rad="112500"/>
          </a:effectLst>
        </p:spPr>
      </p:pic>
      <p:sp>
        <p:nvSpPr>
          <p:cNvPr id="13" name="Text Box 9"/>
          <p:cNvSpPr txBox="1">
            <a:spLocks noChangeArrowheads="1"/>
          </p:cNvSpPr>
          <p:nvPr/>
        </p:nvSpPr>
        <p:spPr bwMode="auto">
          <a:xfrm>
            <a:off x="838200" y="4572000"/>
            <a:ext cx="2438400" cy="609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smtClean="0">
                <a:solidFill>
                  <a:srgbClr val="000000"/>
                </a:solidFill>
                <a:latin typeface="Georgia" pitchFamily="18" charset="0"/>
                <a:cs typeface="Arial" pitchFamily="34" charset="0"/>
              </a:rPr>
              <a:t>Juan  Francisco Luis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000000"/>
                </a:solidFill>
                <a:effectLst/>
                <a:latin typeface="Georgia" pitchFamily="18" charset="0"/>
                <a:cs typeface="Arial" pitchFamily="34" charset="0"/>
              </a:rPr>
              <a:t>1978 - 1986</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Title 1"/>
          <p:cNvSpPr>
            <a:spLocks noGrp="1"/>
          </p:cNvSpPr>
          <p:nvPr>
            <p:ph type="title"/>
          </p:nvPr>
        </p:nvSpPr>
        <p:spPr>
          <a:xfrm>
            <a:off x="304800" y="228600"/>
            <a:ext cx="7772400" cy="932688"/>
          </a:xfrm>
          <a:solidFill>
            <a:schemeClr val="bg2"/>
          </a:solidFill>
        </p:spPr>
        <p:style>
          <a:lnRef idx="2">
            <a:schemeClr val="accent2"/>
          </a:lnRef>
          <a:fillRef idx="1">
            <a:schemeClr val="lt1"/>
          </a:fillRef>
          <a:effectRef idx="0">
            <a:schemeClr val="accent2"/>
          </a:effectRef>
          <a:fontRef idx="minor">
            <a:schemeClr val="dk1"/>
          </a:fontRef>
        </p:style>
        <p:txBody>
          <a:bodyPr>
            <a:normAutofit/>
          </a:bodyPr>
          <a:lstStyle/>
          <a:p>
            <a:pPr lvl="0" algn="ctr">
              <a:defRPr/>
            </a:pPr>
            <a:r>
              <a:rPr lang="en-US" sz="2800" cap="none" dirty="0" smtClean="0">
                <a:ln w="18000">
                  <a:solidFill>
                    <a:schemeClr val="accent2">
                      <a:satMod val="140000"/>
                    </a:schemeClr>
                  </a:solidFill>
                  <a:prstDash val="solid"/>
                  <a:miter lim="800000"/>
                </a:ln>
                <a:solidFill>
                  <a:schemeClr val="bg2">
                    <a:lumMod val="75000"/>
                  </a:schemeClr>
                </a:solidFill>
                <a:effectLst>
                  <a:outerShdw blurRad="25500" dist="23000" dir="7020000" algn="tl">
                    <a:srgbClr val="000000">
                      <a:alpha val="50000"/>
                    </a:srgbClr>
                  </a:outerShdw>
                </a:effectLst>
              </a:rPr>
              <a:t>SPECIAL TRIBUTE TO THE </a:t>
            </a:r>
            <a:br>
              <a:rPr lang="en-US" sz="2800" cap="none" dirty="0" smtClean="0">
                <a:ln w="18000">
                  <a:solidFill>
                    <a:schemeClr val="accent2">
                      <a:satMod val="140000"/>
                    </a:schemeClr>
                  </a:solidFill>
                  <a:prstDash val="solid"/>
                  <a:miter lim="800000"/>
                </a:ln>
                <a:solidFill>
                  <a:schemeClr val="bg2">
                    <a:lumMod val="75000"/>
                  </a:schemeClr>
                </a:solidFill>
                <a:effectLst>
                  <a:outerShdw blurRad="25500" dist="23000" dir="7020000" algn="tl">
                    <a:srgbClr val="000000">
                      <a:alpha val="50000"/>
                    </a:srgbClr>
                  </a:outerShdw>
                </a:effectLst>
              </a:rPr>
            </a:br>
            <a:r>
              <a:rPr lang="en-US" sz="2800" cap="none" dirty="0" smtClean="0">
                <a:ln w="18000">
                  <a:solidFill>
                    <a:schemeClr val="accent2">
                      <a:satMod val="140000"/>
                    </a:schemeClr>
                  </a:solidFill>
                  <a:prstDash val="solid"/>
                  <a:miter lim="800000"/>
                </a:ln>
                <a:solidFill>
                  <a:schemeClr val="bg2">
                    <a:lumMod val="75000"/>
                  </a:schemeClr>
                </a:solidFill>
                <a:effectLst>
                  <a:outerShdw blurRad="25500" dist="23000" dir="7020000" algn="tl">
                    <a:srgbClr val="000000">
                      <a:alpha val="50000"/>
                    </a:srgbClr>
                  </a:outerShdw>
                </a:effectLst>
              </a:rPr>
              <a:t>EIGHT ELECTED GOVERNORS OF THE USVI</a:t>
            </a:r>
            <a:endParaRPr lang="en-US" sz="2800" cap="none" dirty="0">
              <a:ln w="18000">
                <a:solidFill>
                  <a:schemeClr val="accent2">
                    <a:satMod val="140000"/>
                  </a:schemeClr>
                </a:solidFill>
                <a:prstDash val="solid"/>
                <a:miter lim="800000"/>
              </a:ln>
              <a:solidFill>
                <a:schemeClr val="bg2">
                  <a:lumMod val="75000"/>
                </a:schemeClr>
              </a:solidFill>
              <a:effectLst>
                <a:outerShdw blurRad="25500" dist="23000" dir="7020000" algn="tl">
                  <a:srgbClr val="000000">
                    <a:alpha val="50000"/>
                  </a:srgbClr>
                </a:outerShdw>
              </a:effectLst>
            </a:endParaRPr>
          </a:p>
        </p:txBody>
      </p:sp>
    </p:spTree>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4876800" cy="624840"/>
          </a:xfrm>
        </p:spPr>
        <p:txBody>
          <a:bodyPr/>
          <a:lstStyle/>
          <a:p>
            <a:r>
              <a:rPr lang="en-US" dirty="0" smtClean="0">
                <a:solidFill>
                  <a:schemeClr val="tx2"/>
                </a:solidFill>
              </a:rPr>
              <a:t>September 25</a:t>
            </a:r>
            <a:r>
              <a:rPr lang="en-US" baseline="30000" dirty="0" smtClean="0">
                <a:solidFill>
                  <a:schemeClr val="tx2"/>
                </a:solidFill>
              </a:rPr>
              <a:t>th</a:t>
            </a:r>
            <a:r>
              <a:rPr lang="en-US" dirty="0" smtClean="0">
                <a:solidFill>
                  <a:schemeClr val="tx2"/>
                </a:solidFill>
              </a:rPr>
              <a:t>:</a:t>
            </a:r>
            <a:endParaRPr lang="en-US" dirty="0">
              <a:solidFill>
                <a:schemeClr val="tx2"/>
              </a:solidFill>
            </a:endParaRPr>
          </a:p>
        </p:txBody>
      </p:sp>
      <p:pic>
        <p:nvPicPr>
          <p:cNvPr id="4" name="Picture 2" descr="http://t3.gstatic.com/images?q=tbn:ANd9GcQWSJ96dLtoYN14o7I4sxSn_fM-r-jx7UmRTu7Xh5TZdCYxaJRJ0g"/>
          <p:cNvPicPr>
            <a:picLocks noChangeAspect="1" noChangeArrowheads="1"/>
          </p:cNvPicPr>
          <p:nvPr/>
        </p:nvPicPr>
        <p:blipFill>
          <a:blip r:embed="rId2" cstate="print">
            <a:lum bright="20000"/>
          </a:blip>
          <a:srcRect l="50000" t="9877" b="40741"/>
          <a:stretch>
            <a:fillRect/>
          </a:stretch>
        </p:blipFill>
        <p:spPr bwMode="auto">
          <a:xfrm>
            <a:off x="3352800" y="3481754"/>
            <a:ext cx="2133600" cy="2461846"/>
          </a:xfrm>
          <a:prstGeom prst="rect">
            <a:avLst/>
          </a:prstGeom>
          <a:ln>
            <a:noFill/>
          </a:ln>
          <a:effectLst>
            <a:softEdge rad="112500"/>
          </a:effectLst>
        </p:spPr>
      </p:pic>
      <p:sp>
        <p:nvSpPr>
          <p:cNvPr id="9219" name="Text Box 3"/>
          <p:cNvSpPr txBox="1">
            <a:spLocks noChangeArrowheads="1"/>
          </p:cNvSpPr>
          <p:nvPr/>
        </p:nvSpPr>
        <p:spPr bwMode="auto">
          <a:xfrm>
            <a:off x="533400" y="914400"/>
            <a:ext cx="7391400" cy="3886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1958:</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John D. </a:t>
            </a:r>
            <a:r>
              <a:rPr kumimoji="0" lang="en-US" sz="2400" b="1" i="0" u="none" strike="noStrike" cap="none" normalizeH="0" baseline="0" dirty="0" err="1" smtClean="0">
                <a:ln>
                  <a:noFill/>
                </a:ln>
                <a:solidFill>
                  <a:srgbClr val="000000"/>
                </a:solidFill>
                <a:effectLst/>
                <a:latin typeface="Times New Roman" pitchFamily="18" charset="0"/>
                <a:cs typeface="Arial" pitchFamily="34" charset="0"/>
              </a:rPr>
              <a:t>Merwin</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 first native born governor of the VI,  took office. During his tenure, tourism increased dramatically, improvements were made at Alexander Hamilton Airport, roads, highways, and buildings were renovated, and portable water line and sewer were extended to various part of town.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7"/>
          <p:cNvSpPr/>
          <p:nvPr/>
        </p:nvSpPr>
        <p:spPr>
          <a:xfrm>
            <a:off x="457200" y="6015335"/>
            <a:ext cx="7239000" cy="461665"/>
          </a:xfrm>
          <a:prstGeom prst="rect">
            <a:avLst/>
          </a:prstGeom>
        </p:spPr>
        <p:txBody>
          <a:bodyPr wrap="square">
            <a:spAutoFit/>
          </a:bodyPr>
          <a:lstStyle/>
          <a:p>
            <a:r>
              <a:rPr lang="en-US" sz="1200" b="1" dirty="0" smtClean="0"/>
              <a:t>Text:  The Umbilical Cord, Harold W.L. </a:t>
            </a:r>
            <a:r>
              <a:rPr lang="en-US" sz="1200" b="1" dirty="0" err="1" smtClean="0"/>
              <a:t>Willocks</a:t>
            </a:r>
            <a:r>
              <a:rPr lang="en-US" sz="1200" b="1" dirty="0" smtClean="0"/>
              <a:t>, Page 332</a:t>
            </a:r>
          </a:p>
          <a:p>
            <a:r>
              <a:rPr lang="en-US" sz="1200" b="1" dirty="0" smtClean="0"/>
              <a:t>Picture:  http://webpac.uvi.edu/imls/pi_uvi/profiles1992/Governors/Merwin_JD/index.shtml</a:t>
            </a:r>
            <a:endParaRPr lang="en-US" sz="1200" b="1" dirty="0"/>
          </a:p>
        </p:txBody>
      </p:sp>
    </p:spTree>
  </p:cSld>
  <p:clrMapOvr>
    <a:masterClrMapping/>
  </p:clrMapOvr>
  <p:transition spd="slow" advClick="0" advTm="6000">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701040"/>
          </a:xfrm>
        </p:spPr>
        <p:txBody>
          <a:bodyPr/>
          <a:lstStyle/>
          <a:p>
            <a:r>
              <a:rPr lang="en-US" dirty="0" smtClean="0">
                <a:solidFill>
                  <a:schemeClr val="tx2"/>
                </a:solidFill>
              </a:rPr>
              <a:t>September 26</a:t>
            </a:r>
            <a:r>
              <a:rPr lang="en-US" baseline="30000" dirty="0" smtClean="0">
                <a:solidFill>
                  <a:schemeClr val="tx2"/>
                </a:solidFill>
              </a:rPr>
              <a:t>th</a:t>
            </a:r>
            <a:r>
              <a:rPr lang="en-US" dirty="0" smtClean="0">
                <a:solidFill>
                  <a:schemeClr val="tx2"/>
                </a:solidFill>
              </a:rPr>
              <a:t>: </a:t>
            </a:r>
            <a:endParaRPr lang="en-US" dirty="0">
              <a:solidFill>
                <a:schemeClr val="tx2"/>
              </a:solidFill>
            </a:endParaRPr>
          </a:p>
        </p:txBody>
      </p:sp>
      <p:sp>
        <p:nvSpPr>
          <p:cNvPr id="8193" name="Text Box 1"/>
          <p:cNvSpPr txBox="1">
            <a:spLocks noChangeArrowheads="1"/>
          </p:cNvSpPr>
          <p:nvPr/>
        </p:nvSpPr>
        <p:spPr bwMode="auto">
          <a:xfrm>
            <a:off x="533400" y="990600"/>
            <a:ext cx="7543800" cy="3886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1918:</a:t>
            </a:r>
          </a:p>
          <a:p>
            <a:pPr marL="0" marR="0" lvl="0" indent="0" algn="just" defTabSz="914400" rtl="0" eaLnBrk="1" fontAlgn="base" latinLnBrk="0" hangingPunct="1">
              <a:lnSpc>
                <a:spcPct val="100000"/>
              </a:lnSpc>
              <a:spcBef>
                <a:spcPct val="0"/>
              </a:spcBef>
              <a:spcAft>
                <a:spcPct val="0"/>
              </a:spcAft>
              <a:buClrTx/>
              <a:buSzTx/>
              <a:buFontTx/>
              <a:buNone/>
              <a:tabLst/>
            </a:pPr>
            <a:r>
              <a:rPr lang="en-US" sz="2400" b="1" dirty="0" smtClean="0">
                <a:solidFill>
                  <a:srgbClr val="000000"/>
                </a:solidFill>
                <a:latin typeface="Times New Roman" pitchFamily="18" charset="0"/>
                <a:cs typeface="Arial" pitchFamily="34" charset="0"/>
              </a:rPr>
              <a:t>Basil Cyprian </a:t>
            </a:r>
            <a:r>
              <a:rPr lang="en-US" sz="2400" b="1" dirty="0" err="1" smtClean="0">
                <a:solidFill>
                  <a:srgbClr val="000000"/>
                </a:solidFill>
                <a:latin typeface="Times New Roman" pitchFamily="18" charset="0"/>
                <a:cs typeface="Arial" pitchFamily="34" charset="0"/>
              </a:rPr>
              <a:t>Ottley</a:t>
            </a:r>
            <a:r>
              <a:rPr lang="en-US" sz="2400" b="1" dirty="0" smtClean="0">
                <a:solidFill>
                  <a:srgbClr val="000000"/>
                </a:solidFill>
                <a:latin typeface="Times New Roman" pitchFamily="18" charset="0"/>
                <a:cs typeface="Arial" pitchFamily="34" charset="0"/>
              </a:rPr>
              <a:t> was born on St. Thomas.   He operated </a:t>
            </a:r>
            <a:r>
              <a:rPr lang="en-US" sz="2400" b="1" dirty="0" err="1" smtClean="0">
                <a:solidFill>
                  <a:srgbClr val="000000"/>
                </a:solidFill>
                <a:latin typeface="Times New Roman" pitchFamily="18" charset="0"/>
                <a:cs typeface="Arial" pitchFamily="34" charset="0"/>
              </a:rPr>
              <a:t>Ottley’s</a:t>
            </a:r>
            <a:r>
              <a:rPr lang="en-US" sz="2400" b="1" dirty="0" smtClean="0">
                <a:solidFill>
                  <a:srgbClr val="000000"/>
                </a:solidFill>
                <a:latin typeface="Times New Roman" pitchFamily="18" charset="0"/>
                <a:cs typeface="Arial" pitchFamily="34" charset="0"/>
              </a:rPr>
              <a:t> Photo Studio for about 55 years of continuous operation.  He is credited for using his skill to enable the Photo News, “An Independent Truth Paper For All the People”, to be the first Virgin Islands newspaper to be able to use local pictures on a daily basis.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7"/>
          <p:cNvSpPr/>
          <p:nvPr/>
        </p:nvSpPr>
        <p:spPr>
          <a:xfrm>
            <a:off x="685800" y="6276201"/>
            <a:ext cx="7162800" cy="276999"/>
          </a:xfrm>
          <a:prstGeom prst="rect">
            <a:avLst/>
          </a:prstGeom>
        </p:spPr>
        <p:txBody>
          <a:bodyPr wrap="square">
            <a:spAutoFit/>
          </a:bodyPr>
          <a:lstStyle/>
          <a:p>
            <a:r>
              <a:rPr lang="en-US" sz="1200" b="1" dirty="0" smtClean="0"/>
              <a:t>Text &amp; Picture:  Funeral Booklet</a:t>
            </a:r>
            <a:endParaRPr lang="en-US" sz="1200" b="1" dirty="0"/>
          </a:p>
        </p:txBody>
      </p:sp>
      <p:pic>
        <p:nvPicPr>
          <p:cNvPr id="3074" name="Picture 2" descr="C:\Users\alpbenjamin\Pictures\2012-08-20\003.jpg"/>
          <p:cNvPicPr>
            <a:picLocks noChangeAspect="1" noChangeArrowheads="1"/>
          </p:cNvPicPr>
          <p:nvPr/>
        </p:nvPicPr>
        <p:blipFill>
          <a:blip r:embed="rId2" cstate="print">
            <a:lum bright="10000"/>
          </a:blip>
          <a:srcRect l="48039" t="3695" b="47158"/>
          <a:stretch>
            <a:fillRect/>
          </a:stretch>
        </p:blipFill>
        <p:spPr bwMode="auto">
          <a:xfrm>
            <a:off x="3352800" y="3657600"/>
            <a:ext cx="2048565" cy="2667000"/>
          </a:xfrm>
          <a:prstGeom prst="rect">
            <a:avLst/>
          </a:prstGeom>
          <a:ln>
            <a:noFill/>
          </a:ln>
          <a:effectLst>
            <a:softEdge rad="112500"/>
          </a:effectLst>
        </p:spPr>
      </p:pic>
    </p:spTree>
  </p:cSld>
  <p:clrMapOvr>
    <a:masterClrMapping/>
  </p:clrMapOvr>
  <p:transition spd="slow">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5867400" cy="624840"/>
          </a:xfrm>
        </p:spPr>
        <p:txBody>
          <a:bodyPr/>
          <a:lstStyle/>
          <a:p>
            <a:r>
              <a:rPr lang="en-US" dirty="0" smtClean="0">
                <a:solidFill>
                  <a:schemeClr val="tx2"/>
                </a:solidFill>
              </a:rPr>
              <a:t>September 27</a:t>
            </a:r>
            <a:r>
              <a:rPr lang="en-US" baseline="30000" dirty="0" smtClean="0">
                <a:solidFill>
                  <a:schemeClr val="tx2"/>
                </a:solidFill>
              </a:rPr>
              <a:t>th</a:t>
            </a:r>
            <a:r>
              <a:rPr lang="en-US" dirty="0" smtClean="0">
                <a:solidFill>
                  <a:schemeClr val="tx2"/>
                </a:solidFill>
              </a:rPr>
              <a:t>: </a:t>
            </a:r>
            <a:endParaRPr lang="en-US" dirty="0">
              <a:solidFill>
                <a:schemeClr val="tx2"/>
              </a:solidFill>
            </a:endParaRPr>
          </a:p>
        </p:txBody>
      </p:sp>
      <p:sp>
        <p:nvSpPr>
          <p:cNvPr id="6145" name="Text Box 1"/>
          <p:cNvSpPr txBox="1">
            <a:spLocks noChangeArrowheads="1"/>
          </p:cNvSpPr>
          <p:nvPr/>
        </p:nvSpPr>
        <p:spPr bwMode="auto">
          <a:xfrm>
            <a:off x="457200" y="914400"/>
            <a:ext cx="7620000" cy="3810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1881:</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The Sydney Morning Herald reported </a:t>
            </a:r>
            <a:r>
              <a:rPr kumimoji="0" lang="en-US" sz="2400" b="1" i="0" u="none" strike="noStrike" cap="none" normalizeH="0" baseline="0" dirty="0" err="1" smtClean="0">
                <a:ln>
                  <a:noFill/>
                </a:ln>
                <a:solidFill>
                  <a:srgbClr val="000000"/>
                </a:solidFill>
                <a:effectLst/>
                <a:latin typeface="Times New Roman" pitchFamily="18" charset="0"/>
                <a:cs typeface="Arial" pitchFamily="34" charset="0"/>
              </a:rPr>
              <a:t>Crucian</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 born Peter Jackson, a heavy weight champion, fought Tom Lees from Australia.  Known as Professor Jackson during his boxing career, </a:t>
            </a:r>
            <a:r>
              <a:rPr kumimoji="0" lang="en-US" sz="2400" b="1" i="0" u="none" strike="noStrike" cap="none" normalizeH="0" dirty="0" smtClean="0">
                <a:ln>
                  <a:noFill/>
                </a:ln>
                <a:solidFill>
                  <a:srgbClr val="000000"/>
                </a:solidFill>
                <a:effectLst/>
                <a:latin typeface="Times New Roman" pitchFamily="18" charset="0"/>
                <a:cs typeface="Arial" pitchFamily="34" charset="0"/>
              </a:rPr>
              <a:t>the fight </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rather than an action-filled fight as expected, little blows were changed.</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147" name="Picture 3" descr="http://t2.gstatic.com/images?q=tbn:ANd9GcREP7GNG_8oNtPacOXj3dz1lJ6dWtZ4u2BynV1rGPDIPJiFoyL_"/>
          <p:cNvPicPr>
            <a:picLocks noChangeAspect="1" noChangeArrowheads="1"/>
          </p:cNvPicPr>
          <p:nvPr/>
        </p:nvPicPr>
        <p:blipFill>
          <a:blip r:embed="rId2" cstate="print"/>
          <a:srcRect/>
          <a:stretch>
            <a:fillRect/>
          </a:stretch>
        </p:blipFill>
        <p:spPr bwMode="auto">
          <a:xfrm>
            <a:off x="3276600" y="3276600"/>
            <a:ext cx="2237618" cy="2819400"/>
          </a:xfrm>
          <a:prstGeom prst="rect">
            <a:avLst/>
          </a:prstGeom>
          <a:ln>
            <a:noFill/>
          </a:ln>
          <a:effectLst>
            <a:softEdge rad="112500"/>
          </a:effectLst>
        </p:spPr>
      </p:pic>
      <p:sp>
        <p:nvSpPr>
          <p:cNvPr id="8" name="Rectangle 7"/>
          <p:cNvSpPr/>
          <p:nvPr/>
        </p:nvSpPr>
        <p:spPr>
          <a:xfrm>
            <a:off x="304800" y="6172200"/>
            <a:ext cx="6324600" cy="461665"/>
          </a:xfrm>
          <a:prstGeom prst="rect">
            <a:avLst/>
          </a:prstGeom>
        </p:spPr>
        <p:txBody>
          <a:bodyPr wrap="square">
            <a:spAutoFit/>
          </a:bodyPr>
          <a:lstStyle/>
          <a:p>
            <a:r>
              <a:rPr lang="en-US" sz="1200" b="1" dirty="0" smtClean="0"/>
              <a:t>Text:  Profiles of Outstanding Virgin Islanders, Ruth </a:t>
            </a:r>
            <a:r>
              <a:rPr lang="en-US" sz="1200" b="1" dirty="0" err="1" smtClean="0"/>
              <a:t>Moolenaar</a:t>
            </a:r>
            <a:r>
              <a:rPr lang="en-US" sz="1200" b="1" dirty="0" smtClean="0"/>
              <a:t>, Third Edition pg.114</a:t>
            </a:r>
          </a:p>
          <a:p>
            <a:r>
              <a:rPr lang="en-US" sz="1200" b="1" dirty="0" smtClean="0"/>
              <a:t>Picture:  http://boxrec.com/media/index.php/Young_Peter_Jackson_(LA)</a:t>
            </a:r>
            <a:endParaRPr lang="en-US" sz="1200" b="1" dirty="0"/>
          </a:p>
        </p:txBody>
      </p:sp>
    </p:spTree>
  </p:cSld>
  <p:clrMapOvr>
    <a:masterClrMapping/>
  </p:clrMapOvr>
  <p:transition spd="slow" advClick="0" advTm="8000">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701040"/>
          </a:xfrm>
        </p:spPr>
        <p:txBody>
          <a:bodyPr/>
          <a:lstStyle/>
          <a:p>
            <a:r>
              <a:rPr lang="en-US" dirty="0" smtClean="0">
                <a:solidFill>
                  <a:schemeClr val="tx2"/>
                </a:solidFill>
              </a:rPr>
              <a:t>September 28</a:t>
            </a:r>
            <a:r>
              <a:rPr lang="en-US" baseline="30000" dirty="0" smtClean="0">
                <a:solidFill>
                  <a:schemeClr val="tx2"/>
                </a:solidFill>
              </a:rPr>
              <a:t>th</a:t>
            </a:r>
            <a:r>
              <a:rPr lang="en-US" dirty="0" smtClean="0">
                <a:solidFill>
                  <a:schemeClr val="tx2"/>
                </a:solidFill>
              </a:rPr>
              <a:t>: </a:t>
            </a:r>
            <a:endParaRPr lang="en-US" dirty="0">
              <a:solidFill>
                <a:schemeClr val="tx2"/>
              </a:solidFill>
            </a:endParaRPr>
          </a:p>
        </p:txBody>
      </p:sp>
      <p:sp>
        <p:nvSpPr>
          <p:cNvPr id="5121" name="Text Box 1"/>
          <p:cNvSpPr txBox="1">
            <a:spLocks noChangeArrowheads="1"/>
          </p:cNvSpPr>
          <p:nvPr/>
        </p:nvSpPr>
        <p:spPr bwMode="auto">
          <a:xfrm>
            <a:off x="533400" y="990600"/>
            <a:ext cx="7543800" cy="3657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1911:</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Enid Marie Baa, a regionally, nationally, and internationally recognized librarian, historian, cataloging specialist, John Hay Whitney Fellow, and </a:t>
            </a:r>
            <a:r>
              <a:rPr kumimoji="0" lang="en-US" sz="2400" b="1" i="0" u="none" strike="noStrike" cap="none" normalizeH="0" baseline="0" dirty="0" err="1" smtClean="0">
                <a:ln>
                  <a:noFill/>
                </a:ln>
                <a:solidFill>
                  <a:srgbClr val="000000"/>
                </a:solidFill>
                <a:effectLst/>
                <a:latin typeface="Times New Roman" pitchFamily="18" charset="0"/>
                <a:cs typeface="Arial" pitchFamily="34" charset="0"/>
              </a:rPr>
              <a:t>Caribbeanist</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 was born on St. Thomas.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123" name="Picture 3" descr="http://fostpl.org/main/wp-content/uploads/2009/12/enidbaa.jpg"/>
          <p:cNvPicPr>
            <a:picLocks noChangeAspect="1" noChangeArrowheads="1"/>
          </p:cNvPicPr>
          <p:nvPr/>
        </p:nvPicPr>
        <p:blipFill>
          <a:blip r:embed="rId2" cstate="print"/>
          <a:srcRect/>
          <a:stretch>
            <a:fillRect/>
          </a:stretch>
        </p:blipFill>
        <p:spPr bwMode="auto">
          <a:xfrm>
            <a:off x="3194144" y="3048000"/>
            <a:ext cx="2368456" cy="2895600"/>
          </a:xfrm>
          <a:prstGeom prst="rect">
            <a:avLst/>
          </a:prstGeom>
          <a:ln>
            <a:noFill/>
          </a:ln>
          <a:effectLst>
            <a:softEdge rad="112500"/>
          </a:effectLst>
        </p:spPr>
      </p:pic>
      <p:sp>
        <p:nvSpPr>
          <p:cNvPr id="8" name="Rectangle 7"/>
          <p:cNvSpPr/>
          <p:nvPr/>
        </p:nvSpPr>
        <p:spPr>
          <a:xfrm>
            <a:off x="609600" y="6019800"/>
            <a:ext cx="6172200" cy="461665"/>
          </a:xfrm>
          <a:prstGeom prst="rect">
            <a:avLst/>
          </a:prstGeom>
        </p:spPr>
        <p:txBody>
          <a:bodyPr wrap="square">
            <a:spAutoFit/>
          </a:bodyPr>
          <a:lstStyle/>
          <a:p>
            <a:r>
              <a:rPr lang="en-US" sz="1200" b="1" dirty="0" smtClean="0"/>
              <a:t>Text:  Profiles of Outstanding Virgin Islanders, Ruth </a:t>
            </a:r>
            <a:r>
              <a:rPr lang="en-US" sz="1200" b="1" dirty="0" err="1" smtClean="0"/>
              <a:t>Moolenaar</a:t>
            </a:r>
            <a:r>
              <a:rPr lang="en-US" sz="1200" b="1" dirty="0" smtClean="0"/>
              <a:t>, Page 7</a:t>
            </a:r>
          </a:p>
          <a:p>
            <a:r>
              <a:rPr lang="en-US" sz="1200" b="1" dirty="0" smtClean="0"/>
              <a:t>Picture:  http://fostpl.org/main/?page_id=6</a:t>
            </a:r>
            <a:endParaRPr lang="en-US" sz="1200" b="1" dirty="0"/>
          </a:p>
        </p:txBody>
      </p:sp>
    </p:spTree>
  </p:cSld>
  <p:clrMapOvr>
    <a:masterClrMapping/>
  </p:clrMapOvr>
  <p:transition spd="slow">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
          <p:cNvSpPr txBox="1">
            <a:spLocks noChangeArrowheads="1"/>
          </p:cNvSpPr>
          <p:nvPr/>
        </p:nvSpPr>
        <p:spPr bwMode="auto">
          <a:xfrm>
            <a:off x="457200" y="914400"/>
            <a:ext cx="7543800" cy="3733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r>
              <a:rPr lang="en-US" sz="2800" b="1" dirty="0">
                <a:latin typeface="Times New Roman" panose="02020603050405020304" pitchFamily="18" charset="0"/>
                <a:cs typeface="Times New Roman" panose="02020603050405020304" pitchFamily="18" charset="0"/>
              </a:rPr>
              <a:t>1988; Act #1368 was passed to honor and commend Peter Williams Holmberg for his accomplishments in the field of yachting. He was the first member of the USVI Olympic team to win an Olympic Medal.</a:t>
            </a:r>
            <a:r>
              <a:rPr lang="en-US" b="1" dirty="0"/>
              <a:t> </a:t>
            </a:r>
            <a:endParaRPr lang="en-US" dirty="0"/>
          </a:p>
          <a:p>
            <a:r>
              <a:rPr lang="en-US" dirty="0"/>
              <a:t> </a:t>
            </a:r>
          </a:p>
        </p:txBody>
      </p:sp>
      <p:sp>
        <p:nvSpPr>
          <p:cNvPr id="2" name="Title 1"/>
          <p:cNvSpPr>
            <a:spLocks noGrp="1"/>
          </p:cNvSpPr>
          <p:nvPr>
            <p:ph type="title"/>
          </p:nvPr>
        </p:nvSpPr>
        <p:spPr>
          <a:xfrm>
            <a:off x="457200" y="304800"/>
            <a:ext cx="4419600" cy="624840"/>
          </a:xfrm>
        </p:spPr>
        <p:txBody>
          <a:bodyPr/>
          <a:lstStyle/>
          <a:p>
            <a:r>
              <a:rPr lang="en-US" dirty="0" smtClean="0">
                <a:solidFill>
                  <a:schemeClr val="tx2"/>
                </a:solidFill>
              </a:rPr>
              <a:t>September 29</a:t>
            </a:r>
            <a:r>
              <a:rPr lang="en-US" baseline="30000" dirty="0" smtClean="0">
                <a:solidFill>
                  <a:schemeClr val="tx2"/>
                </a:solidFill>
              </a:rPr>
              <a:t>th</a:t>
            </a:r>
            <a:r>
              <a:rPr lang="en-US" dirty="0" smtClean="0">
                <a:solidFill>
                  <a:schemeClr val="tx2"/>
                </a:solidFill>
              </a:rPr>
              <a:t>: </a:t>
            </a:r>
            <a:endParaRPr lang="en-US" dirty="0">
              <a:solidFill>
                <a:schemeClr val="tx2"/>
              </a:solidFill>
            </a:endParaRPr>
          </a:p>
        </p:txBody>
      </p:sp>
      <p:sp>
        <p:nvSpPr>
          <p:cNvPr id="4" name="Rectangle 3"/>
          <p:cNvSpPr/>
          <p:nvPr/>
        </p:nvSpPr>
        <p:spPr>
          <a:xfrm>
            <a:off x="304800" y="5791200"/>
            <a:ext cx="7391400" cy="646331"/>
          </a:xfrm>
          <a:prstGeom prst="rect">
            <a:avLst/>
          </a:prstGeom>
        </p:spPr>
        <p:txBody>
          <a:bodyPr wrap="square">
            <a:spAutoFit/>
          </a:bodyPr>
          <a:lstStyle/>
          <a:p>
            <a:r>
              <a:rPr lang="en-US" dirty="0"/>
              <a:t>Text: Legislative Archives </a:t>
            </a:r>
            <a:r>
              <a:rPr lang="en-US" dirty="0" smtClean="0"/>
              <a:t> </a:t>
            </a:r>
          </a:p>
          <a:p>
            <a:r>
              <a:rPr lang="en-US" dirty="0" smtClean="0"/>
              <a:t>Picture</a:t>
            </a:r>
            <a:r>
              <a:rPr lang="en-US" dirty="0"/>
              <a:t>: http://www.carlosmatchrace.com/skippers.php</a:t>
            </a:r>
            <a:endParaRPr lang="en-US" sz="1200" b="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3124200"/>
            <a:ext cx="3924300" cy="2616200"/>
          </a:xfrm>
          <a:prstGeom prst="rect">
            <a:avLst/>
          </a:prstGeom>
        </p:spPr>
      </p:pic>
    </p:spTree>
  </p:cSld>
  <p:clrMapOvr>
    <a:masterClrMapping/>
  </p:clrMapOvr>
  <p:transition spd="slow" advClick="0" advTm="6000">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4343400" cy="701040"/>
          </a:xfrm>
        </p:spPr>
        <p:txBody>
          <a:bodyPr/>
          <a:lstStyle/>
          <a:p>
            <a:r>
              <a:rPr lang="en-US" dirty="0" smtClean="0">
                <a:solidFill>
                  <a:schemeClr val="tx2"/>
                </a:solidFill>
              </a:rPr>
              <a:t>September 30</a:t>
            </a:r>
            <a:r>
              <a:rPr lang="en-US" baseline="30000" dirty="0" smtClean="0">
                <a:solidFill>
                  <a:schemeClr val="tx2"/>
                </a:solidFill>
              </a:rPr>
              <a:t>th</a:t>
            </a:r>
            <a:r>
              <a:rPr lang="en-US" dirty="0" smtClean="0">
                <a:solidFill>
                  <a:schemeClr val="tx2"/>
                </a:solidFill>
              </a:rPr>
              <a:t>: </a:t>
            </a:r>
            <a:endParaRPr lang="en-US" dirty="0">
              <a:solidFill>
                <a:schemeClr val="tx2"/>
              </a:solidFill>
            </a:endParaRPr>
          </a:p>
        </p:txBody>
      </p:sp>
      <p:pic>
        <p:nvPicPr>
          <p:cNvPr id="7170" name="Picture 2" descr="images[1]"/>
          <p:cNvPicPr>
            <a:picLocks noChangeAspect="1" noChangeArrowheads="1"/>
          </p:cNvPicPr>
          <p:nvPr/>
        </p:nvPicPr>
        <p:blipFill>
          <a:blip r:embed="rId2" cstate="print"/>
          <a:srcRect/>
          <a:stretch>
            <a:fillRect/>
          </a:stretch>
        </p:blipFill>
        <p:spPr bwMode="auto">
          <a:xfrm>
            <a:off x="3124200" y="2743200"/>
            <a:ext cx="2677742" cy="3200400"/>
          </a:xfrm>
          <a:prstGeom prst="rect">
            <a:avLst/>
          </a:prstGeom>
          <a:ln>
            <a:noFill/>
          </a:ln>
          <a:effectLst>
            <a:softEdge rad="112500"/>
          </a:effectLst>
        </p:spPr>
      </p:pic>
      <p:sp>
        <p:nvSpPr>
          <p:cNvPr id="4097" name="Text Box 1"/>
          <p:cNvSpPr txBox="1">
            <a:spLocks noChangeArrowheads="1"/>
          </p:cNvSpPr>
          <p:nvPr/>
        </p:nvSpPr>
        <p:spPr bwMode="auto">
          <a:xfrm>
            <a:off x="381000" y="914400"/>
            <a:ext cx="7696200" cy="4114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effectLst/>
                <a:latin typeface="Times New Roman" pitchFamily="18" charset="0"/>
                <a:cs typeface="Arial" pitchFamily="34" charset="0"/>
              </a:rPr>
              <a:t>1881:</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effectLst/>
                <a:latin typeface="Times New Roman" pitchFamily="18" charset="0"/>
                <a:cs typeface="Arial" pitchFamily="34" charset="0"/>
              </a:rPr>
              <a:t>Claude O. </a:t>
            </a:r>
            <a:r>
              <a:rPr kumimoji="0" lang="en-US" sz="2400" b="1" i="0" u="none" strike="noStrike" cap="none" normalizeH="0" baseline="0" dirty="0" err="1" smtClean="0">
                <a:ln>
                  <a:noFill/>
                </a:ln>
                <a:effectLst/>
                <a:latin typeface="Times New Roman" pitchFamily="18" charset="0"/>
                <a:cs typeface="Arial" pitchFamily="34" charset="0"/>
              </a:rPr>
              <a:t>Markoe</a:t>
            </a:r>
            <a:r>
              <a:rPr kumimoji="0" lang="en-US" sz="2400" b="1" i="0" u="none" strike="noStrike" cap="none" normalizeH="0" baseline="0" dirty="0" smtClean="0">
                <a:ln>
                  <a:noFill/>
                </a:ln>
                <a:effectLst/>
                <a:latin typeface="Times New Roman" pitchFamily="18" charset="0"/>
                <a:cs typeface="Arial" pitchFamily="34" charset="0"/>
              </a:rPr>
              <a:t> was born on St. Croix.  He is recognized as an outstanding educator who devoted his lifetime to education on St. Croix, where a public school</a:t>
            </a:r>
            <a:r>
              <a:rPr lang="en-US" sz="2400" b="1" dirty="0" smtClean="0">
                <a:latin typeface="Times New Roman" pitchFamily="18" charset="0"/>
                <a:cs typeface="Arial" pitchFamily="34" charset="0"/>
              </a:rPr>
              <a:t> is named in his honor.</a:t>
            </a:r>
            <a:endParaRPr kumimoji="0" lang="en-US" sz="2400" b="1" i="0" u="none" strike="noStrike" cap="none" normalizeH="0" baseline="0" dirty="0" smtClean="0">
              <a:ln>
                <a:noFill/>
              </a:ln>
              <a:effectLst/>
              <a:latin typeface="Arial" pitchFamily="34" charset="0"/>
              <a:cs typeface="Arial" pitchFamily="34" charset="0"/>
            </a:endParaRPr>
          </a:p>
        </p:txBody>
      </p:sp>
      <p:sp>
        <p:nvSpPr>
          <p:cNvPr id="7" name="Rectangle 6"/>
          <p:cNvSpPr/>
          <p:nvPr/>
        </p:nvSpPr>
        <p:spPr>
          <a:xfrm>
            <a:off x="533400" y="6019800"/>
            <a:ext cx="7391400" cy="461665"/>
          </a:xfrm>
          <a:prstGeom prst="rect">
            <a:avLst/>
          </a:prstGeom>
        </p:spPr>
        <p:txBody>
          <a:bodyPr wrap="square">
            <a:spAutoFit/>
          </a:bodyPr>
          <a:lstStyle/>
          <a:p>
            <a:r>
              <a:rPr lang="en-US" sz="1200" b="1" dirty="0" smtClean="0"/>
              <a:t>Text:  Profiles of Outstanding Virgin Islanders, Ruth </a:t>
            </a:r>
            <a:r>
              <a:rPr lang="en-US" sz="1200" b="1" dirty="0" err="1" smtClean="0"/>
              <a:t>Moolenaar</a:t>
            </a:r>
            <a:r>
              <a:rPr lang="en-US" sz="1200" b="1" dirty="0" smtClean="0"/>
              <a:t>, Page 146</a:t>
            </a:r>
          </a:p>
          <a:p>
            <a:r>
              <a:rPr lang="en-US" sz="1200" b="1" dirty="0" smtClean="0"/>
              <a:t>Picture:  http://www.stx.k12.vi/profiles/markoeco.htm</a:t>
            </a:r>
            <a:endParaRPr lang="en-US" sz="1200" b="1" dirty="0"/>
          </a:p>
        </p:txBody>
      </p:sp>
    </p:spTree>
  </p:cSld>
  <p:clrMapOvr>
    <a:masterClrMapping/>
  </p:clrMapOvr>
  <p:transition spd="slow" advClick="0" advTm="8000">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us-flag[1]"/>
          <p:cNvPicPr>
            <a:picLocks noChangeAspect="1" noChangeArrowheads="1"/>
          </p:cNvPicPr>
          <p:nvPr/>
        </p:nvPicPr>
        <p:blipFill>
          <a:blip r:embed="rId2" cstate="print"/>
          <a:srcRect/>
          <a:stretch>
            <a:fillRect/>
          </a:stretch>
        </p:blipFill>
        <p:spPr bwMode="auto">
          <a:xfrm>
            <a:off x="228600" y="76200"/>
            <a:ext cx="1523183" cy="1143000"/>
          </a:xfrm>
          <a:prstGeom prst="rect">
            <a:avLst/>
          </a:prstGeom>
          <a:noFill/>
          <a:ln w="9525" algn="in">
            <a:noFill/>
            <a:miter lim="800000"/>
            <a:headEnd/>
            <a:tailEnd/>
          </a:ln>
          <a:effectLst/>
        </p:spPr>
      </p:pic>
      <p:pic>
        <p:nvPicPr>
          <p:cNvPr id="9" name="Picture 4" descr="armour_usvi-flag[1]"/>
          <p:cNvPicPr>
            <a:picLocks noChangeAspect="1" noChangeArrowheads="1" noCrop="1"/>
          </p:cNvPicPr>
          <p:nvPr/>
        </p:nvPicPr>
        <p:blipFill>
          <a:blip r:embed="rId3" cstate="print"/>
          <a:srcRect/>
          <a:stretch>
            <a:fillRect/>
          </a:stretch>
        </p:blipFill>
        <p:spPr bwMode="auto">
          <a:xfrm>
            <a:off x="5814428" y="76200"/>
            <a:ext cx="1479178" cy="1143000"/>
          </a:xfrm>
          <a:prstGeom prst="rect">
            <a:avLst/>
          </a:prstGeom>
          <a:noFill/>
          <a:ln w="9525" algn="in">
            <a:noFill/>
            <a:miter lim="800000"/>
            <a:headEnd/>
            <a:tailEnd/>
          </a:ln>
        </p:spPr>
      </p:pic>
      <p:sp>
        <p:nvSpPr>
          <p:cNvPr id="11" name="TextBox 10"/>
          <p:cNvSpPr txBox="1"/>
          <p:nvPr/>
        </p:nvSpPr>
        <p:spPr>
          <a:xfrm>
            <a:off x="914400" y="2967335"/>
            <a:ext cx="6705600" cy="461665"/>
          </a:xfrm>
          <a:prstGeom prst="rect">
            <a:avLst/>
          </a:prstGeom>
          <a:solidFill>
            <a:schemeClr val="bg2">
              <a:lumMod val="50000"/>
            </a:schemeClr>
          </a:solidFill>
        </p:spPr>
        <p:txBody>
          <a:bodyPr wrap="square" rtlCol="0">
            <a:spAutoFit/>
          </a:bodyPr>
          <a:lstStyle/>
          <a:p>
            <a:pPr algn="ctr"/>
            <a:r>
              <a:rPr lang="en-US"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Division of Virgin Islands Cultural Education</a:t>
            </a:r>
          </a:p>
        </p:txBody>
      </p:sp>
      <p:sp>
        <p:nvSpPr>
          <p:cNvPr id="10" name="Rectangle 9"/>
          <p:cNvSpPr/>
          <p:nvPr/>
        </p:nvSpPr>
        <p:spPr>
          <a:xfrm>
            <a:off x="76200" y="3536990"/>
            <a:ext cx="8077200" cy="3016210"/>
          </a:xfrm>
          <a:prstGeom prst="rect">
            <a:avLst/>
          </a:prstGeom>
        </p:spPr>
        <p:txBody>
          <a:bodyPr wrap="square">
            <a:spAutoFit/>
          </a:bodyPr>
          <a:lstStyle/>
          <a:p>
            <a:pPr lvl="0" algn="ctr" fontAlgn="base">
              <a:spcBef>
                <a:spcPct val="0"/>
              </a:spcBef>
              <a:spcAft>
                <a:spcPct val="0"/>
              </a:spcAft>
            </a:pPr>
            <a:r>
              <a:rPr lang="en-US" b="1" u="sng" dirty="0" smtClean="0">
                <a:latin typeface="Baskerville Old Face" pitchFamily="18" charset="0"/>
                <a:cs typeface="Arial" pitchFamily="34" charset="0"/>
              </a:rPr>
              <a:t>ST. THOMAS / ST. JOHN </a:t>
            </a:r>
          </a:p>
          <a:p>
            <a:pPr lvl="0" algn="ctr" fontAlgn="base">
              <a:spcBef>
                <a:spcPct val="0"/>
              </a:spcBef>
              <a:spcAft>
                <a:spcPct val="0"/>
              </a:spcAft>
            </a:pPr>
            <a:r>
              <a:rPr lang="en-US" b="1" dirty="0" smtClean="0">
                <a:latin typeface="Baskerville Old Face" pitchFamily="18" charset="0"/>
                <a:cs typeface="Arial" pitchFamily="34" charset="0"/>
              </a:rPr>
              <a:t>Mailing Address:  1834 </a:t>
            </a:r>
            <a:r>
              <a:rPr lang="en-US" b="1" dirty="0" err="1" smtClean="0">
                <a:latin typeface="Baskerville Old Face" pitchFamily="18" charset="0"/>
                <a:cs typeface="Arial" pitchFamily="34" charset="0"/>
              </a:rPr>
              <a:t>Kongens</a:t>
            </a:r>
            <a:r>
              <a:rPr lang="en-US" b="1" dirty="0" smtClean="0">
                <a:latin typeface="Baskerville Old Face" pitchFamily="18" charset="0"/>
                <a:cs typeface="Arial" pitchFamily="34" charset="0"/>
              </a:rPr>
              <a:t> </a:t>
            </a:r>
            <a:r>
              <a:rPr lang="en-US" b="1" dirty="0" err="1" smtClean="0">
                <a:latin typeface="Baskerville Old Face" pitchFamily="18" charset="0"/>
                <a:cs typeface="Arial" pitchFamily="34" charset="0"/>
              </a:rPr>
              <a:t>Gade</a:t>
            </a:r>
            <a:r>
              <a:rPr lang="en-US" b="1" dirty="0" smtClean="0">
                <a:latin typeface="Baskerville Old Face" pitchFamily="18" charset="0"/>
                <a:cs typeface="Arial" pitchFamily="34" charset="0"/>
              </a:rPr>
              <a:t>, STT, VI   00802</a:t>
            </a:r>
          </a:p>
          <a:p>
            <a:pPr lvl="0" algn="ctr" fontAlgn="base">
              <a:spcBef>
                <a:spcPct val="0"/>
              </a:spcBef>
              <a:spcAft>
                <a:spcPct val="0"/>
              </a:spcAft>
            </a:pPr>
            <a:r>
              <a:rPr lang="en-US" b="1" dirty="0" smtClean="0">
                <a:latin typeface="Baskerville Old Face" pitchFamily="18" charset="0"/>
                <a:cs typeface="Arial" pitchFamily="34" charset="0"/>
              </a:rPr>
              <a:t>Physical Address:  J. Antonio Jarvis Annex, STT, VI   00802</a:t>
            </a:r>
          </a:p>
          <a:p>
            <a:pPr lvl="0" algn="ctr" fontAlgn="base">
              <a:spcBef>
                <a:spcPct val="0"/>
              </a:spcBef>
              <a:spcAft>
                <a:spcPct val="0"/>
              </a:spcAft>
            </a:pPr>
            <a:r>
              <a:rPr lang="en-US" b="1" dirty="0" smtClean="0">
                <a:latin typeface="Baskerville Old Face" pitchFamily="18" charset="0"/>
                <a:cs typeface="Arial" pitchFamily="34" charset="0"/>
              </a:rPr>
              <a:t>Telephone Number:  340-774-0100  x: 2804, 7032, 2806, or 2809</a:t>
            </a:r>
          </a:p>
          <a:p>
            <a:pPr lvl="0" algn="ctr" fontAlgn="base">
              <a:spcBef>
                <a:spcPct val="0"/>
              </a:spcBef>
              <a:spcAft>
                <a:spcPct val="0"/>
              </a:spcAft>
            </a:pPr>
            <a:r>
              <a:rPr lang="en-US" b="1" dirty="0" smtClean="0">
                <a:latin typeface="Baskerville Old Face" pitchFamily="18" charset="0"/>
                <a:cs typeface="Arial" pitchFamily="34" charset="0"/>
              </a:rPr>
              <a:t>Fax Number:  340-777-4342</a:t>
            </a:r>
          </a:p>
          <a:p>
            <a:pPr lvl="0" algn="ctr" fontAlgn="base">
              <a:spcBef>
                <a:spcPct val="0"/>
              </a:spcBef>
              <a:spcAft>
                <a:spcPct val="0"/>
              </a:spcAft>
            </a:pPr>
            <a:r>
              <a:rPr lang="en-US" b="1" dirty="0" smtClean="0">
                <a:latin typeface="Baskerville Old Face" pitchFamily="18" charset="0"/>
                <a:cs typeface="Arial" pitchFamily="34" charset="0"/>
              </a:rPr>
              <a:t>Email Addresses:  yohance.</a:t>
            </a:r>
            <a:r>
              <a:rPr lang="en-US" b="1" dirty="0" smtClean="0">
                <a:latin typeface="Baskerville Old Face" pitchFamily="18" charset="0"/>
                <a:cs typeface="Arial" pitchFamily="34" charset="0"/>
                <a:hlinkClick r:id="rId4"/>
              </a:rPr>
              <a:t>H</a:t>
            </a:r>
            <a:r>
              <a:rPr lang="en-US" b="1" dirty="0" smtClean="0">
                <a:latin typeface="Baskerville Old Face" pitchFamily="18" charset="0"/>
                <a:cs typeface="Arial" pitchFamily="34" charset="0"/>
              </a:rPr>
              <a:t>enley@vide.vi</a:t>
            </a:r>
            <a:r>
              <a:rPr lang="en-US" b="1" dirty="0" smtClean="0">
                <a:latin typeface="Baskerville Old Face" pitchFamily="18" charset="0"/>
                <a:cs typeface="Arial" pitchFamily="34" charset="0"/>
                <a:hlinkClick r:id="rId4"/>
              </a:rPr>
              <a:t>, mmartin@vide.vi</a:t>
            </a:r>
            <a:r>
              <a:rPr lang="en-US" b="1" dirty="0" smtClean="0">
                <a:latin typeface="Baskerville Old Face" pitchFamily="18" charset="0"/>
                <a:cs typeface="Arial" pitchFamily="34" charset="0"/>
              </a:rPr>
              <a:t> or vbryson</a:t>
            </a:r>
            <a:r>
              <a:rPr lang="en-US" b="1" dirty="0" smtClean="0">
                <a:latin typeface="Baskerville Old Face" pitchFamily="18" charset="0"/>
                <a:cs typeface="Arial" pitchFamily="34" charset="0"/>
                <a:hlinkClick r:id="rId5"/>
              </a:rPr>
              <a:t>@vide.vi</a:t>
            </a:r>
            <a:r>
              <a:rPr lang="en-US" b="1" dirty="0" smtClean="0">
                <a:latin typeface="Baskerville Old Face" pitchFamily="18" charset="0"/>
                <a:cs typeface="Arial" pitchFamily="34" charset="0"/>
              </a:rPr>
              <a:t> </a:t>
            </a:r>
          </a:p>
          <a:p>
            <a:pPr lvl="0" algn="ctr" fontAlgn="base">
              <a:spcBef>
                <a:spcPct val="0"/>
              </a:spcBef>
              <a:spcAft>
                <a:spcPct val="0"/>
              </a:spcAft>
            </a:pPr>
            <a:endParaRPr lang="en-US" sz="1000" b="1" u="sng" dirty="0" smtClean="0">
              <a:latin typeface="Baskerville Old Face" pitchFamily="18" charset="0"/>
              <a:cs typeface="Arial" pitchFamily="34" charset="0"/>
            </a:endParaRPr>
          </a:p>
          <a:p>
            <a:pPr lvl="0" algn="ctr" fontAlgn="base">
              <a:spcBef>
                <a:spcPct val="0"/>
              </a:spcBef>
              <a:spcAft>
                <a:spcPct val="0"/>
              </a:spcAft>
            </a:pPr>
            <a:r>
              <a:rPr lang="en-US" b="1" u="sng" dirty="0" smtClean="0">
                <a:latin typeface="Baskerville Old Face" pitchFamily="18" charset="0"/>
                <a:cs typeface="Arial" pitchFamily="34" charset="0"/>
              </a:rPr>
              <a:t>ST. CROIX</a:t>
            </a:r>
          </a:p>
          <a:p>
            <a:pPr lvl="0" algn="ctr" fontAlgn="base">
              <a:spcBef>
                <a:spcPct val="0"/>
              </a:spcBef>
              <a:spcAft>
                <a:spcPct val="0"/>
              </a:spcAft>
            </a:pPr>
            <a:r>
              <a:rPr lang="en-US" b="1" dirty="0" smtClean="0">
                <a:latin typeface="Baskerville Old Face" pitchFamily="18" charset="0"/>
                <a:cs typeface="Arial" pitchFamily="34" charset="0"/>
              </a:rPr>
              <a:t>2133 Hospital Street, </a:t>
            </a:r>
            <a:r>
              <a:rPr lang="en-US" b="1" dirty="0" err="1" smtClean="0">
                <a:latin typeface="Baskerville Old Face" pitchFamily="18" charset="0"/>
                <a:cs typeface="Arial" pitchFamily="34" charset="0"/>
              </a:rPr>
              <a:t>C’sted</a:t>
            </a:r>
            <a:r>
              <a:rPr lang="en-US" b="1" dirty="0" smtClean="0">
                <a:latin typeface="Baskerville Old Face" pitchFamily="18" charset="0"/>
                <a:cs typeface="Arial" pitchFamily="34" charset="0"/>
              </a:rPr>
              <a:t>, STX, VI   00822</a:t>
            </a:r>
          </a:p>
          <a:p>
            <a:pPr lvl="0" algn="ctr" fontAlgn="base">
              <a:spcBef>
                <a:spcPct val="0"/>
              </a:spcBef>
              <a:spcAft>
                <a:spcPct val="0"/>
              </a:spcAft>
            </a:pPr>
            <a:r>
              <a:rPr lang="en-US" b="1" dirty="0" smtClean="0">
                <a:latin typeface="Baskerville Old Face" pitchFamily="18" charset="0"/>
                <a:cs typeface="Arial" pitchFamily="34" charset="0"/>
              </a:rPr>
              <a:t>Telephone Number:  340-773-1095 </a:t>
            </a:r>
          </a:p>
          <a:p>
            <a:pPr lvl="0" algn="ctr" fontAlgn="base">
              <a:spcBef>
                <a:spcPct val="0"/>
              </a:spcBef>
              <a:spcAft>
                <a:spcPct val="0"/>
              </a:spcAft>
            </a:pPr>
            <a:r>
              <a:rPr lang="en-US" b="1" dirty="0" smtClean="0">
                <a:latin typeface="Baskerville Old Face" pitchFamily="18" charset="0"/>
                <a:cs typeface="Arial" pitchFamily="34" charset="0"/>
              </a:rPr>
              <a:t>Fax Number:  340-773-4476</a:t>
            </a:r>
            <a:endParaRPr lang="en-US" dirty="0" smtClean="0">
              <a:latin typeface="Arial" pitchFamily="34" charset="0"/>
              <a:cs typeface="Arial" pitchFamily="34" charset="0"/>
            </a:endParaRPr>
          </a:p>
        </p:txBody>
      </p:sp>
      <p:sp>
        <p:nvSpPr>
          <p:cNvPr id="15" name="Rectangle 14"/>
          <p:cNvSpPr/>
          <p:nvPr/>
        </p:nvSpPr>
        <p:spPr>
          <a:xfrm>
            <a:off x="457200" y="2209800"/>
            <a:ext cx="7543800" cy="646331"/>
          </a:xfrm>
          <a:prstGeom prst="rect">
            <a:avLst/>
          </a:prstGeom>
          <a:solidFill>
            <a:schemeClr val="bg2">
              <a:lumMod val="50000"/>
            </a:schemeClr>
          </a:solidFill>
        </p:spPr>
        <p:txBody>
          <a:bodyPr wrap="square">
            <a:spAutoFit/>
          </a:bodyPr>
          <a:lstStyle/>
          <a:p>
            <a:pPr lvl="0" algn="ctr">
              <a:spcBef>
                <a:spcPct val="0"/>
              </a:spcBef>
              <a:defRPr/>
            </a:pPr>
            <a:r>
              <a:rPr lang="en-US"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rPr>
              <a:t>To receive monthly complimentary electronic historical cultural calendar, kindly contact …..</a:t>
            </a:r>
            <a:endParaRPr lang="en-US" sz="16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endParaRPr>
          </a:p>
        </p:txBody>
      </p:sp>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30214" y="101399"/>
            <a:ext cx="3273971" cy="678180"/>
          </a:xfrm>
          <a:prstGeom prst="rect">
            <a:avLst/>
          </a:prstGeom>
        </p:spPr>
      </p:pic>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00400" y="809078"/>
            <a:ext cx="1905000" cy="1370998"/>
          </a:xfrm>
          <a:prstGeom prst="rect">
            <a:avLst/>
          </a:prstGeom>
        </p:spPr>
      </p:pic>
    </p:spTree>
  </p:cSld>
  <p:clrMapOvr>
    <a:masterClrMapping/>
  </p:clrMapOvr>
  <p:transition spd="slow" advClick="0" advTm="10000">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Charles Turnbull"/>
          <p:cNvPicPr>
            <a:picLocks noChangeAspect="1" noChangeArrowheads="1"/>
          </p:cNvPicPr>
          <p:nvPr/>
        </p:nvPicPr>
        <p:blipFill>
          <a:blip r:embed="rId2" cstate="print"/>
          <a:srcRect/>
          <a:stretch>
            <a:fillRect/>
          </a:stretch>
        </p:blipFill>
        <p:spPr bwMode="auto">
          <a:xfrm>
            <a:off x="3429000" y="2125979"/>
            <a:ext cx="2057400" cy="2674621"/>
          </a:xfrm>
          <a:prstGeom prst="rect">
            <a:avLst/>
          </a:prstGeom>
          <a:ln>
            <a:noFill/>
          </a:ln>
          <a:effectLst>
            <a:softEdge rad="112500"/>
          </a:effectLst>
        </p:spPr>
      </p:pic>
      <p:pic>
        <p:nvPicPr>
          <p:cNvPr id="7" name="Picture 8" descr="[pic] Governor Roy. L. Schneider"/>
          <p:cNvPicPr>
            <a:picLocks noChangeAspect="1" noChangeArrowheads="1"/>
          </p:cNvPicPr>
          <p:nvPr/>
        </p:nvPicPr>
        <p:blipFill>
          <a:blip r:embed="rId3" cstate="print"/>
          <a:srcRect/>
          <a:stretch>
            <a:fillRect/>
          </a:stretch>
        </p:blipFill>
        <p:spPr bwMode="auto">
          <a:xfrm>
            <a:off x="457200" y="1371600"/>
            <a:ext cx="2020939" cy="2743200"/>
          </a:xfrm>
          <a:prstGeom prst="rect">
            <a:avLst/>
          </a:prstGeom>
          <a:ln>
            <a:noFill/>
          </a:ln>
          <a:effectLst>
            <a:softEdge rad="112500"/>
          </a:effectLst>
        </p:spPr>
      </p:pic>
      <p:sp>
        <p:nvSpPr>
          <p:cNvPr id="9" name="Text Box 9"/>
          <p:cNvSpPr txBox="1">
            <a:spLocks noChangeArrowheads="1"/>
          </p:cNvSpPr>
          <p:nvPr/>
        </p:nvSpPr>
        <p:spPr bwMode="auto">
          <a:xfrm>
            <a:off x="6019800" y="4114800"/>
            <a:ext cx="2133600" cy="609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smtClean="0">
                <a:solidFill>
                  <a:srgbClr val="000000"/>
                </a:solidFill>
                <a:latin typeface="Georgia" pitchFamily="18" charset="0"/>
                <a:cs typeface="Arial" pitchFamily="34" charset="0"/>
              </a:rPr>
              <a:t>John Percy deJongh, Jr.</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000000"/>
                </a:solidFill>
                <a:effectLst/>
                <a:latin typeface="Georgia" pitchFamily="18" charset="0"/>
                <a:cs typeface="Arial" pitchFamily="34" charset="0"/>
              </a:rPr>
              <a:t>2007</a:t>
            </a:r>
            <a:r>
              <a:rPr kumimoji="0" lang="en-US" sz="1200" b="1" i="1" u="none" strike="noStrike" cap="none" normalizeH="0" dirty="0" smtClean="0">
                <a:ln>
                  <a:noFill/>
                </a:ln>
                <a:solidFill>
                  <a:srgbClr val="000000"/>
                </a:solidFill>
                <a:effectLst/>
                <a:latin typeface="Georgia" pitchFamily="18" charset="0"/>
                <a:cs typeface="Arial" pitchFamily="34" charset="0"/>
              </a:rPr>
              <a:t> - </a:t>
            </a:r>
            <a:r>
              <a:rPr lang="en-US" sz="1200" b="1" i="1" dirty="0" smtClean="0">
                <a:solidFill>
                  <a:srgbClr val="000000"/>
                </a:solidFill>
                <a:latin typeface="Georgia" pitchFamily="18" charset="0"/>
                <a:cs typeface="Arial" pitchFamily="34" charset="0"/>
              </a:rPr>
              <a:t>2015</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 name="Picture 2" descr="http://t1.gstatic.com/images?q=tbn:ANd9GcQ6PKR-Pvg_UsVL2MheDRjNVdSOxRM59rw8irpwfHYhqRiiBxrD"/>
          <p:cNvPicPr>
            <a:picLocks noChangeAspect="1" noChangeArrowheads="1"/>
          </p:cNvPicPr>
          <p:nvPr/>
        </p:nvPicPr>
        <p:blipFill>
          <a:blip r:embed="rId4" cstate="print"/>
          <a:srcRect/>
          <a:stretch>
            <a:fillRect/>
          </a:stretch>
        </p:blipFill>
        <p:spPr bwMode="auto">
          <a:xfrm>
            <a:off x="6096000" y="1463039"/>
            <a:ext cx="1981200" cy="2651761"/>
          </a:xfrm>
          <a:prstGeom prst="rect">
            <a:avLst/>
          </a:prstGeom>
          <a:ln>
            <a:noFill/>
          </a:ln>
          <a:effectLst>
            <a:softEdge rad="112500"/>
          </a:effectLst>
        </p:spPr>
      </p:pic>
      <p:sp>
        <p:nvSpPr>
          <p:cNvPr id="12" name="Text Box 9"/>
          <p:cNvSpPr txBox="1">
            <a:spLocks noChangeArrowheads="1"/>
          </p:cNvSpPr>
          <p:nvPr/>
        </p:nvSpPr>
        <p:spPr bwMode="auto">
          <a:xfrm>
            <a:off x="3124200" y="4800600"/>
            <a:ext cx="2743200" cy="457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smtClean="0">
                <a:solidFill>
                  <a:srgbClr val="000000"/>
                </a:solidFill>
                <a:latin typeface="Georgia" pitchFamily="18" charset="0"/>
                <a:cs typeface="Arial" pitchFamily="34" charset="0"/>
              </a:rPr>
              <a:t>Charles Wesley Turnbull, Ph.D.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000000"/>
                </a:solidFill>
                <a:effectLst/>
                <a:latin typeface="Georgia" pitchFamily="18" charset="0"/>
                <a:cs typeface="Arial" pitchFamily="34" charset="0"/>
              </a:rPr>
              <a:t>1999</a:t>
            </a:r>
            <a:r>
              <a:rPr kumimoji="0" lang="en-US" sz="1200" b="1" i="1" u="none" strike="noStrike" cap="none" normalizeH="0" dirty="0" smtClean="0">
                <a:ln>
                  <a:noFill/>
                </a:ln>
                <a:solidFill>
                  <a:srgbClr val="000000"/>
                </a:solidFill>
                <a:effectLst/>
                <a:latin typeface="Georgia" pitchFamily="18" charset="0"/>
                <a:cs typeface="Arial" pitchFamily="34" charset="0"/>
              </a:rPr>
              <a:t> - 2006</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Text Box 9"/>
          <p:cNvSpPr txBox="1">
            <a:spLocks noChangeArrowheads="1"/>
          </p:cNvSpPr>
          <p:nvPr/>
        </p:nvSpPr>
        <p:spPr bwMode="auto">
          <a:xfrm>
            <a:off x="381000" y="4191000"/>
            <a:ext cx="2133600" cy="457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smtClean="0">
                <a:solidFill>
                  <a:srgbClr val="000000"/>
                </a:solidFill>
                <a:latin typeface="Georgia" pitchFamily="18" charset="0"/>
                <a:cs typeface="Arial" pitchFamily="34" charset="0"/>
              </a:rPr>
              <a:t>Dr. Roy Lester Schneider</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000000"/>
                </a:solidFill>
                <a:effectLst/>
                <a:latin typeface="Georgia" pitchFamily="18" charset="0"/>
                <a:cs typeface="Arial" pitchFamily="34" charset="0"/>
              </a:rPr>
              <a:t>1995 – 1998</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4" name="Picture 33" descr="armour_usvi-flag[1]"/>
          <p:cNvPicPr>
            <a:picLocks noChangeAspect="1" noChangeArrowheads="1" noCrop="1"/>
          </p:cNvPicPr>
          <p:nvPr/>
        </p:nvPicPr>
        <p:blipFill>
          <a:blip r:embed="rId5" cstate="print"/>
          <a:srcRect/>
          <a:stretch>
            <a:fillRect/>
          </a:stretch>
        </p:blipFill>
        <p:spPr bwMode="auto">
          <a:xfrm>
            <a:off x="3886200" y="1190171"/>
            <a:ext cx="1157416" cy="1019629"/>
          </a:xfrm>
          <a:prstGeom prst="rect">
            <a:avLst/>
          </a:prstGeom>
          <a:ln>
            <a:noFill/>
          </a:ln>
          <a:effectLst>
            <a:softEdge rad="112500"/>
          </a:effectLst>
        </p:spPr>
      </p:pic>
      <p:sp>
        <p:nvSpPr>
          <p:cNvPr id="16" name="Rectangle 15"/>
          <p:cNvSpPr/>
          <p:nvPr/>
        </p:nvSpPr>
        <p:spPr>
          <a:xfrm>
            <a:off x="457200" y="5522893"/>
            <a:ext cx="7543800" cy="954107"/>
          </a:xfrm>
          <a:prstGeom prst="rect">
            <a:avLst/>
          </a:prstGeom>
        </p:spPr>
        <p:txBody>
          <a:bodyPr wrap="square">
            <a:spAutoFit/>
          </a:bodyPr>
          <a:lstStyle/>
          <a:p>
            <a:pPr algn="ctr"/>
            <a:r>
              <a:rPr lang="en-US" sz="1200" b="1" dirty="0" smtClean="0">
                <a:latin typeface="Bookman Old Style" pitchFamily="18" charset="0"/>
                <a:cs typeface="Times New Roman" pitchFamily="18" charset="0"/>
              </a:rPr>
              <a:t>Pictures Courtesy of:  </a:t>
            </a:r>
          </a:p>
          <a:p>
            <a:endParaRPr lang="en-US" sz="1100" b="1" dirty="0" smtClean="0">
              <a:latin typeface="Bookman Old Style" pitchFamily="18" charset="0"/>
              <a:cs typeface="Times New Roman" pitchFamily="18" charset="0"/>
            </a:endParaRPr>
          </a:p>
          <a:p>
            <a:r>
              <a:rPr lang="en-US" sz="1100" b="1" dirty="0" smtClean="0">
                <a:latin typeface="Bookman Old Style" pitchFamily="18" charset="0"/>
                <a:cs typeface="Times New Roman" pitchFamily="18" charset="0"/>
              </a:rPr>
              <a:t>Dr. Roy Lester Schneider: </a:t>
            </a:r>
            <a:r>
              <a:rPr lang="en-US" sz="1100" b="1" dirty="0" smtClean="0">
                <a:latin typeface="Bookman Old Style" pitchFamily="18" charset="0"/>
                <a:cs typeface="Times New Roman" pitchFamily="18" charset="0"/>
                <a:hlinkClick r:id="rId6"/>
              </a:rPr>
              <a:t>http://www.usvi.net/usvi/activities/rolex/html/welcome.html</a:t>
            </a:r>
            <a:r>
              <a:rPr lang="en-US" sz="1100" b="1" dirty="0" smtClean="0">
                <a:latin typeface="Bookman Old Style" pitchFamily="18" charset="0"/>
                <a:cs typeface="Times New Roman" pitchFamily="18" charset="0"/>
              </a:rPr>
              <a:t> </a:t>
            </a:r>
          </a:p>
          <a:p>
            <a:r>
              <a:rPr lang="en-US" sz="1100" b="1" dirty="0" smtClean="0">
                <a:latin typeface="Bookman Old Style" pitchFamily="18" charset="0"/>
                <a:cs typeface="Times New Roman" pitchFamily="18" charset="0"/>
              </a:rPr>
              <a:t>Charles Wesley Turnbull, Ph.D.:  </a:t>
            </a:r>
            <a:r>
              <a:rPr lang="en-US" sz="1100" b="1" dirty="0" smtClean="0">
                <a:latin typeface="Bookman Old Style" pitchFamily="18" charset="0"/>
                <a:cs typeface="Times New Roman" pitchFamily="18" charset="0"/>
                <a:hlinkClick r:id="rId7"/>
              </a:rPr>
              <a:t>http://www.nndb.com/people/442/000044310/</a:t>
            </a:r>
            <a:endParaRPr lang="en-US" sz="1100" b="1" dirty="0" smtClean="0">
              <a:latin typeface="Bookman Old Style" pitchFamily="18" charset="0"/>
              <a:cs typeface="Times New Roman" pitchFamily="18" charset="0"/>
            </a:endParaRPr>
          </a:p>
          <a:p>
            <a:r>
              <a:rPr lang="en-US" sz="1100" b="1" dirty="0" smtClean="0">
                <a:latin typeface="Bookman Old Style" pitchFamily="18" charset="0"/>
                <a:cs typeface="Times New Roman" pitchFamily="18" charset="0"/>
              </a:rPr>
              <a:t>John Percy deJongh, Jr.: </a:t>
            </a:r>
            <a:r>
              <a:rPr lang="en-US" sz="1100" b="1" dirty="0" smtClean="0">
                <a:latin typeface="Bookman Old Style" pitchFamily="18" charset="0"/>
                <a:cs typeface="Times New Roman" pitchFamily="18" charset="0"/>
                <a:hlinkClick r:id="rId8"/>
              </a:rPr>
              <a:t>http://2007.southerngovernors.org/Governors/USVIJohndeJonghJr.aspx</a:t>
            </a:r>
            <a:r>
              <a:rPr lang="en-US" sz="1100" b="1" dirty="0" smtClean="0">
                <a:latin typeface="Bookman Old Style" pitchFamily="18" charset="0"/>
                <a:cs typeface="Times New Roman" pitchFamily="18" charset="0"/>
              </a:rPr>
              <a:t>  </a:t>
            </a:r>
          </a:p>
        </p:txBody>
      </p:sp>
      <p:sp>
        <p:nvSpPr>
          <p:cNvPr id="15" name="Title 1"/>
          <p:cNvSpPr>
            <a:spLocks noGrp="1"/>
          </p:cNvSpPr>
          <p:nvPr>
            <p:ph type="title"/>
          </p:nvPr>
        </p:nvSpPr>
        <p:spPr>
          <a:xfrm>
            <a:off x="304800" y="228600"/>
            <a:ext cx="7772400" cy="932688"/>
          </a:xfrm>
          <a:solidFill>
            <a:schemeClr val="bg2"/>
          </a:solidFill>
        </p:spPr>
        <p:style>
          <a:lnRef idx="2">
            <a:schemeClr val="accent2"/>
          </a:lnRef>
          <a:fillRef idx="1">
            <a:schemeClr val="lt1"/>
          </a:fillRef>
          <a:effectRef idx="0">
            <a:schemeClr val="accent2"/>
          </a:effectRef>
          <a:fontRef idx="minor">
            <a:schemeClr val="dk1"/>
          </a:fontRef>
        </p:style>
        <p:txBody>
          <a:bodyPr>
            <a:normAutofit/>
          </a:bodyPr>
          <a:lstStyle/>
          <a:p>
            <a:pPr lvl="0" algn="ctr">
              <a:defRPr/>
            </a:pPr>
            <a:r>
              <a:rPr lang="en-US" sz="2800" cap="none" dirty="0" smtClean="0">
                <a:ln w="18000">
                  <a:solidFill>
                    <a:schemeClr val="accent2">
                      <a:satMod val="140000"/>
                    </a:schemeClr>
                  </a:solidFill>
                  <a:prstDash val="solid"/>
                  <a:miter lim="800000"/>
                </a:ln>
                <a:solidFill>
                  <a:schemeClr val="bg2">
                    <a:lumMod val="75000"/>
                  </a:schemeClr>
                </a:solidFill>
                <a:effectLst>
                  <a:outerShdw blurRad="25500" dist="23000" dir="7020000" algn="tl">
                    <a:srgbClr val="000000">
                      <a:alpha val="50000"/>
                    </a:srgbClr>
                  </a:outerShdw>
                </a:effectLst>
              </a:rPr>
              <a:t>SPECIAL TRIBUTE TO THE </a:t>
            </a:r>
            <a:br>
              <a:rPr lang="en-US" sz="2800" cap="none" dirty="0" smtClean="0">
                <a:ln w="18000">
                  <a:solidFill>
                    <a:schemeClr val="accent2">
                      <a:satMod val="140000"/>
                    </a:schemeClr>
                  </a:solidFill>
                  <a:prstDash val="solid"/>
                  <a:miter lim="800000"/>
                </a:ln>
                <a:solidFill>
                  <a:schemeClr val="bg2">
                    <a:lumMod val="75000"/>
                  </a:schemeClr>
                </a:solidFill>
                <a:effectLst>
                  <a:outerShdw blurRad="25500" dist="23000" dir="7020000" algn="tl">
                    <a:srgbClr val="000000">
                      <a:alpha val="50000"/>
                    </a:srgbClr>
                  </a:outerShdw>
                </a:effectLst>
              </a:rPr>
            </a:br>
            <a:r>
              <a:rPr lang="en-US" sz="2800" cap="none" dirty="0" smtClean="0">
                <a:ln w="18000">
                  <a:solidFill>
                    <a:schemeClr val="accent2">
                      <a:satMod val="140000"/>
                    </a:schemeClr>
                  </a:solidFill>
                  <a:prstDash val="solid"/>
                  <a:miter lim="800000"/>
                </a:ln>
                <a:solidFill>
                  <a:schemeClr val="bg2">
                    <a:lumMod val="75000"/>
                  </a:schemeClr>
                </a:solidFill>
                <a:effectLst>
                  <a:outerShdw blurRad="25500" dist="23000" dir="7020000" algn="tl">
                    <a:srgbClr val="000000">
                      <a:alpha val="50000"/>
                    </a:srgbClr>
                  </a:outerShdw>
                </a:effectLst>
              </a:rPr>
              <a:t>EIGHT ELECTED GOVERNORS OF THE USVI</a:t>
            </a:r>
            <a:endParaRPr lang="en-US" sz="2800" cap="none" dirty="0">
              <a:ln w="18000">
                <a:solidFill>
                  <a:schemeClr val="accent2">
                    <a:satMod val="140000"/>
                  </a:schemeClr>
                </a:solidFill>
                <a:prstDash val="solid"/>
                <a:miter lim="800000"/>
              </a:ln>
              <a:solidFill>
                <a:schemeClr val="bg2">
                  <a:lumMod val="75000"/>
                </a:schemeClr>
              </a:solidFill>
              <a:effectLst>
                <a:outerShdw blurRad="25500" dist="23000" dir="7020000" algn="tl">
                  <a:srgbClr val="000000">
                    <a:alpha val="50000"/>
                  </a:srgbClr>
                </a:outerShdw>
              </a:effectLst>
            </a:endParaRPr>
          </a:p>
        </p:txBody>
      </p:sp>
    </p:spTree>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9"/>
          <p:cNvSpPr txBox="1">
            <a:spLocks noChangeArrowheads="1"/>
          </p:cNvSpPr>
          <p:nvPr/>
        </p:nvSpPr>
        <p:spPr bwMode="auto">
          <a:xfrm>
            <a:off x="6019800" y="4114800"/>
            <a:ext cx="2133600" cy="609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Text Box 9"/>
          <p:cNvSpPr txBox="1">
            <a:spLocks noChangeArrowheads="1"/>
          </p:cNvSpPr>
          <p:nvPr/>
        </p:nvSpPr>
        <p:spPr bwMode="auto">
          <a:xfrm>
            <a:off x="3124200" y="5029200"/>
            <a:ext cx="2743200" cy="457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smtClean="0">
                <a:solidFill>
                  <a:srgbClr val="000000"/>
                </a:solidFill>
                <a:latin typeface="Georgia" pitchFamily="18" charset="0"/>
                <a:cs typeface="Arial" pitchFamily="34" charset="0"/>
              </a:rPr>
              <a:t>Kenneth </a:t>
            </a:r>
            <a:r>
              <a:rPr lang="en-US" sz="1200" b="1" i="1" dirty="0" err="1" smtClean="0">
                <a:solidFill>
                  <a:srgbClr val="000000"/>
                </a:solidFill>
                <a:latin typeface="Georgia" pitchFamily="18" charset="0"/>
                <a:cs typeface="Arial" pitchFamily="34" charset="0"/>
              </a:rPr>
              <a:t>Mapp</a:t>
            </a:r>
            <a:r>
              <a:rPr lang="en-US" sz="1200" b="1" i="1" dirty="0" smtClean="0">
                <a:solidFill>
                  <a:srgbClr val="000000"/>
                </a:solidFill>
                <a:latin typeface="Georgia"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lang="en-US" sz="1200" b="1" i="1" dirty="0" smtClean="0">
                <a:solidFill>
                  <a:srgbClr val="000000"/>
                </a:solidFill>
                <a:latin typeface="Georgia" pitchFamily="18" charset="0"/>
                <a:cs typeface="Arial" pitchFamily="34" charset="0"/>
              </a:rPr>
              <a:t>2015</a:t>
            </a:r>
            <a:r>
              <a:rPr kumimoji="0" lang="en-US" sz="1200" b="1" i="1" u="none" strike="noStrike" cap="none" normalizeH="0" dirty="0" smtClean="0">
                <a:ln>
                  <a:noFill/>
                </a:ln>
                <a:solidFill>
                  <a:srgbClr val="000000"/>
                </a:solidFill>
                <a:effectLst/>
                <a:latin typeface="Georgia" pitchFamily="18" charset="0"/>
                <a:cs typeface="Arial" pitchFamily="34" charset="0"/>
              </a:rPr>
              <a:t> - </a:t>
            </a:r>
            <a:r>
              <a:rPr lang="en-US" sz="1200" b="1" i="1" dirty="0" smtClean="0">
                <a:solidFill>
                  <a:srgbClr val="000000"/>
                </a:solidFill>
                <a:latin typeface="Georgia" pitchFamily="18" charset="0"/>
                <a:cs typeface="Arial" pitchFamily="34" charset="0"/>
              </a:rPr>
              <a:t>Present</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Text Box 9"/>
          <p:cNvSpPr txBox="1">
            <a:spLocks noChangeArrowheads="1"/>
          </p:cNvSpPr>
          <p:nvPr/>
        </p:nvSpPr>
        <p:spPr bwMode="auto">
          <a:xfrm>
            <a:off x="381000" y="4191000"/>
            <a:ext cx="2133600" cy="457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4" name="Picture 33" descr="armour_usvi-flag[1]"/>
          <p:cNvPicPr>
            <a:picLocks noChangeAspect="1" noChangeArrowheads="1" noCrop="1"/>
          </p:cNvPicPr>
          <p:nvPr/>
        </p:nvPicPr>
        <p:blipFill>
          <a:blip r:embed="rId2" cstate="print"/>
          <a:srcRect/>
          <a:stretch>
            <a:fillRect/>
          </a:stretch>
        </p:blipFill>
        <p:spPr bwMode="auto">
          <a:xfrm>
            <a:off x="3764692" y="1192466"/>
            <a:ext cx="1157416" cy="1019629"/>
          </a:xfrm>
          <a:prstGeom prst="rect">
            <a:avLst/>
          </a:prstGeom>
          <a:ln>
            <a:noFill/>
          </a:ln>
          <a:effectLst>
            <a:softEdge rad="112500"/>
          </a:effectLst>
        </p:spPr>
      </p:pic>
      <p:sp>
        <p:nvSpPr>
          <p:cNvPr id="16" name="Rectangle 15"/>
          <p:cNvSpPr/>
          <p:nvPr/>
        </p:nvSpPr>
        <p:spPr>
          <a:xfrm>
            <a:off x="457200" y="5796015"/>
            <a:ext cx="7543800" cy="446276"/>
          </a:xfrm>
          <a:prstGeom prst="rect">
            <a:avLst/>
          </a:prstGeom>
        </p:spPr>
        <p:txBody>
          <a:bodyPr wrap="square">
            <a:spAutoFit/>
          </a:bodyPr>
          <a:lstStyle/>
          <a:p>
            <a:pPr algn="ctr"/>
            <a:r>
              <a:rPr lang="en-US" sz="1200" b="1" dirty="0" smtClean="0">
                <a:latin typeface="Bookman Old Style" pitchFamily="18" charset="0"/>
                <a:cs typeface="Times New Roman" pitchFamily="18" charset="0"/>
              </a:rPr>
              <a:t>Pictures Courtesy of:  </a:t>
            </a:r>
            <a:endParaRPr lang="en-US" sz="1100" b="1" dirty="0" smtClean="0">
              <a:latin typeface="Bookman Old Style" pitchFamily="18" charset="0"/>
              <a:cs typeface="Times New Roman" pitchFamily="18" charset="0"/>
            </a:endParaRPr>
          </a:p>
          <a:p>
            <a:pPr lvl="0"/>
            <a:r>
              <a:rPr lang="en-US" sz="1100" b="1" i="1" dirty="0">
                <a:solidFill>
                  <a:srgbClr val="000000"/>
                </a:solidFill>
                <a:latin typeface="Georgia" pitchFamily="18" charset="0"/>
                <a:cs typeface="Arial" pitchFamily="34" charset="0"/>
              </a:rPr>
              <a:t>Kenneth </a:t>
            </a:r>
            <a:r>
              <a:rPr lang="en-US" sz="1100" b="1" i="1" dirty="0" err="1">
                <a:solidFill>
                  <a:srgbClr val="000000"/>
                </a:solidFill>
                <a:latin typeface="Georgia" pitchFamily="18" charset="0"/>
                <a:cs typeface="Arial" pitchFamily="34" charset="0"/>
              </a:rPr>
              <a:t>Mapp</a:t>
            </a:r>
            <a:r>
              <a:rPr lang="en-US" sz="1100" b="1" i="1" dirty="0">
                <a:solidFill>
                  <a:srgbClr val="000000"/>
                </a:solidFill>
                <a:latin typeface="Georgia" pitchFamily="18" charset="0"/>
                <a:cs typeface="Arial" pitchFamily="34" charset="0"/>
              </a:rPr>
              <a:t> : http://governormapp.com/office-of-the-governor/governor-mapp/</a:t>
            </a:r>
          </a:p>
        </p:txBody>
      </p:sp>
      <p:sp>
        <p:nvSpPr>
          <p:cNvPr id="15" name="Title 1"/>
          <p:cNvSpPr>
            <a:spLocks noGrp="1"/>
          </p:cNvSpPr>
          <p:nvPr>
            <p:ph type="title"/>
          </p:nvPr>
        </p:nvSpPr>
        <p:spPr>
          <a:xfrm>
            <a:off x="304800" y="228600"/>
            <a:ext cx="7772400" cy="932688"/>
          </a:xfrm>
          <a:solidFill>
            <a:schemeClr val="bg2"/>
          </a:solidFill>
        </p:spPr>
        <p:style>
          <a:lnRef idx="2">
            <a:schemeClr val="accent2"/>
          </a:lnRef>
          <a:fillRef idx="1">
            <a:schemeClr val="lt1"/>
          </a:fillRef>
          <a:effectRef idx="0">
            <a:schemeClr val="accent2"/>
          </a:effectRef>
          <a:fontRef idx="minor">
            <a:schemeClr val="dk1"/>
          </a:fontRef>
        </p:style>
        <p:txBody>
          <a:bodyPr>
            <a:normAutofit/>
          </a:bodyPr>
          <a:lstStyle/>
          <a:p>
            <a:pPr lvl="0" algn="ctr">
              <a:defRPr/>
            </a:pPr>
            <a:r>
              <a:rPr lang="en-US" sz="2800" cap="none" dirty="0" smtClean="0">
                <a:ln w="18000">
                  <a:solidFill>
                    <a:schemeClr val="accent2">
                      <a:satMod val="140000"/>
                    </a:schemeClr>
                  </a:solidFill>
                  <a:prstDash val="solid"/>
                  <a:miter lim="800000"/>
                </a:ln>
                <a:solidFill>
                  <a:schemeClr val="bg2">
                    <a:lumMod val="75000"/>
                  </a:schemeClr>
                </a:solidFill>
                <a:effectLst>
                  <a:outerShdw blurRad="25500" dist="23000" dir="7020000" algn="tl">
                    <a:srgbClr val="000000">
                      <a:alpha val="50000"/>
                    </a:srgbClr>
                  </a:outerShdw>
                </a:effectLst>
              </a:rPr>
              <a:t>SPECIAL TRIBUTE TO THE </a:t>
            </a:r>
            <a:br>
              <a:rPr lang="en-US" sz="2800" cap="none" dirty="0" smtClean="0">
                <a:ln w="18000">
                  <a:solidFill>
                    <a:schemeClr val="accent2">
                      <a:satMod val="140000"/>
                    </a:schemeClr>
                  </a:solidFill>
                  <a:prstDash val="solid"/>
                  <a:miter lim="800000"/>
                </a:ln>
                <a:solidFill>
                  <a:schemeClr val="bg2">
                    <a:lumMod val="75000"/>
                  </a:schemeClr>
                </a:solidFill>
                <a:effectLst>
                  <a:outerShdw blurRad="25500" dist="23000" dir="7020000" algn="tl">
                    <a:srgbClr val="000000">
                      <a:alpha val="50000"/>
                    </a:srgbClr>
                  </a:outerShdw>
                </a:effectLst>
              </a:rPr>
            </a:br>
            <a:r>
              <a:rPr lang="en-US" sz="2800" cap="none" dirty="0" smtClean="0">
                <a:ln w="18000">
                  <a:solidFill>
                    <a:schemeClr val="accent2">
                      <a:satMod val="140000"/>
                    </a:schemeClr>
                  </a:solidFill>
                  <a:prstDash val="solid"/>
                  <a:miter lim="800000"/>
                </a:ln>
                <a:solidFill>
                  <a:schemeClr val="bg2">
                    <a:lumMod val="75000"/>
                  </a:schemeClr>
                </a:solidFill>
                <a:effectLst>
                  <a:outerShdw blurRad="25500" dist="23000" dir="7020000" algn="tl">
                    <a:srgbClr val="000000">
                      <a:alpha val="50000"/>
                    </a:srgbClr>
                  </a:outerShdw>
                </a:effectLst>
              </a:rPr>
              <a:t>EIGHT ELECTED GOVERNORS OF THE USVI</a:t>
            </a:r>
            <a:endParaRPr lang="en-US" sz="2800" cap="none" dirty="0">
              <a:ln w="18000">
                <a:solidFill>
                  <a:schemeClr val="accent2">
                    <a:satMod val="140000"/>
                  </a:schemeClr>
                </a:solidFill>
                <a:prstDash val="solid"/>
                <a:miter lim="800000"/>
              </a:ln>
              <a:solidFill>
                <a:schemeClr val="bg2">
                  <a:lumMod val="75000"/>
                </a:schemeClr>
              </a:solidFill>
              <a:effectLst>
                <a:outerShdw blurRad="25500" dist="23000" dir="7020000" algn="tl">
                  <a:srgbClr val="000000">
                    <a:alpha val="50000"/>
                  </a:srgbClr>
                </a:outerShdw>
              </a:effectLst>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6600" y="2116097"/>
            <a:ext cx="2133600" cy="2948247"/>
          </a:xfrm>
          <a:prstGeom prst="rect">
            <a:avLst/>
          </a:prstGeom>
        </p:spPr>
      </p:pic>
    </p:spTree>
    <p:extLst>
      <p:ext uri="{BB962C8B-B14F-4D97-AF65-F5344CB8AC3E}">
        <p14:creationId xmlns:p14="http://schemas.microsoft.com/office/powerpoint/2010/main" val="4252329375"/>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Text Box 2"/>
          <p:cNvSpPr txBox="1">
            <a:spLocks noChangeArrowheads="1"/>
          </p:cNvSpPr>
          <p:nvPr/>
        </p:nvSpPr>
        <p:spPr bwMode="auto">
          <a:xfrm>
            <a:off x="533400" y="1143000"/>
            <a:ext cx="5715000" cy="2590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1892:</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Queen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Coziah</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led 200 coal laborers and protested through Charlotte Amalie demanding higher wages at full currency value rates.</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8" name="Picture 4" descr="http://t0.gstatic.com/images?q=tbn:ANd9GcSAbXZPWp6lb9kUb6Uazi6mSJDi_KcUHhPnC4aiqjaTNJo10VHs"/>
          <p:cNvPicPr>
            <a:picLocks noChangeAspect="1" noChangeArrowheads="1"/>
          </p:cNvPicPr>
          <p:nvPr/>
        </p:nvPicPr>
        <p:blipFill>
          <a:blip r:embed="rId2" cstate="print"/>
          <a:srcRect/>
          <a:stretch>
            <a:fillRect/>
          </a:stretch>
        </p:blipFill>
        <p:spPr bwMode="auto">
          <a:xfrm>
            <a:off x="6172200" y="1371600"/>
            <a:ext cx="1905000" cy="4510368"/>
          </a:xfrm>
          <a:prstGeom prst="ellipse">
            <a:avLst/>
          </a:prstGeom>
          <a:ln>
            <a:noFill/>
          </a:ln>
          <a:effectLst>
            <a:softEdge rad="112500"/>
          </a:effectLst>
        </p:spPr>
      </p:pic>
      <p:sp>
        <p:nvSpPr>
          <p:cNvPr id="8" name="Rectangle 7"/>
          <p:cNvSpPr/>
          <p:nvPr/>
        </p:nvSpPr>
        <p:spPr>
          <a:xfrm>
            <a:off x="685800" y="5410200"/>
            <a:ext cx="7162800" cy="461665"/>
          </a:xfrm>
          <a:prstGeom prst="rect">
            <a:avLst/>
          </a:prstGeom>
        </p:spPr>
        <p:txBody>
          <a:bodyPr wrap="square">
            <a:spAutoFit/>
          </a:bodyPr>
          <a:lstStyle/>
          <a:p>
            <a:r>
              <a:rPr lang="en-US" sz="1200" b="1" dirty="0" smtClean="0"/>
              <a:t>Text:  The Umbilical Cord by Harold W. L. </a:t>
            </a:r>
            <a:r>
              <a:rPr lang="en-US" sz="1200" b="1" dirty="0" err="1" smtClean="0"/>
              <a:t>Willocks</a:t>
            </a:r>
            <a:r>
              <a:rPr lang="en-US" sz="1200" b="1" dirty="0" smtClean="0"/>
              <a:t>, page 222</a:t>
            </a:r>
          </a:p>
          <a:p>
            <a:r>
              <a:rPr lang="en-US" sz="1200" b="1" dirty="0" smtClean="0"/>
              <a:t>Picture:  http://www.myspace.com/dollarfodollar</a:t>
            </a:r>
            <a:endParaRPr lang="en-US" sz="1200" b="1" dirty="0"/>
          </a:p>
        </p:txBody>
      </p:sp>
      <p:sp>
        <p:nvSpPr>
          <p:cNvPr id="6" name="Title 1"/>
          <p:cNvSpPr txBox="1">
            <a:spLocks/>
          </p:cNvSpPr>
          <p:nvPr/>
        </p:nvSpPr>
        <p:spPr>
          <a:xfrm>
            <a:off x="533400" y="304800"/>
            <a:ext cx="4648200" cy="704088"/>
          </a:xfrm>
          <a:prstGeom prst="rect">
            <a:avLst/>
          </a:prstGeom>
        </p:spPr>
        <p:txBody>
          <a:bodyPr vert="horz" lIns="45720" tIns="0" rIns="45720" bIns="0" anchor="b" anchorCtr="0">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800" b="1" i="0" u="none" strike="noStrike" kern="1200" cap="all" spc="0" normalizeH="0" baseline="0" noProof="0" dirty="0" smtClean="0">
                <a:ln w="500">
                  <a:solidFill>
                    <a:schemeClr val="tx2">
                      <a:shade val="20000"/>
                      <a:satMod val="120000"/>
                    </a:schemeClr>
                  </a:solidFill>
                </a:ln>
                <a:solidFill>
                  <a:schemeClr val="tx2"/>
                </a:solidFill>
                <a:effectLst/>
                <a:uLnTx/>
                <a:uFillTx/>
                <a:latin typeface="+mj-lt"/>
                <a:ea typeface="+mj-ea"/>
                <a:cs typeface="+mj-cs"/>
              </a:rPr>
              <a:t>September 1</a:t>
            </a:r>
            <a:r>
              <a:rPr kumimoji="0" lang="en-US" sz="3800" b="1" i="0" u="none" strike="noStrike" kern="1200" cap="all" spc="0" normalizeH="0" baseline="30000" noProof="0" dirty="0" smtClean="0">
                <a:ln w="500">
                  <a:solidFill>
                    <a:schemeClr val="tx2">
                      <a:shade val="20000"/>
                      <a:satMod val="120000"/>
                    </a:schemeClr>
                  </a:solidFill>
                </a:ln>
                <a:solidFill>
                  <a:schemeClr val="tx2"/>
                </a:solidFill>
                <a:effectLst/>
                <a:uLnTx/>
                <a:uFillTx/>
                <a:latin typeface="+mj-lt"/>
                <a:ea typeface="+mj-ea"/>
                <a:cs typeface="+mj-cs"/>
              </a:rPr>
              <a:t>st</a:t>
            </a:r>
            <a:r>
              <a:rPr kumimoji="0" lang="en-US" sz="3800" b="1" i="0" u="none" strike="noStrike" kern="1200" cap="all" spc="0" normalizeH="0" baseline="0" noProof="0" dirty="0" smtClean="0">
                <a:ln w="500">
                  <a:solidFill>
                    <a:schemeClr val="tx2">
                      <a:shade val="20000"/>
                      <a:satMod val="120000"/>
                    </a:schemeClr>
                  </a:solidFill>
                </a:ln>
                <a:solidFill>
                  <a:schemeClr val="tx2"/>
                </a:solidFill>
                <a:effectLst/>
                <a:uLnTx/>
                <a:uFillTx/>
                <a:latin typeface="+mj-lt"/>
                <a:ea typeface="+mj-ea"/>
                <a:cs typeface="+mj-cs"/>
              </a:rPr>
              <a:t>: </a:t>
            </a:r>
            <a:endParaRPr kumimoji="0" lang="en-US" sz="3800" b="1" i="0" u="none" strike="noStrike" kern="1200" cap="all" spc="0" normalizeH="0" baseline="0" noProof="0" dirty="0">
              <a:ln w="500">
                <a:solidFill>
                  <a:schemeClr val="tx2">
                    <a:shade val="20000"/>
                    <a:satMod val="120000"/>
                  </a:schemeClr>
                </a:solidFill>
              </a:ln>
              <a:solidFill>
                <a:schemeClr val="tx2"/>
              </a:solidFill>
              <a:effectLst/>
              <a:uLnTx/>
              <a:uFillTx/>
              <a:latin typeface="+mj-lt"/>
              <a:ea typeface="+mj-ea"/>
              <a:cs typeface="+mj-cs"/>
            </a:endParaRPr>
          </a:p>
        </p:txBody>
      </p:sp>
    </p:spTree>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715000" cy="627888"/>
          </a:xfrm>
        </p:spPr>
        <p:txBody>
          <a:bodyPr>
            <a:normAutofit/>
          </a:bodyPr>
          <a:lstStyle/>
          <a:p>
            <a:r>
              <a:rPr lang="en-US" dirty="0" smtClean="0">
                <a:solidFill>
                  <a:schemeClr val="tx2"/>
                </a:solidFill>
              </a:rPr>
              <a:t>September 2</a:t>
            </a:r>
            <a:r>
              <a:rPr lang="en-US" baseline="30000" dirty="0" smtClean="0">
                <a:solidFill>
                  <a:schemeClr val="tx2"/>
                </a:solidFill>
              </a:rPr>
              <a:t>nd</a:t>
            </a:r>
            <a:r>
              <a:rPr lang="en-US" dirty="0" smtClean="0">
                <a:solidFill>
                  <a:schemeClr val="tx2"/>
                </a:solidFill>
              </a:rPr>
              <a:t>: </a:t>
            </a:r>
            <a:endParaRPr lang="en-US" dirty="0">
              <a:solidFill>
                <a:schemeClr val="tx2"/>
              </a:solidFill>
            </a:endParaRPr>
          </a:p>
        </p:txBody>
      </p:sp>
      <p:sp>
        <p:nvSpPr>
          <p:cNvPr id="32769" name="Text Box 1"/>
          <p:cNvSpPr txBox="1">
            <a:spLocks noChangeArrowheads="1"/>
          </p:cNvSpPr>
          <p:nvPr/>
        </p:nvSpPr>
        <p:spPr bwMode="auto">
          <a:xfrm>
            <a:off x="457200" y="838200"/>
            <a:ext cx="7696200" cy="4191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sz="2400" b="1" dirty="0" smtClean="0">
                <a:latin typeface="Times New Roman" pitchFamily="18" charset="0"/>
                <a:cs typeface="Times New Roman" pitchFamily="18" charset="0"/>
              </a:rPr>
              <a:t>1994:</a:t>
            </a:r>
          </a:p>
          <a:p>
            <a:pPr lvl="0" algn="just" fontAlgn="base">
              <a:spcBef>
                <a:spcPct val="0"/>
              </a:spcBef>
              <a:spcAft>
                <a:spcPct val="0"/>
              </a:spcAft>
            </a:pPr>
            <a:r>
              <a:rPr lang="en-US" sz="2400" b="1" dirty="0" smtClean="0">
                <a:latin typeface="Times New Roman" pitchFamily="18" charset="0"/>
                <a:cs typeface="Times New Roman" pitchFamily="18" charset="0"/>
              </a:rPr>
              <a:t>Governor Alexander A. </a:t>
            </a:r>
            <a:r>
              <a:rPr lang="en-US" sz="2400" b="1" dirty="0" err="1" smtClean="0">
                <a:latin typeface="Times New Roman" pitchFamily="18" charset="0"/>
                <a:cs typeface="Times New Roman" pitchFamily="18" charset="0"/>
              </a:rPr>
              <a:t>Farrelly</a:t>
            </a:r>
            <a:r>
              <a:rPr lang="en-US" sz="2400" b="1" dirty="0" smtClean="0">
                <a:latin typeface="Times New Roman" pitchFamily="18" charset="0"/>
                <a:cs typeface="Times New Roman" pitchFamily="18" charset="0"/>
              </a:rPr>
              <a:t> and the 20th Legislature of the U.S. Virgin Islands passed Act 6012 to create the V.I. Hospital and Health Facilities Corporation.  It was established to ensure that quality, comprehensive health care is available to residents and visitors throughout the territory.</a:t>
            </a:r>
            <a:endParaRPr kumimoji="0" lang="en-US" sz="2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 name="Rectangle 6"/>
          <p:cNvSpPr/>
          <p:nvPr/>
        </p:nvSpPr>
        <p:spPr>
          <a:xfrm>
            <a:off x="457200" y="5791200"/>
            <a:ext cx="7696200" cy="646331"/>
          </a:xfrm>
          <a:prstGeom prst="rect">
            <a:avLst/>
          </a:prstGeom>
        </p:spPr>
        <p:txBody>
          <a:bodyPr wrap="square">
            <a:spAutoFit/>
          </a:bodyPr>
          <a:lstStyle/>
          <a:p>
            <a:r>
              <a:rPr lang="en-US" sz="1200" b="1" dirty="0" smtClean="0"/>
              <a:t>Text and picture:  </a:t>
            </a:r>
            <a:r>
              <a:rPr lang="en-US" sz="1200" b="1" dirty="0" smtClean="0">
                <a:hlinkClick r:id="rId2"/>
              </a:rPr>
              <a:t>http://www.jflusvi.org/history.php</a:t>
            </a:r>
            <a:r>
              <a:rPr lang="en-US" sz="1200" b="1" dirty="0" smtClean="0"/>
              <a:t> and </a:t>
            </a:r>
            <a:r>
              <a:rPr lang="en-US" sz="1200" dirty="0" smtClean="0">
                <a:hlinkClick r:id="rId3"/>
              </a:rPr>
              <a:t>http://www.governordejongh.com/budget/fy2012/docs/hospital.pdf</a:t>
            </a:r>
            <a:endParaRPr lang="en-US" sz="1200" dirty="0" smtClean="0"/>
          </a:p>
          <a:p>
            <a:r>
              <a:rPr lang="en-US" sz="1200" b="1" dirty="0" smtClean="0"/>
              <a:t>Picture:  http://www.governordejongh.com/budget/fy2012/docs/hospital.pdf</a:t>
            </a:r>
          </a:p>
        </p:txBody>
      </p:sp>
      <p:sp>
        <p:nvSpPr>
          <p:cNvPr id="30724" name="AutoShape 4" descr="https://docs.google.com/?pid=bl&amp;srcid=ADGEESiVVhw4-3hVFGOO5SeDBhxiVc8YMbPtj9UwJDiwdU2kfPJ7aewu9ko7IlMUCaOcTzTyJt6Nru4urGhCwP7mnTvn4Z5-uzmrqXb8NqKR-BApXE43oWn9NdV5gr2uX0AOUCLZlaGL&amp;q=cache%3AoJ9OxQ4zswwJ%3Awww.governordejongh.com%2Fbudget%2Ffy2012%2Fdocs%2Fhospital.pdf%20purpose%20of%20the%20vi%20hospital%20and%20health%20facililites%20corporation&amp;docid=a1c1b627c8ae995a501536a9040e7f1d&amp;a=bi&amp;pagenumber=1&amp;w=80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725" name="Picture 5"/>
          <p:cNvPicPr>
            <a:picLocks noChangeAspect="1" noChangeArrowheads="1"/>
          </p:cNvPicPr>
          <p:nvPr/>
        </p:nvPicPr>
        <p:blipFill>
          <a:blip r:embed="rId4" cstate="print"/>
          <a:srcRect/>
          <a:stretch>
            <a:fillRect/>
          </a:stretch>
        </p:blipFill>
        <p:spPr bwMode="auto">
          <a:xfrm>
            <a:off x="3657600" y="3429000"/>
            <a:ext cx="1981200" cy="1981200"/>
          </a:xfrm>
          <a:prstGeom prst="rect">
            <a:avLst/>
          </a:prstGeom>
          <a:ln>
            <a:noFill/>
          </a:ln>
          <a:effectLst>
            <a:outerShdw blurRad="190500" algn="tl" rotWithShape="0">
              <a:srgbClr val="000000">
                <a:alpha val="70000"/>
              </a:srgbClr>
            </a:outerShdw>
          </a:effectLst>
        </p:spPr>
      </p:pic>
    </p:spTree>
  </p:cSld>
  <p:clrMapOvr>
    <a:masterClrMapping/>
  </p:clrMapOvr>
  <p:transition spd="slow" advClick="0" advTm="6000">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3962400" cy="624840"/>
          </a:xfrm>
        </p:spPr>
        <p:txBody>
          <a:bodyPr/>
          <a:lstStyle/>
          <a:p>
            <a:r>
              <a:rPr lang="en-US" dirty="0" smtClean="0">
                <a:solidFill>
                  <a:schemeClr val="tx2"/>
                </a:solidFill>
              </a:rPr>
              <a:t>September 3</a:t>
            </a:r>
            <a:r>
              <a:rPr lang="en-US" baseline="30000" dirty="0" smtClean="0">
                <a:solidFill>
                  <a:schemeClr val="tx2"/>
                </a:solidFill>
              </a:rPr>
              <a:t>rd</a:t>
            </a:r>
            <a:r>
              <a:rPr lang="en-US" dirty="0" smtClean="0">
                <a:solidFill>
                  <a:schemeClr val="tx2"/>
                </a:solidFill>
              </a:rPr>
              <a:t>:</a:t>
            </a:r>
            <a:endParaRPr lang="en-US" dirty="0">
              <a:solidFill>
                <a:schemeClr val="tx2"/>
              </a:solidFill>
            </a:endParaRPr>
          </a:p>
        </p:txBody>
      </p:sp>
      <p:sp>
        <p:nvSpPr>
          <p:cNvPr id="6" name="Rectangle 5"/>
          <p:cNvSpPr/>
          <p:nvPr/>
        </p:nvSpPr>
        <p:spPr>
          <a:xfrm>
            <a:off x="381000" y="5943600"/>
            <a:ext cx="7696200" cy="461665"/>
          </a:xfrm>
          <a:prstGeom prst="rect">
            <a:avLst/>
          </a:prstGeom>
        </p:spPr>
        <p:txBody>
          <a:bodyPr wrap="square">
            <a:spAutoFit/>
          </a:bodyPr>
          <a:lstStyle/>
          <a:p>
            <a:r>
              <a:rPr lang="en-US" sz="1200" b="1" dirty="0" smtClean="0"/>
              <a:t>Text &amp; Picture:  http://www.governordejongh.com/blog/2010/09/indias-counsel-general-calls-on-government-house.html  </a:t>
            </a:r>
            <a:endParaRPr lang="en-US" sz="1200" b="1" dirty="0"/>
          </a:p>
        </p:txBody>
      </p:sp>
      <p:sp>
        <p:nvSpPr>
          <p:cNvPr id="4" name="Rectangle 3"/>
          <p:cNvSpPr/>
          <p:nvPr/>
        </p:nvSpPr>
        <p:spPr>
          <a:xfrm>
            <a:off x="381000" y="914401"/>
            <a:ext cx="5791200" cy="4832092"/>
          </a:xfrm>
          <a:prstGeom prst="rect">
            <a:avLst/>
          </a:prstGeom>
        </p:spPr>
        <p:txBody>
          <a:bodyPr wrap="square">
            <a:spAutoFit/>
          </a:bodyPr>
          <a:lstStyle/>
          <a:p>
            <a:pPr algn="just"/>
            <a:r>
              <a:rPr lang="en-US" sz="2200" b="1" dirty="0" smtClean="0">
                <a:latin typeface="Times New Roman" pitchFamily="18" charset="0"/>
                <a:cs typeface="Times New Roman" pitchFamily="18" charset="0"/>
              </a:rPr>
              <a:t>2010:</a:t>
            </a:r>
          </a:p>
          <a:p>
            <a:pPr algn="just"/>
            <a:r>
              <a:rPr lang="en-US" sz="2200" b="1" dirty="0" smtClean="0">
                <a:latin typeface="Times New Roman" pitchFamily="18" charset="0"/>
                <a:cs typeface="Times New Roman" pitchFamily="18" charset="0"/>
              </a:rPr>
              <a:t>Governor de </a:t>
            </a:r>
            <a:r>
              <a:rPr lang="en-US" sz="2200" b="1" dirty="0" err="1" smtClean="0">
                <a:latin typeface="Times New Roman" pitchFamily="18" charset="0"/>
                <a:cs typeface="Times New Roman" pitchFamily="18" charset="0"/>
              </a:rPr>
              <a:t>Jongh</a:t>
            </a:r>
            <a:r>
              <a:rPr lang="en-US" sz="2200" b="1" dirty="0" smtClean="0">
                <a:latin typeface="Times New Roman" pitchFamily="18" charset="0"/>
                <a:cs typeface="Times New Roman" pitchFamily="18" charset="0"/>
              </a:rPr>
              <a:t> Jr. welcomed India’s Consul General in New York, Ambassador </a:t>
            </a:r>
            <a:r>
              <a:rPr lang="en-US" sz="2200" b="1" dirty="0" err="1" smtClean="0">
                <a:latin typeface="Times New Roman" pitchFamily="18" charset="0"/>
                <a:cs typeface="Times New Roman" pitchFamily="18" charset="0"/>
              </a:rPr>
              <a:t>Prabhu</a:t>
            </a:r>
            <a:r>
              <a:rPr lang="en-US" sz="2200" b="1" dirty="0" smtClean="0">
                <a:latin typeface="Times New Roman" pitchFamily="18" charset="0"/>
                <a:cs typeface="Times New Roman" pitchFamily="18" charset="0"/>
              </a:rPr>
              <a:t> </a:t>
            </a:r>
            <a:r>
              <a:rPr lang="en-US" sz="2200" b="1" dirty="0" err="1" smtClean="0">
                <a:latin typeface="Times New Roman" pitchFamily="18" charset="0"/>
                <a:cs typeface="Times New Roman" pitchFamily="18" charset="0"/>
              </a:rPr>
              <a:t>Dayal</a:t>
            </a:r>
            <a:r>
              <a:rPr lang="en-US" sz="2200" b="1" dirty="0" smtClean="0">
                <a:latin typeface="Times New Roman" pitchFamily="18" charset="0"/>
                <a:cs typeface="Times New Roman" pitchFamily="18" charset="0"/>
              </a:rPr>
              <a:t>, to Government House on St. Thomas.  The two leaders discussed India's relationship with the United States, focusing on the key issues of education, energy, environment, empowerment, economy, educational exchanges between the two nations; building a talent base at the University of the Virgin Islands for top-level careers; the Research and Technology Park; and possibilities for partnerships in high tech and light manufacturing sectors.</a:t>
            </a:r>
            <a:endParaRPr lang="en-US" sz="2200" b="1" dirty="0">
              <a:latin typeface="Times New Roman" pitchFamily="18" charset="0"/>
              <a:cs typeface="Times New Roman" pitchFamily="18" charset="0"/>
            </a:endParaRPr>
          </a:p>
        </p:txBody>
      </p:sp>
      <p:pic>
        <p:nvPicPr>
          <p:cNvPr id="29698" name="Picture 2" descr="http://www.governordejongh.com/assets/images/blog/2010/india-counsel-general-visit.jpg"/>
          <p:cNvPicPr>
            <a:picLocks noChangeAspect="1" noChangeArrowheads="1"/>
          </p:cNvPicPr>
          <p:nvPr/>
        </p:nvPicPr>
        <p:blipFill>
          <a:blip r:embed="rId2" cstate="print"/>
          <a:srcRect l="20800" t="7164" r="36000" b="4478"/>
          <a:stretch>
            <a:fillRect/>
          </a:stretch>
        </p:blipFill>
        <p:spPr bwMode="auto">
          <a:xfrm>
            <a:off x="6019800" y="1676400"/>
            <a:ext cx="2057400" cy="2819400"/>
          </a:xfrm>
          <a:prstGeom prst="rect">
            <a:avLst/>
          </a:prstGeom>
          <a:ln>
            <a:noFill/>
          </a:ln>
          <a:effectLst>
            <a:softEdge rad="112500"/>
          </a:effectLst>
        </p:spPr>
      </p:pic>
    </p:spTree>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3810000" cy="704088"/>
          </a:xfrm>
        </p:spPr>
        <p:txBody>
          <a:bodyPr/>
          <a:lstStyle/>
          <a:p>
            <a:r>
              <a:rPr lang="en-US" dirty="0" smtClean="0">
                <a:solidFill>
                  <a:schemeClr val="tx2"/>
                </a:solidFill>
              </a:rPr>
              <a:t>September 4</a:t>
            </a:r>
            <a:r>
              <a:rPr lang="en-US" baseline="30000" dirty="0" smtClean="0">
                <a:solidFill>
                  <a:schemeClr val="tx2"/>
                </a:solidFill>
              </a:rPr>
              <a:t>th</a:t>
            </a:r>
            <a:r>
              <a:rPr lang="en-US" dirty="0" smtClean="0">
                <a:solidFill>
                  <a:schemeClr val="tx2"/>
                </a:solidFill>
              </a:rPr>
              <a:t>:</a:t>
            </a:r>
            <a:endParaRPr lang="en-US" dirty="0">
              <a:solidFill>
                <a:schemeClr val="tx2"/>
              </a:solidFill>
            </a:endParaRPr>
          </a:p>
        </p:txBody>
      </p:sp>
      <p:sp>
        <p:nvSpPr>
          <p:cNvPr id="30721" name="Text Box 1"/>
          <p:cNvSpPr txBox="1">
            <a:spLocks noChangeArrowheads="1"/>
          </p:cNvSpPr>
          <p:nvPr/>
        </p:nvSpPr>
        <p:spPr bwMode="auto">
          <a:xfrm>
            <a:off x="533400" y="1219200"/>
            <a:ext cx="4343400" cy="2819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1749:</a:t>
            </a:r>
          </a:p>
          <a:p>
            <a:r>
              <a:rPr lang="en-US" sz="2800" b="1" dirty="0">
                <a:latin typeface="Times New Roman" panose="02020603050405020304" pitchFamily="18" charset="0"/>
                <a:cs typeface="Times New Roman" panose="02020603050405020304" pitchFamily="18" charset="0"/>
              </a:rPr>
              <a:t>The small pox plague in St. Croix ended after about twelve days after taking the lives of  a number of residents.</a:t>
            </a:r>
            <a:endParaRPr lang="en-US" sz="2800" dirty="0">
              <a:latin typeface="Times New Roman" panose="02020603050405020304" pitchFamily="18" charset="0"/>
              <a:cs typeface="Times New Roman" panose="02020603050405020304" pitchFamily="18" charset="0"/>
            </a:endParaRPr>
          </a:p>
          <a:p>
            <a:r>
              <a:rPr lang="en-US" dirty="0"/>
              <a:t> </a:t>
            </a:r>
          </a:p>
        </p:txBody>
      </p:sp>
      <p:pic>
        <p:nvPicPr>
          <p:cNvPr id="30723" name="Picture 3" descr="http://t3.gstatic.com/images?q=tbn:ANd9GcQthXq5XdpLCkl09Q8fwZQzPL81xtHVToys8tGBujS-ncOIhbRp"/>
          <p:cNvPicPr>
            <a:picLocks noChangeAspect="1" noChangeArrowheads="1"/>
          </p:cNvPicPr>
          <p:nvPr/>
        </p:nvPicPr>
        <p:blipFill>
          <a:blip r:embed="rId2" cstate="print"/>
          <a:srcRect/>
          <a:stretch>
            <a:fillRect/>
          </a:stretch>
        </p:blipFill>
        <p:spPr bwMode="auto">
          <a:xfrm>
            <a:off x="5486400" y="1676400"/>
            <a:ext cx="2483554" cy="2286000"/>
          </a:xfrm>
          <a:prstGeom prst="rect">
            <a:avLst/>
          </a:prstGeom>
          <a:ln>
            <a:noFill/>
          </a:ln>
          <a:effectLst>
            <a:softEdge rad="112500"/>
          </a:effectLst>
        </p:spPr>
      </p:pic>
      <p:sp>
        <p:nvSpPr>
          <p:cNvPr id="8" name="Rectangle 7"/>
          <p:cNvSpPr/>
          <p:nvPr/>
        </p:nvSpPr>
        <p:spPr>
          <a:xfrm>
            <a:off x="533400" y="5634335"/>
            <a:ext cx="7848600" cy="461665"/>
          </a:xfrm>
          <a:prstGeom prst="rect">
            <a:avLst/>
          </a:prstGeom>
        </p:spPr>
        <p:txBody>
          <a:bodyPr wrap="square">
            <a:spAutoFit/>
          </a:bodyPr>
          <a:lstStyle/>
          <a:p>
            <a:r>
              <a:rPr lang="en-US" sz="1200" b="1" dirty="0" smtClean="0"/>
              <a:t>Text:  A Caribbean Mission, C.G.A. </a:t>
            </a:r>
            <a:r>
              <a:rPr lang="en-US" sz="1200" b="1" dirty="0" err="1" smtClean="0"/>
              <a:t>Oldendorp</a:t>
            </a:r>
            <a:r>
              <a:rPr lang="en-US" sz="1200" b="1" dirty="0" smtClean="0"/>
              <a:t>, Page 464</a:t>
            </a:r>
          </a:p>
          <a:p>
            <a:r>
              <a:rPr lang="en-US" sz="1200" b="1" dirty="0" smtClean="0"/>
              <a:t>Picture:  http://blogs.discovermagazine.com/80beats/2010/08/</a:t>
            </a:r>
            <a:endParaRPr lang="en-US" sz="1200" b="1" dirty="0"/>
          </a:p>
        </p:txBody>
      </p:sp>
    </p:spTree>
  </p:cSld>
  <p:clrMapOvr>
    <a:masterClrMapping/>
  </p:clrMapOvr>
  <p:transition spd="slow">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3477</TotalTime>
  <Words>1985</Words>
  <Application>Microsoft Office PowerPoint</Application>
  <PresentationFormat>On-screen Show (4:3)</PresentationFormat>
  <Paragraphs>193</Paragraphs>
  <Slides>36</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36</vt:i4>
      </vt:variant>
    </vt:vector>
  </HeadingPairs>
  <TitlesOfParts>
    <vt:vector size="46" baseType="lpstr">
      <vt:lpstr>Arial</vt:lpstr>
      <vt:lpstr>Baskerville Old Face</vt:lpstr>
      <vt:lpstr>Bookman Old Style</vt:lpstr>
      <vt:lpstr>Calibri</vt:lpstr>
      <vt:lpstr>Georgia</vt:lpstr>
      <vt:lpstr>Times New Roman</vt:lpstr>
      <vt:lpstr>Trebuchet MS</vt:lpstr>
      <vt:lpstr>Wingdings</vt:lpstr>
      <vt:lpstr>Wingdings 2</vt:lpstr>
      <vt:lpstr>Opulent</vt:lpstr>
      <vt:lpstr>  SEPTEMBER 2017 HISTORICAL CULTURAL CALENDAR</vt:lpstr>
      <vt:lpstr>SPECIAL TRIBUTE TO THE  EIGHT ELECTED GOVERNORS OF THE USVI</vt:lpstr>
      <vt:lpstr>SPECIAL TRIBUTE TO THE  EIGHT ELECTED GOVERNORS OF THE USVI</vt:lpstr>
      <vt:lpstr>SPECIAL TRIBUTE TO THE  EIGHT ELECTED GOVERNORS OF THE USVI</vt:lpstr>
      <vt:lpstr>SPECIAL TRIBUTE TO THE  EIGHT ELECTED GOVERNORS OF THE USVI</vt:lpstr>
      <vt:lpstr>PowerPoint Presentation</vt:lpstr>
      <vt:lpstr>September 2nd: </vt:lpstr>
      <vt:lpstr>September 3rd:</vt:lpstr>
      <vt:lpstr>September 4th:</vt:lpstr>
      <vt:lpstr>September 5th:  </vt:lpstr>
      <vt:lpstr>September 6th: </vt:lpstr>
      <vt:lpstr>September 7th: </vt:lpstr>
      <vt:lpstr>September 8th: </vt:lpstr>
      <vt:lpstr>September 9th: </vt:lpstr>
      <vt:lpstr>September 10th: </vt:lpstr>
      <vt:lpstr>September 11th: </vt:lpstr>
      <vt:lpstr>September 12th:</vt:lpstr>
      <vt:lpstr>September 13th: </vt:lpstr>
      <vt:lpstr>September 14th:</vt:lpstr>
      <vt:lpstr>September 15th: </vt:lpstr>
      <vt:lpstr>September 16th: </vt:lpstr>
      <vt:lpstr>September 17th: </vt:lpstr>
      <vt:lpstr>September 18th: </vt:lpstr>
      <vt:lpstr>September 19th: </vt:lpstr>
      <vt:lpstr>September 20th: </vt:lpstr>
      <vt:lpstr>September 21st: </vt:lpstr>
      <vt:lpstr>September 22nd:</vt:lpstr>
      <vt:lpstr>September 23rd: </vt:lpstr>
      <vt:lpstr>September 24th:</vt:lpstr>
      <vt:lpstr>September 25th:</vt:lpstr>
      <vt:lpstr>September 26th: </vt:lpstr>
      <vt:lpstr>September 27th: </vt:lpstr>
      <vt:lpstr>September 28th: </vt:lpstr>
      <vt:lpstr>September 29th: </vt:lpstr>
      <vt:lpstr>September 30th: </vt:lpstr>
      <vt:lpstr>PowerPoint Presentation</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SEPTEMBER 2010 HISTORICAL CALENDAR</dc:title>
  <dc:creator>A L Pinney-Benjamin</dc:creator>
  <cp:lastModifiedBy>yohance</cp:lastModifiedBy>
  <cp:revision>295</cp:revision>
  <dcterms:created xsi:type="dcterms:W3CDTF">2010-09-09T13:59:06Z</dcterms:created>
  <dcterms:modified xsi:type="dcterms:W3CDTF">2017-09-01T13:24:53Z</dcterms:modified>
</cp:coreProperties>
</file>