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6"/>
  </p:notesMasterIdLst>
  <p:sldIdLst>
    <p:sldId id="365" r:id="rId2"/>
    <p:sldId id="366" r:id="rId3"/>
    <p:sldId id="367" r:id="rId4"/>
    <p:sldId id="368" r:id="rId5"/>
  </p:sldIdLst>
  <p:sldSz cx="9144000" cy="6858000" type="screen4x3"/>
  <p:notesSz cx="6858000" cy="929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30" y="171"/>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5CC0FECC-5E56-4F04-B6D8-97F1251CF91E}" type="datetimeFigureOut">
              <a:rPr lang="en-US" smtClean="0"/>
              <a:pPr/>
              <a:t>3/1/2017</a:t>
            </a:fld>
            <a:endParaRPr lang="en-US"/>
          </a:p>
        </p:txBody>
      </p:sp>
      <p:sp>
        <p:nvSpPr>
          <p:cNvPr id="4" name="Slide Image Placeholder 3"/>
          <p:cNvSpPr>
            <a:spLocks noGrp="1" noRot="1" noChangeAspect="1"/>
          </p:cNvSpPr>
          <p:nvPr>
            <p:ph type="sldImg" idx="2"/>
          </p:nvPr>
        </p:nvSpPr>
        <p:spPr>
          <a:xfrm>
            <a:off x="1108075" y="696913"/>
            <a:ext cx="4641850" cy="3482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3250"/>
            <a:ext cx="5486400" cy="417988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32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3325"/>
            <a:ext cx="2971800" cy="465138"/>
          </a:xfrm>
          <a:prstGeom prst="rect">
            <a:avLst/>
          </a:prstGeom>
        </p:spPr>
        <p:txBody>
          <a:bodyPr vert="horz" lIns="91440" tIns="45720" rIns="91440" bIns="45720" rtlCol="0" anchor="b"/>
          <a:lstStyle>
            <a:lvl1pPr algn="r">
              <a:defRPr sz="1200"/>
            </a:lvl1pPr>
          </a:lstStyle>
          <a:p>
            <a:fld id="{F07B24A8-421E-461D-9D56-08689861BB93}" type="slidenum">
              <a:rPr lang="en-US" smtClean="0"/>
              <a:pPr/>
              <a:t>‹#›</a:t>
            </a:fld>
            <a:endParaRPr lang="en-US"/>
          </a:p>
        </p:txBody>
      </p:sp>
    </p:spTree>
    <p:extLst>
      <p:ext uri="{BB962C8B-B14F-4D97-AF65-F5344CB8AC3E}">
        <p14:creationId xmlns:p14="http://schemas.microsoft.com/office/powerpoint/2010/main" val="3598741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3EE7CB5E-C440-40EA-A3BB-A44AE170A127}" type="datetimeFigureOut">
              <a:rPr lang="en-US" smtClean="0"/>
              <a:pPr/>
              <a:t>3/1/2017</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04ED1068-BC9E-48C6-9DDE-44D78F5D3BA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E7CB5E-C440-40EA-A3BB-A44AE170A127}" type="datetimeFigureOut">
              <a:rPr lang="en-US" smtClean="0"/>
              <a:pPr/>
              <a:t>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E7CB5E-C440-40EA-A3BB-A44AE170A127}" type="datetimeFigureOut">
              <a:rPr lang="en-US" smtClean="0"/>
              <a:pPr/>
              <a:t>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E7CB5E-C440-40EA-A3BB-A44AE170A127}" type="datetimeFigureOut">
              <a:rPr lang="en-US" smtClean="0"/>
              <a:pPr/>
              <a:t>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EE7CB5E-C440-40EA-A3BB-A44AE170A127}" type="datetimeFigureOut">
              <a:rPr lang="en-US" smtClean="0"/>
              <a:pPr/>
              <a:t>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E7CB5E-C440-40EA-A3BB-A44AE170A127}" type="datetimeFigureOut">
              <a:rPr lang="en-US" smtClean="0"/>
              <a:pPr/>
              <a:t>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EE7CB5E-C440-40EA-A3BB-A44AE170A127}" type="datetimeFigureOut">
              <a:rPr lang="en-US" smtClean="0"/>
              <a:pPr/>
              <a:t>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ED1068-BC9E-48C6-9DDE-44D78F5D3B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EE7CB5E-C440-40EA-A3BB-A44AE170A127}" type="datetimeFigureOut">
              <a:rPr lang="en-US" smtClean="0"/>
              <a:pPr/>
              <a:t>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ED1068-BC9E-48C6-9DDE-44D78F5D3BA3}"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E7CB5E-C440-40EA-A3BB-A44AE170A127}" type="datetimeFigureOut">
              <a:rPr lang="en-US" smtClean="0"/>
              <a:pPr/>
              <a:t>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ED1068-BC9E-48C6-9DDE-44D78F5D3B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3EE7CB5E-C440-40EA-A3BB-A44AE170A127}" type="datetimeFigureOut">
              <a:rPr lang="en-US" smtClean="0"/>
              <a:pPr/>
              <a:t>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3EE7CB5E-C440-40EA-A3BB-A44AE170A127}" type="datetimeFigureOut">
              <a:rPr lang="en-US" smtClean="0"/>
              <a:pPr/>
              <a:t>3/1/2017</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04ED1068-BC9E-48C6-9DDE-44D78F5D3BA3}"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70C0"/>
            </a:gs>
            <a:gs pos="48000">
              <a:srgbClr val="FFFF00"/>
            </a:gs>
            <a:gs pos="100000">
              <a:srgbClr val="92D050"/>
            </a:gs>
          </a:gsLst>
          <a:lin ang="6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EE7CB5E-C440-40EA-A3BB-A44AE170A127}" type="datetimeFigureOut">
              <a:rPr lang="en-US" smtClean="0"/>
              <a:pPr/>
              <a:t>3/1/2017</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4ED1068-BC9E-48C6-9DDE-44D78F5D3BA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voices.yahoo.com/observance-transfer-day-virgin-islands-5765624.html" TargetMode="External"/><Relationship Id="rId2" Type="http://schemas.openxmlformats.org/officeDocument/2006/relationships/hyperlink" Target="http://en.wikipedia.org/wiki/Transfer_Day" TargetMode="Externa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hyperlink" Target="http://virginislandsdailynews.com/news/v-i-marking-transfer-day-with-array-of-events-1.1293384" TargetMode="External"/><Relationship Id="rId4" Type="http://schemas.openxmlformats.org/officeDocument/2006/relationships/hyperlink" Target="http://www.dkconsulateusvi.com/transfer/transfer.html"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3.gif"/><Relationship Id="rId7"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mailto:vbryson@stx.k12.vi" TargetMode="External"/><Relationship Id="rId5" Type="http://schemas.openxmlformats.org/officeDocument/2006/relationships/hyperlink" Target="mailto:mmartin@sttj.k12.vi" TargetMode="External"/><Relationship Id="rId4" Type="http://schemas.openxmlformats.org/officeDocument/2006/relationships/hyperlink" Target="mailto:shart@stj.k12.vi" TargetMode="Externa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us-flag[1]"/>
          <p:cNvPicPr>
            <a:picLocks noChangeAspect="1" noChangeArrowheads="1"/>
          </p:cNvPicPr>
          <p:nvPr/>
        </p:nvPicPr>
        <p:blipFill>
          <a:blip r:embed="rId2" cstate="print"/>
          <a:srcRect/>
          <a:stretch>
            <a:fillRect/>
          </a:stretch>
        </p:blipFill>
        <p:spPr bwMode="auto">
          <a:xfrm>
            <a:off x="228600" y="228601"/>
            <a:ext cx="1447800" cy="1184564"/>
          </a:xfrm>
          <a:prstGeom prst="rect">
            <a:avLst/>
          </a:prstGeom>
          <a:noFill/>
          <a:ln w="9525" algn="in">
            <a:noFill/>
            <a:miter lim="800000"/>
            <a:headEnd/>
            <a:tailEnd/>
          </a:ln>
          <a:effectLst/>
        </p:spPr>
      </p:pic>
      <p:pic>
        <p:nvPicPr>
          <p:cNvPr id="9" name="Picture 4" descr="armour_usvi-flag[1]"/>
          <p:cNvPicPr>
            <a:picLocks noChangeAspect="1" noChangeArrowheads="1" noCrop="1"/>
          </p:cNvPicPr>
          <p:nvPr/>
        </p:nvPicPr>
        <p:blipFill>
          <a:blip r:embed="rId3" cstate="print"/>
          <a:srcRect/>
          <a:stretch>
            <a:fillRect/>
          </a:stretch>
        </p:blipFill>
        <p:spPr bwMode="auto">
          <a:xfrm>
            <a:off x="228600" y="1524000"/>
            <a:ext cx="1524000" cy="1219200"/>
          </a:xfrm>
          <a:prstGeom prst="rect">
            <a:avLst/>
          </a:prstGeom>
          <a:noFill/>
          <a:ln w="9525" algn="in">
            <a:noFill/>
            <a:miter lim="800000"/>
            <a:headEnd/>
            <a:tailEnd/>
          </a:ln>
        </p:spPr>
      </p:pic>
      <p:pic>
        <p:nvPicPr>
          <p:cNvPr id="12" name="Picture 2" descr="seal[1]"/>
          <p:cNvPicPr>
            <a:picLocks noChangeAspect="1" noChangeArrowheads="1"/>
          </p:cNvPicPr>
          <p:nvPr/>
        </p:nvPicPr>
        <p:blipFill>
          <a:blip r:embed="rId4" cstate="print"/>
          <a:srcRect/>
          <a:stretch>
            <a:fillRect/>
          </a:stretch>
        </p:blipFill>
        <p:spPr bwMode="auto">
          <a:xfrm>
            <a:off x="228600" y="2819400"/>
            <a:ext cx="1524000" cy="1252330"/>
          </a:xfrm>
          <a:prstGeom prst="rect">
            <a:avLst/>
          </a:prstGeom>
          <a:noFill/>
          <a:ln w="9525" algn="in">
            <a:noFill/>
            <a:miter lim="800000"/>
            <a:headEnd/>
            <a:tailEnd/>
          </a:ln>
          <a:effectLst/>
        </p:spPr>
      </p:pic>
      <p:pic>
        <p:nvPicPr>
          <p:cNvPr id="13" name="Picture 1" descr="cid:image004.png@01CD919D.EA625BE0"/>
          <p:cNvPicPr>
            <a:picLocks noChangeAspect="1" noChangeArrowheads="1"/>
          </p:cNvPicPr>
          <p:nvPr/>
        </p:nvPicPr>
        <p:blipFill>
          <a:blip r:embed="rId5" cstate="print"/>
          <a:srcRect/>
          <a:stretch>
            <a:fillRect/>
          </a:stretch>
        </p:blipFill>
        <p:spPr bwMode="auto">
          <a:xfrm>
            <a:off x="228600" y="4114800"/>
            <a:ext cx="1600200" cy="8522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2"/>
          <p:cNvPicPr>
            <a:picLocks noChangeAspect="1" noChangeArrowheads="1"/>
          </p:cNvPicPr>
          <p:nvPr/>
        </p:nvPicPr>
        <p:blipFill>
          <a:blip r:embed="rId6" cstate="print"/>
          <a:srcRect/>
          <a:stretch>
            <a:fillRect/>
          </a:stretch>
        </p:blipFill>
        <p:spPr bwMode="auto">
          <a:xfrm>
            <a:off x="228600" y="5105400"/>
            <a:ext cx="1600200" cy="990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Text Box 3"/>
          <p:cNvSpPr txBox="1">
            <a:spLocks noChangeArrowheads="1"/>
          </p:cNvSpPr>
          <p:nvPr/>
        </p:nvSpPr>
        <p:spPr bwMode="auto">
          <a:xfrm>
            <a:off x="95250" y="6172200"/>
            <a:ext cx="1885950" cy="520700"/>
          </a:xfrm>
          <a:prstGeom prst="rect">
            <a:avLst/>
          </a:prstGeom>
          <a:solidFill>
            <a:srgbClr val="92D050"/>
          </a:solidFill>
          <a:ln>
            <a:solidFill>
              <a:srgbClr val="92D050"/>
            </a:solidFill>
            <a:headEnd/>
            <a:tailEnd/>
          </a:ln>
        </p:spPr>
        <p:style>
          <a:lnRef idx="2">
            <a:schemeClr val="accent1"/>
          </a:lnRef>
          <a:fillRef idx="1">
            <a:schemeClr val="lt1"/>
          </a:fillRef>
          <a:effectRef idx="0">
            <a:schemeClr val="accent1"/>
          </a:effectRef>
          <a:fontRef idx="minor">
            <a:schemeClr val="dk1"/>
          </a:fontRef>
        </p:style>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solidFill>
                    <a:srgbClr val="0070C0"/>
                  </a:solidFill>
                </a:ln>
                <a:solidFill>
                  <a:srgbClr val="FFFF00"/>
                </a:solidFill>
                <a:effectLst/>
                <a:latin typeface="Edwardian Script ITC" pitchFamily="66"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solidFill>
                    <a:srgbClr val="0070C0"/>
                  </a:solidFill>
                </a:ln>
                <a:solidFill>
                  <a:srgbClr val="FFFF00"/>
                </a:solidFill>
                <a:effectLst/>
                <a:latin typeface="Edwardian Script ITC" pitchFamily="66" charset="0"/>
                <a:cs typeface="Arial" pitchFamily="34" charset="0"/>
              </a:rPr>
              <a:t>Education, History and Culture!</a:t>
            </a:r>
            <a:endParaRPr kumimoji="0" lang="en-US" sz="1800" b="0" i="0" u="none" strike="noStrike" cap="none" normalizeH="0" baseline="0" dirty="0" smtClean="0">
              <a:ln>
                <a:solidFill>
                  <a:srgbClr val="0070C0"/>
                </a:solidFill>
              </a:ln>
              <a:solidFill>
                <a:srgbClr val="FFFF00"/>
              </a:solidFill>
              <a:effectLst/>
              <a:latin typeface="Arial" pitchFamily="34" charset="0"/>
              <a:cs typeface="Arial" pitchFamily="34" charset="0"/>
            </a:endParaRPr>
          </a:p>
        </p:txBody>
      </p:sp>
      <p:sp>
        <p:nvSpPr>
          <p:cNvPr id="18" name="Subtitle 2"/>
          <p:cNvSpPr txBox="1">
            <a:spLocks/>
          </p:cNvSpPr>
          <p:nvPr/>
        </p:nvSpPr>
        <p:spPr>
          <a:xfrm>
            <a:off x="2362200" y="3810000"/>
            <a:ext cx="6172200" cy="914400"/>
          </a:xfrm>
          <a:prstGeom prst="rect">
            <a:avLst/>
          </a:prstGeom>
          <a:solidFill>
            <a:srgbClr val="92D050"/>
          </a:solidFill>
          <a:ln>
            <a:solidFill>
              <a:srgbClr val="92D050"/>
            </a:solidFill>
          </a:ln>
        </p:spPr>
        <p:style>
          <a:lnRef idx="1">
            <a:schemeClr val="accent6"/>
          </a:lnRef>
          <a:fillRef idx="2">
            <a:schemeClr val="accent6"/>
          </a:fillRef>
          <a:effectRef idx="1">
            <a:schemeClr val="accent6"/>
          </a:effectRef>
          <a:fontRef idx="minor">
            <a:schemeClr val="dk1"/>
          </a:fontRef>
        </p:style>
        <p:txBody>
          <a:bodyPr vert="horz">
            <a:noAutofit/>
          </a:bodyPr>
          <a:lstStyle/>
          <a:p>
            <a:pPr marL="0" marR="0" lvl="0" indent="-256032" algn="ctr" defTabSz="914400" rtl="0" eaLnBrk="1" fontAlgn="auto" latinLnBrk="0" hangingPunct="1">
              <a:lnSpc>
                <a:spcPct val="100000"/>
              </a:lnSpc>
              <a:spcBef>
                <a:spcPts val="0"/>
              </a:spcBef>
              <a:spcAft>
                <a:spcPts val="0"/>
              </a:spcAft>
              <a:buClr>
                <a:schemeClr val="accent1"/>
              </a:buClr>
              <a:buSzPct val="68000"/>
              <a:tabLst/>
              <a:defRPr/>
            </a:pPr>
            <a:r>
              <a:rPr kumimoji="0" lang="en-US" sz="2500" b="1" i="0" u="none" strike="noStrike" kern="1200" cap="none" spc="0" normalizeH="0" baseline="0" noProof="0" dirty="0" smtClean="0">
                <a:ln>
                  <a:solidFill>
                    <a:srgbClr val="0070C0"/>
                  </a:solidFill>
                </a:ln>
                <a:solidFill>
                  <a:srgbClr val="FFFF00"/>
                </a:solidFill>
                <a:effectLst>
                  <a:outerShdw blurRad="38100" dist="38100" dir="2700000" algn="tl">
                    <a:srgbClr val="000000">
                      <a:alpha val="43137"/>
                    </a:srgbClr>
                  </a:outerShdw>
                </a:effectLst>
                <a:uLnTx/>
                <a:uFillTx/>
                <a:latin typeface="Edwardian Script ITC" pitchFamily="66" charset="0"/>
                <a:ea typeface="+mn-ea"/>
                <a:cs typeface="+mn-cs"/>
              </a:rPr>
              <a:t>Holidays observed by the United States Virgin Islands  </a:t>
            </a:r>
          </a:p>
          <a:p>
            <a:pPr marL="0" marR="0" lvl="0" indent="-256032" algn="ctr" defTabSz="914400" rtl="0" eaLnBrk="1" fontAlgn="auto" latinLnBrk="0" hangingPunct="1">
              <a:lnSpc>
                <a:spcPct val="100000"/>
              </a:lnSpc>
              <a:spcBef>
                <a:spcPts val="0"/>
              </a:spcBef>
              <a:spcAft>
                <a:spcPts val="0"/>
              </a:spcAft>
              <a:buClr>
                <a:schemeClr val="accent1"/>
              </a:buClr>
              <a:buSzPct val="68000"/>
              <a:tabLst/>
              <a:defRPr/>
            </a:pPr>
            <a:r>
              <a:rPr lang="en-US" sz="2500" b="1" dirty="0" err="1" smtClean="0">
                <a:ln>
                  <a:solidFill>
                    <a:srgbClr val="0070C0"/>
                  </a:solidFill>
                </a:ln>
                <a:solidFill>
                  <a:srgbClr val="FFFF00"/>
                </a:solidFill>
                <a:effectLst>
                  <a:outerShdw blurRad="38100" dist="38100" dir="2700000" algn="tl">
                    <a:srgbClr val="000000">
                      <a:alpha val="43137"/>
                    </a:srgbClr>
                  </a:outerShdw>
                </a:effectLst>
                <a:latin typeface="Edwardian Script ITC" pitchFamily="66" charset="0"/>
              </a:rPr>
              <a:t>str</a:t>
            </a:r>
            <a:r>
              <a:rPr kumimoji="0" lang="en-US" sz="2500" b="1" i="0" u="none" strike="noStrike" kern="1200" cap="none" spc="0" normalizeH="0" baseline="0" noProof="0" dirty="0" err="1" smtClean="0">
                <a:ln>
                  <a:solidFill>
                    <a:srgbClr val="0070C0"/>
                  </a:solidFill>
                </a:ln>
                <a:solidFill>
                  <a:srgbClr val="FFFF00"/>
                </a:solidFill>
                <a:effectLst>
                  <a:outerShdw blurRad="38100" dist="38100" dir="2700000" algn="tl">
                    <a:srgbClr val="000000">
                      <a:alpha val="43137"/>
                    </a:srgbClr>
                  </a:outerShdw>
                </a:effectLst>
                <a:uLnTx/>
                <a:uFillTx/>
                <a:latin typeface="Edwardian Script ITC" pitchFamily="66" charset="0"/>
                <a:ea typeface="+mn-ea"/>
                <a:cs typeface="+mn-cs"/>
              </a:rPr>
              <a:t>engthen</a:t>
            </a:r>
            <a:r>
              <a:rPr kumimoji="0" lang="en-US" sz="2500" b="1" i="0" u="none" strike="noStrike" kern="1200" cap="none" spc="0" normalizeH="0" baseline="0" noProof="0" dirty="0" smtClean="0">
                <a:ln>
                  <a:solidFill>
                    <a:srgbClr val="0070C0"/>
                  </a:solidFill>
                </a:ln>
                <a:solidFill>
                  <a:srgbClr val="FFFF00"/>
                </a:solidFill>
                <a:effectLst>
                  <a:outerShdw blurRad="38100" dist="38100" dir="2700000" algn="tl">
                    <a:srgbClr val="000000">
                      <a:alpha val="43137"/>
                    </a:srgbClr>
                  </a:outerShdw>
                </a:effectLst>
                <a:uLnTx/>
                <a:uFillTx/>
                <a:latin typeface="Edwardian Script ITC" pitchFamily="66" charset="0"/>
                <a:ea typeface="+mn-ea"/>
                <a:cs typeface="+mn-cs"/>
              </a:rPr>
              <a:t> an important process in the development of the territory</a:t>
            </a:r>
            <a:r>
              <a:rPr kumimoji="0" lang="en-US" sz="2500" b="1" i="0" u="none" strike="noStrike" kern="1200" cap="none" spc="0" normalizeH="0" baseline="0" noProof="0" dirty="0" smtClean="0">
                <a:ln>
                  <a:noFill/>
                </a:ln>
                <a:solidFill>
                  <a:srgbClr val="7030A0"/>
                </a:solidFill>
                <a:effectLst>
                  <a:outerShdw blurRad="38100" dist="38100" dir="2700000" algn="tl">
                    <a:srgbClr val="000000">
                      <a:alpha val="43137"/>
                    </a:srgbClr>
                  </a:outerShdw>
                </a:effectLst>
                <a:uLnTx/>
                <a:uFillTx/>
                <a:latin typeface="Edwardian Script ITC" pitchFamily="66" charset="0"/>
                <a:ea typeface="+mn-ea"/>
                <a:cs typeface="+mn-cs"/>
              </a:rPr>
              <a:t>.</a:t>
            </a:r>
            <a:endParaRPr kumimoji="0" lang="en-US" sz="2500" b="1" i="0" u="none" strike="noStrike" kern="1200" cap="none" spc="0" normalizeH="0" baseline="0" noProof="0" dirty="0">
              <a:ln>
                <a:noFill/>
              </a:ln>
              <a:solidFill>
                <a:srgbClr val="7030A0"/>
              </a:solidFill>
              <a:effectLst>
                <a:outerShdw blurRad="38100" dist="38100" dir="2700000" algn="tl">
                  <a:srgbClr val="000000">
                    <a:alpha val="43137"/>
                  </a:srgbClr>
                </a:outerShdw>
              </a:effectLst>
              <a:uLnTx/>
              <a:uFillTx/>
              <a:latin typeface="Edwardian Script ITC" pitchFamily="66" charset="0"/>
              <a:ea typeface="+mn-ea"/>
              <a:cs typeface="+mn-cs"/>
            </a:endParaRPr>
          </a:p>
        </p:txBody>
      </p:sp>
      <p:sp>
        <p:nvSpPr>
          <p:cNvPr id="19" name="Title 1"/>
          <p:cNvSpPr txBox="1">
            <a:spLocks/>
          </p:cNvSpPr>
          <p:nvPr/>
        </p:nvSpPr>
        <p:spPr>
          <a:xfrm>
            <a:off x="2133600" y="381000"/>
            <a:ext cx="6629400" cy="1219200"/>
          </a:xfrm>
          <a:prstGeom prst="rect">
            <a:avLst/>
          </a:prstGeom>
          <a:solidFill>
            <a:srgbClr val="92D050"/>
          </a:solidFill>
          <a:ln>
            <a:solidFill>
              <a:srgbClr val="92D050"/>
            </a:solidFill>
          </a:ln>
        </p:spPr>
        <p:style>
          <a:lnRef idx="3">
            <a:schemeClr val="lt1"/>
          </a:lnRef>
          <a:fillRef idx="1">
            <a:schemeClr val="accent6"/>
          </a:fillRef>
          <a:effectRef idx="1">
            <a:schemeClr val="accent6"/>
          </a:effectRef>
          <a:fontRef idx="minor">
            <a:schemeClr val="lt1"/>
          </a:fontRef>
        </p:style>
        <p:txBody>
          <a:bodyPr vert="horz" rtlCol="0" anchor="ctr">
            <a:normAutofit fontScale="900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solidFill>
                    <a:srgbClr val="0070C0"/>
                  </a:solidFill>
                </a:ln>
                <a:solidFill>
                  <a:srgbClr val="FFFF00"/>
                </a:solidFill>
                <a:effectLst>
                  <a:outerShdw blurRad="31750" dist="25400" dir="5400000" algn="tl" rotWithShape="0">
                    <a:srgbClr val="000000">
                      <a:alpha val="25000"/>
                    </a:srgbClr>
                  </a:outerShdw>
                </a:effectLst>
                <a:uLnTx/>
                <a:uFillTx/>
                <a:latin typeface="Edwardian Script ITC" pitchFamily="66" charset="0"/>
                <a:ea typeface="+mj-ea"/>
                <a:cs typeface="+mj-cs"/>
              </a:rPr>
              <a:t>March Holidays Celebration Recognition</a:t>
            </a:r>
            <a:br>
              <a:rPr kumimoji="0" lang="en-US" sz="4400" b="1" i="0" u="none" strike="noStrike" kern="1200" cap="none" spc="0" normalizeH="0" baseline="0" noProof="0" dirty="0" smtClean="0">
                <a:ln>
                  <a:solidFill>
                    <a:srgbClr val="0070C0"/>
                  </a:solidFill>
                </a:ln>
                <a:solidFill>
                  <a:srgbClr val="FFFF00"/>
                </a:solidFill>
                <a:effectLst>
                  <a:outerShdw blurRad="31750" dist="25400" dir="5400000" algn="tl" rotWithShape="0">
                    <a:srgbClr val="000000">
                      <a:alpha val="25000"/>
                    </a:srgbClr>
                  </a:outerShdw>
                </a:effectLst>
                <a:uLnTx/>
                <a:uFillTx/>
                <a:latin typeface="Edwardian Script ITC" pitchFamily="66" charset="0"/>
                <a:ea typeface="+mj-ea"/>
                <a:cs typeface="+mj-cs"/>
              </a:rPr>
            </a:br>
            <a:r>
              <a:rPr kumimoji="0" lang="en-US" sz="4400" b="1" i="0" u="none" strike="noStrike" kern="1200" cap="none" spc="0" normalizeH="0" baseline="0" noProof="0" dirty="0" smtClean="0">
                <a:ln>
                  <a:solidFill>
                    <a:srgbClr val="0070C0"/>
                  </a:solidFill>
                </a:ln>
                <a:solidFill>
                  <a:srgbClr val="FFFF00"/>
                </a:solidFill>
                <a:effectLst>
                  <a:outerShdw blurRad="31750" dist="25400" dir="5400000" algn="tl" rotWithShape="0">
                    <a:srgbClr val="000000">
                      <a:alpha val="25000"/>
                    </a:srgbClr>
                  </a:outerShdw>
                </a:effectLst>
                <a:uLnTx/>
                <a:uFillTx/>
                <a:latin typeface="Edwardian Script ITC" pitchFamily="66" charset="0"/>
                <a:ea typeface="+mj-ea"/>
                <a:cs typeface="+mj-cs"/>
              </a:rPr>
              <a:t>in the United States Virgin Islands</a:t>
            </a:r>
            <a:endParaRPr kumimoji="0" lang="en-US" sz="4400" b="1" i="0" u="none" strike="noStrike" kern="1200" cap="none" spc="0" normalizeH="0" baseline="0" noProof="0" dirty="0">
              <a:ln>
                <a:solidFill>
                  <a:srgbClr val="0070C0"/>
                </a:solidFill>
              </a:ln>
              <a:solidFill>
                <a:srgbClr val="FFFF00"/>
              </a:solidFill>
              <a:effectLst>
                <a:outerShdw blurRad="31750" dist="25400" dir="5400000" algn="tl" rotWithShape="0">
                  <a:srgbClr val="000000">
                    <a:alpha val="25000"/>
                  </a:srgbClr>
                </a:outerShdw>
              </a:effectLst>
              <a:uLnTx/>
              <a:uFillTx/>
              <a:latin typeface="Edwardian Script ITC" pitchFamily="66" charset="0"/>
              <a:ea typeface="+mj-ea"/>
              <a:cs typeface="+mj-cs"/>
            </a:endParaRPr>
          </a:p>
        </p:txBody>
      </p:sp>
      <p:sp>
        <p:nvSpPr>
          <p:cNvPr id="20" name="Title 1"/>
          <p:cNvSpPr txBox="1">
            <a:spLocks/>
          </p:cNvSpPr>
          <p:nvPr/>
        </p:nvSpPr>
        <p:spPr>
          <a:xfrm>
            <a:off x="2514600" y="1905000"/>
            <a:ext cx="5867400" cy="1295400"/>
          </a:xfrm>
          <a:prstGeom prst="rect">
            <a:avLst/>
          </a:prstGeom>
          <a:solidFill>
            <a:srgbClr val="92D050"/>
          </a:solidFill>
          <a:ln>
            <a:solidFill>
              <a:srgbClr val="92D050"/>
            </a:solidFill>
          </a:ln>
        </p:spPr>
        <p:style>
          <a:lnRef idx="1">
            <a:schemeClr val="accent6"/>
          </a:lnRef>
          <a:fillRef idx="2">
            <a:schemeClr val="accent6"/>
          </a:fillRef>
          <a:effectRef idx="1">
            <a:schemeClr val="accent6"/>
          </a:effectRef>
          <a:fontRef idx="minor">
            <a:schemeClr val="dk1"/>
          </a:fontRef>
        </p:style>
        <p:txBody>
          <a:bodyPr anchor="b">
            <a:normAutofit fontScale="92500"/>
          </a:bodyPr>
          <a:lstStyle/>
          <a:p>
            <a:pPr algn="ctr">
              <a:spcBef>
                <a:spcPct val="0"/>
              </a:spcBef>
              <a:defRPr/>
            </a:pPr>
            <a:r>
              <a:rPr kumimoji="0" lang="en-US" sz="4000" b="1" i="0" u="sng" strike="noStrike" kern="1200" cap="none" spc="0" normalizeH="0" baseline="0" noProof="0" dirty="0" smtClean="0">
                <a:ln>
                  <a:solidFill>
                    <a:srgbClr val="0070C0"/>
                  </a:solidFill>
                </a:ln>
                <a:solidFill>
                  <a:srgbClr val="FFFF00"/>
                </a:solidFill>
                <a:effectLst>
                  <a:outerShdw blurRad="50000" dist="30000" dir="5400000" algn="tl" rotWithShape="0">
                    <a:srgbClr val="000000">
                      <a:alpha val="30000"/>
                    </a:srgbClr>
                  </a:outerShdw>
                </a:effectLst>
                <a:uLnTx/>
                <a:uFillTx/>
                <a:latin typeface="Edwardian Script ITC" pitchFamily="66" charset="0"/>
                <a:ea typeface="+mj-ea"/>
                <a:cs typeface="+mj-cs"/>
              </a:rPr>
              <a:t>March:</a:t>
            </a:r>
            <a:r>
              <a:rPr kumimoji="0" lang="en-US" sz="4000" b="1" i="0" u="none" strike="noStrike" kern="1200" cap="none" spc="0" normalizeH="0" baseline="0" noProof="0" dirty="0" smtClean="0">
                <a:ln>
                  <a:solidFill>
                    <a:srgbClr val="0070C0"/>
                  </a:solidFill>
                </a:ln>
                <a:solidFill>
                  <a:srgbClr val="FFFF00"/>
                </a:solidFill>
                <a:effectLst>
                  <a:outerShdw blurRad="50000" dist="30000" dir="5400000" algn="tl" rotWithShape="0">
                    <a:srgbClr val="000000">
                      <a:alpha val="30000"/>
                    </a:srgbClr>
                  </a:outerShdw>
                </a:effectLst>
                <a:uLnTx/>
                <a:uFillTx/>
                <a:latin typeface="Edwardian Script ITC" pitchFamily="66" charset="0"/>
                <a:ea typeface="+mj-ea"/>
                <a:cs typeface="+mj-cs"/>
              </a:rPr>
              <a:t/>
            </a:r>
            <a:br>
              <a:rPr kumimoji="0" lang="en-US" sz="4000" b="1" i="0" u="none" strike="noStrike" kern="1200" cap="none" spc="0" normalizeH="0" baseline="0" noProof="0" dirty="0" smtClean="0">
                <a:ln>
                  <a:solidFill>
                    <a:srgbClr val="0070C0"/>
                  </a:solidFill>
                </a:ln>
                <a:solidFill>
                  <a:srgbClr val="FFFF00"/>
                </a:solidFill>
                <a:effectLst>
                  <a:outerShdw blurRad="50000" dist="30000" dir="5400000" algn="tl" rotWithShape="0">
                    <a:srgbClr val="000000">
                      <a:alpha val="30000"/>
                    </a:srgbClr>
                  </a:outerShdw>
                </a:effectLst>
                <a:uLnTx/>
                <a:uFillTx/>
                <a:latin typeface="Edwardian Script ITC" pitchFamily="66" charset="0"/>
                <a:ea typeface="+mj-ea"/>
                <a:cs typeface="+mj-cs"/>
              </a:rPr>
            </a:br>
            <a:r>
              <a:rPr lang="en-US" sz="4000" b="1" dirty="0" smtClean="0">
                <a:ln>
                  <a:solidFill>
                    <a:srgbClr val="0070C0"/>
                  </a:solidFill>
                </a:ln>
                <a:solidFill>
                  <a:srgbClr val="FFFF00"/>
                </a:solidFill>
                <a:effectLst>
                  <a:outerShdw blurRad="50000" dist="30000" dir="5400000" algn="tl" rotWithShape="0">
                    <a:srgbClr val="000000">
                      <a:alpha val="30000"/>
                    </a:srgbClr>
                  </a:outerShdw>
                </a:effectLst>
                <a:latin typeface="Edwardian Script ITC" pitchFamily="66" charset="0"/>
                <a:ea typeface="+mj-ea"/>
                <a:cs typeface="+mj-cs"/>
              </a:rPr>
              <a:t>Transfer Day … </a:t>
            </a:r>
            <a:r>
              <a:rPr lang="en-US" sz="4000" b="1" dirty="0" smtClean="0">
                <a:ln>
                  <a:solidFill>
                    <a:srgbClr val="0070C0"/>
                  </a:solidFill>
                </a:ln>
                <a:solidFill>
                  <a:srgbClr val="FFFF00"/>
                </a:solidFill>
                <a:effectLst>
                  <a:outerShdw blurRad="50000" dist="30000" dir="5400000" algn="tl" rotWithShape="0">
                    <a:srgbClr val="000000">
                      <a:alpha val="30000"/>
                    </a:srgbClr>
                  </a:outerShdw>
                </a:effectLst>
                <a:latin typeface="Edwardian Script ITC" pitchFamily="66" charset="0"/>
                <a:ea typeface="+mj-ea"/>
                <a:cs typeface="+mj-cs"/>
              </a:rPr>
              <a:t>Friday</a:t>
            </a:r>
            <a:r>
              <a:rPr lang="en-US" sz="4000" b="1" dirty="0" smtClean="0">
                <a:ln>
                  <a:solidFill>
                    <a:srgbClr val="0070C0"/>
                  </a:solidFill>
                </a:ln>
                <a:solidFill>
                  <a:srgbClr val="FFFF00"/>
                </a:solidFill>
                <a:effectLst>
                  <a:outerShdw blurRad="50000" dist="30000" dir="5400000" algn="tl" rotWithShape="0">
                    <a:srgbClr val="000000">
                      <a:alpha val="30000"/>
                    </a:srgbClr>
                  </a:outerShdw>
                </a:effectLst>
                <a:latin typeface="Edwardian Script ITC" pitchFamily="66" charset="0"/>
                <a:ea typeface="+mj-ea"/>
                <a:cs typeface="+mj-cs"/>
              </a:rPr>
              <a:t>, </a:t>
            </a:r>
            <a:r>
              <a:rPr lang="en-US" sz="4000" b="1" dirty="0" smtClean="0">
                <a:ln>
                  <a:solidFill>
                    <a:srgbClr val="0070C0"/>
                  </a:solidFill>
                </a:ln>
                <a:solidFill>
                  <a:srgbClr val="FFFF00"/>
                </a:solidFill>
                <a:effectLst>
                  <a:outerShdw blurRad="50000" dist="30000" dir="5400000" algn="tl" rotWithShape="0">
                    <a:srgbClr val="000000">
                      <a:alpha val="30000"/>
                    </a:srgbClr>
                  </a:outerShdw>
                </a:effectLst>
                <a:latin typeface="Edwardian Script ITC" pitchFamily="66" charset="0"/>
                <a:ea typeface="+mj-ea"/>
                <a:cs typeface="+mj-cs"/>
              </a:rPr>
              <a:t>March 31</a:t>
            </a:r>
            <a:r>
              <a:rPr lang="en-US" sz="4000" b="1" baseline="30000" dirty="0" smtClean="0">
                <a:ln>
                  <a:solidFill>
                    <a:srgbClr val="0070C0"/>
                  </a:solidFill>
                </a:ln>
                <a:solidFill>
                  <a:srgbClr val="FFFF00"/>
                </a:solidFill>
                <a:effectLst>
                  <a:outerShdw blurRad="50000" dist="30000" dir="5400000" algn="tl" rotWithShape="0">
                    <a:srgbClr val="000000">
                      <a:alpha val="30000"/>
                    </a:srgbClr>
                  </a:outerShdw>
                </a:effectLst>
                <a:latin typeface="Edwardian Script ITC" pitchFamily="66" charset="0"/>
                <a:ea typeface="+mj-ea"/>
                <a:cs typeface="+mj-cs"/>
              </a:rPr>
              <a:t>st</a:t>
            </a:r>
            <a:endParaRPr lang="en-US" sz="3500" b="1" dirty="0" smtClean="0">
              <a:ln>
                <a:solidFill>
                  <a:srgbClr val="0070C0"/>
                </a:solidFill>
              </a:ln>
              <a:solidFill>
                <a:srgbClr val="FFFF00"/>
              </a:solidFill>
              <a:effectLst>
                <a:outerShdw blurRad="50000" dist="30000" dir="5400000" algn="tl" rotWithShape="0">
                  <a:srgbClr val="000000">
                    <a:alpha val="30000"/>
                  </a:srgbClr>
                </a:outerShdw>
              </a:effectLst>
              <a:latin typeface="Edwardian Script ITC" pitchFamily="66" charset="0"/>
              <a:ea typeface="+mj-ea"/>
              <a:cs typeface="+mj-cs"/>
            </a:endParaRPr>
          </a:p>
        </p:txBody>
      </p:sp>
      <p:sp>
        <p:nvSpPr>
          <p:cNvPr id="21" name="Subtitle 2"/>
          <p:cNvSpPr txBox="1">
            <a:spLocks/>
          </p:cNvSpPr>
          <p:nvPr/>
        </p:nvSpPr>
        <p:spPr>
          <a:xfrm>
            <a:off x="2895600" y="5181600"/>
            <a:ext cx="5334000" cy="1295400"/>
          </a:xfrm>
          <a:prstGeom prst="rect">
            <a:avLst/>
          </a:prstGeom>
          <a:solidFill>
            <a:srgbClr val="92D050"/>
          </a:solidFill>
          <a:ln>
            <a:solidFill>
              <a:srgbClr val="92D050"/>
            </a:solidFill>
          </a:ln>
        </p:spPr>
        <p:style>
          <a:lnRef idx="1">
            <a:schemeClr val="accent6"/>
          </a:lnRef>
          <a:fillRef idx="2">
            <a:schemeClr val="accent6"/>
          </a:fillRef>
          <a:effectRef idx="1">
            <a:schemeClr val="accent6"/>
          </a:effectRef>
          <a:fontRef idx="minor">
            <a:schemeClr val="dk1"/>
          </a:fontRef>
        </p:style>
        <p:txBody>
          <a:bodyPr tIns="0">
            <a:noAutofit/>
          </a:bodyPr>
          <a:lstStyle/>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kumimoji="0" lang="en-US" sz="2800" b="1" i="0" u="none" strike="noStrike" kern="1200" cap="none" spc="0" normalizeH="0" baseline="0" noProof="0" dirty="0" smtClean="0">
              <a:ln>
                <a:noFill/>
              </a:ln>
              <a:solidFill>
                <a:schemeClr val="tx2"/>
              </a:solidFill>
              <a:effectLst/>
              <a:uLnTx/>
              <a:uFillTx/>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sz="2800" b="1" dirty="0" smtClean="0">
              <a:ln>
                <a:solidFill>
                  <a:srgbClr val="0070C0"/>
                </a:solidFill>
              </a:ln>
              <a:solidFill>
                <a:srgbClr val="FFFF00"/>
              </a:solidFill>
              <a:effectLst>
                <a:outerShdw blurRad="38100" dist="38100" dir="2700000" algn="tl">
                  <a:srgbClr val="000000">
                    <a:alpha val="43137"/>
                  </a:srgbClr>
                </a:outerShdw>
              </a:effectLst>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r>
              <a:rPr kumimoji="0" lang="en-US" sz="2800" b="1" u="none" strike="noStrike" kern="1200" cap="none" spc="0" normalizeH="0" baseline="0" noProof="0" dirty="0" smtClean="0">
                <a:ln>
                  <a:solidFill>
                    <a:srgbClr val="0070C0"/>
                  </a:solidFill>
                </a:ln>
                <a:solidFill>
                  <a:srgbClr val="FFFF00"/>
                </a:solidFill>
                <a:effectLst>
                  <a:outerShdw blurRad="38100" dist="38100" dir="2700000" algn="tl">
                    <a:srgbClr val="000000">
                      <a:alpha val="43137"/>
                    </a:srgbClr>
                  </a:outerShdw>
                </a:effectLst>
                <a:uLnTx/>
                <a:uFillTx/>
                <a:latin typeface="Edwardian Script ITC" pitchFamily="66" charset="0"/>
              </a:rPr>
              <a:t>Compliments of:</a:t>
            </a: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kumimoji="0" lang="en-US" sz="2800" b="1" u="none" strike="noStrike" kern="1200" cap="none" spc="0" normalizeH="0" baseline="0" noProof="0" dirty="0" smtClean="0">
              <a:ln>
                <a:solidFill>
                  <a:srgbClr val="0070C0"/>
                </a:solidFill>
              </a:ln>
              <a:solidFill>
                <a:srgbClr val="FFFF00"/>
              </a:solidFill>
              <a:effectLst>
                <a:outerShdw blurRad="38100" dist="38100" dir="2700000" algn="tl">
                  <a:srgbClr val="000000">
                    <a:alpha val="43137"/>
                  </a:srgbClr>
                </a:outerShdw>
              </a:effectLst>
              <a:uLnTx/>
              <a:uFillTx/>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kumimoji="0" lang="en-US" sz="2800" b="1" u="none" strike="noStrike" kern="1200" cap="none" spc="0" normalizeH="0" baseline="0" noProof="0" dirty="0" smtClean="0">
              <a:ln>
                <a:solidFill>
                  <a:srgbClr val="0070C0"/>
                </a:solidFill>
              </a:ln>
              <a:solidFill>
                <a:srgbClr val="FFFF00"/>
              </a:solidFill>
              <a:effectLst>
                <a:outerShdw blurRad="38100" dist="38100" dir="2700000" algn="tl">
                  <a:srgbClr val="000000">
                    <a:alpha val="43137"/>
                  </a:srgbClr>
                </a:outerShdw>
              </a:effectLst>
              <a:uLnTx/>
              <a:uFillTx/>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r>
              <a:rPr lang="en-US" sz="2800" b="1" dirty="0" smtClean="0">
                <a:ln>
                  <a:solidFill>
                    <a:srgbClr val="0070C0"/>
                  </a:solidFill>
                </a:ln>
                <a:solidFill>
                  <a:srgbClr val="FFFF00"/>
                </a:solidFill>
                <a:effectLst>
                  <a:outerShdw blurRad="38100" dist="38100" dir="2700000" algn="tl">
                    <a:srgbClr val="000000">
                      <a:alpha val="43137"/>
                    </a:srgbClr>
                  </a:outerShdw>
                </a:effectLst>
                <a:latin typeface="Edwardian Script ITC" pitchFamily="66" charset="0"/>
              </a:rPr>
              <a:t>Virgin Islands Department of Education</a:t>
            </a: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sz="2800" b="1" dirty="0" smtClean="0">
              <a:ln>
                <a:solidFill>
                  <a:srgbClr val="0070C0"/>
                </a:solidFill>
              </a:ln>
              <a:solidFill>
                <a:srgbClr val="FFFF00"/>
              </a:solidFill>
              <a:effectLst>
                <a:outerShdw blurRad="38100" dist="38100" dir="2700000" algn="tl">
                  <a:srgbClr val="000000">
                    <a:alpha val="43137"/>
                  </a:srgbClr>
                </a:outerShdw>
              </a:effectLst>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endParaRPr lang="en-US" sz="2800" b="1" dirty="0" smtClean="0">
              <a:ln>
                <a:solidFill>
                  <a:srgbClr val="0070C0"/>
                </a:solidFill>
              </a:ln>
              <a:solidFill>
                <a:srgbClr val="FFFF00"/>
              </a:solidFill>
              <a:effectLst>
                <a:outerShdw blurRad="38100" dist="38100" dir="2700000" algn="tl">
                  <a:srgbClr val="000000">
                    <a:alpha val="43137"/>
                  </a:srgbClr>
                </a:outerShdw>
              </a:effectLst>
              <a:latin typeface="Edwardian Script ITC" pitchFamily="66" charset="0"/>
            </a:endParaRPr>
          </a:p>
          <a:p>
            <a:pPr marR="0" lvl="0" indent="0" algn="ctr" defTabSz="914400" rtl="0" eaLnBrk="1" fontAlgn="auto" latinLnBrk="0" hangingPunct="1">
              <a:lnSpc>
                <a:spcPts val="1000"/>
              </a:lnSpc>
              <a:spcAft>
                <a:spcPts val="0"/>
              </a:spcAft>
              <a:buClr>
                <a:schemeClr val="accent1"/>
              </a:buClr>
              <a:buSzPct val="80000"/>
              <a:buFont typeface="Wingdings 2"/>
              <a:buNone/>
              <a:tabLst/>
              <a:defRPr/>
            </a:pPr>
            <a:r>
              <a:rPr kumimoji="0" lang="en-US" sz="2800" b="1" u="none" strike="noStrike" kern="1200" cap="none" spc="0" normalizeH="0" baseline="0" noProof="0" dirty="0" smtClean="0">
                <a:ln>
                  <a:solidFill>
                    <a:srgbClr val="0070C0"/>
                  </a:solidFill>
                </a:ln>
                <a:solidFill>
                  <a:srgbClr val="FFFF00"/>
                </a:solidFill>
                <a:effectLst>
                  <a:outerShdw blurRad="38100" dist="38100" dir="2700000" algn="tl">
                    <a:srgbClr val="000000">
                      <a:alpha val="43137"/>
                    </a:srgbClr>
                  </a:outerShdw>
                </a:effectLst>
                <a:uLnTx/>
                <a:uFillTx/>
                <a:latin typeface="Edwardian Script ITC" pitchFamily="66" charset="0"/>
              </a:rPr>
              <a:t>Division of Virgin Islands Cultural Education</a:t>
            </a:r>
          </a:p>
        </p:txBody>
      </p:sp>
    </p:spTree>
  </p:cSld>
  <p:clrMapOvr>
    <a:masterClrMapping/>
  </p:clrMapOvr>
  <p:transition advClick="0" advTm="1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04800" y="914400"/>
            <a:ext cx="8534400" cy="5478423"/>
          </a:xfrm>
          <a:prstGeom prst="rect">
            <a:avLst/>
          </a:prstGeom>
          <a:solidFill>
            <a:srgbClr val="92D050"/>
          </a:solidFill>
          <a:ln>
            <a:solidFill>
              <a:srgbClr val="92D050"/>
            </a:solidFill>
          </a:ln>
        </p:spPr>
        <p:style>
          <a:lnRef idx="2">
            <a:schemeClr val="accent6"/>
          </a:lnRef>
          <a:fillRef idx="1">
            <a:schemeClr val="lt1"/>
          </a:fillRef>
          <a:effectRef idx="0">
            <a:schemeClr val="accent6"/>
          </a:effectRef>
          <a:fontRef idx="minor">
            <a:schemeClr val="dk1"/>
          </a:fontRef>
        </p:style>
        <p:txBody>
          <a:bodyPr wrap="square">
            <a:spAutoFit/>
          </a:bodyPr>
          <a:lstStyle/>
          <a:p>
            <a:pPr algn="just"/>
            <a:r>
              <a:rPr lang="en-US" sz="1400" dirty="0" smtClean="0">
                <a:latin typeface="Times New Roman" pitchFamily="18" charset="0"/>
                <a:cs typeface="Times New Roman" pitchFamily="18" charset="0"/>
              </a:rPr>
              <a:t>Transfer Day, which is honored on March 31, is a local holiday celebrating the transfer of the Danish West India Islands from Denmark to the United States of America.  This year marks 99</a:t>
            </a:r>
            <a:r>
              <a:rPr lang="en-US" sz="1400" baseline="300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years ago on March 31, 1917 when the Danish West India Islands were formally sold for twenty-five million dollars to the United States and became the United States Virgin Islands simultaneously on all three islands (St. Croix, St. John, and St. Thomas) at 4:00pm. </a:t>
            </a:r>
          </a:p>
          <a:p>
            <a:pPr algn="just"/>
            <a:endParaRPr lang="en-US" sz="1400" dirty="0" smtClean="0">
              <a:latin typeface="Times New Roman" pitchFamily="18" charset="0"/>
              <a:cs typeface="Times New Roman" pitchFamily="18" charset="0"/>
            </a:endParaRPr>
          </a:p>
          <a:p>
            <a:pPr algn="just"/>
            <a:r>
              <a:rPr lang="en-US" sz="1400" dirty="0" smtClean="0">
                <a:latin typeface="Times New Roman" pitchFamily="18" charset="0"/>
                <a:cs typeface="Times New Roman" pitchFamily="18" charset="0"/>
              </a:rPr>
              <a:t>The US’ interest </a:t>
            </a:r>
            <a:r>
              <a:rPr lang="en-US" sz="1400" dirty="0">
                <a:latin typeface="Times New Roman" pitchFamily="18" charset="0"/>
                <a:cs typeface="Times New Roman" pitchFamily="18" charset="0"/>
              </a:rPr>
              <a:t>in the </a:t>
            </a:r>
            <a:r>
              <a:rPr lang="en-US" sz="1400" dirty="0" smtClean="0">
                <a:latin typeface="Times New Roman" pitchFamily="18" charset="0"/>
                <a:cs typeface="Times New Roman" pitchFamily="18" charset="0"/>
              </a:rPr>
              <a:t>islands dates back as early as the Civil War, because of a need for a Caribbean Naval base. Although they were mostly interested in St. Thomas, the Danish wanted all three islands sold.  So conversations to acquire them started in the mid-1860’s and in 1867 Denmark agreed to sell St. Thomas and St. John for seven and a half million dollars in gold, however it never matured due to a hurricane, an earthquake, a tsunami, and a fire that hit the islands the following year.</a:t>
            </a:r>
          </a:p>
          <a:p>
            <a:pPr algn="just"/>
            <a:endParaRPr lang="en-US" sz="1400" dirty="0" smtClean="0">
              <a:latin typeface="Times New Roman" pitchFamily="18" charset="0"/>
              <a:cs typeface="Times New Roman" pitchFamily="18" charset="0"/>
            </a:endParaRPr>
          </a:p>
          <a:p>
            <a:pPr algn="just"/>
            <a:r>
              <a:rPr lang="en-US" sz="1400" dirty="0" smtClean="0">
                <a:latin typeface="Times New Roman" pitchFamily="18" charset="0"/>
                <a:cs typeface="Times New Roman" pitchFamily="18" charset="0"/>
              </a:rPr>
              <a:t>With an continued interest in these beautiful Virgin Islands, the purchase was finally completed in 1917.  The residents were given ten years to either keep their Danish citizenship or become an American citizen after the purchase.  Rather than becoming American citizens, the majority headed to Denmark.  However they missed the islands’ beautiful tropical weather, and the West Indian foods, music, fruit trees and plants.</a:t>
            </a:r>
          </a:p>
          <a:p>
            <a:pPr algn="just"/>
            <a:endParaRPr lang="en-US" sz="1400" dirty="0" smtClean="0">
              <a:latin typeface="Times New Roman" pitchFamily="18" charset="0"/>
              <a:cs typeface="Times New Roman" pitchFamily="18" charset="0"/>
            </a:endParaRPr>
          </a:p>
          <a:p>
            <a:pPr algn="just"/>
            <a:r>
              <a:rPr lang="en-US" sz="1400" dirty="0" smtClean="0">
                <a:latin typeface="Times New Roman" pitchFamily="18" charset="0"/>
                <a:cs typeface="Times New Roman" pitchFamily="18" charset="0"/>
              </a:rPr>
              <a:t>To re-enact the initial ceremony, there are special annual ceremonies on all three (3) islands.  During such ceremonies the Danish flag is lowered and the US flag is raised symbolically as in 1917.  Participants include government officials, community members, and local schools, as well as community groups such as the V.I. Humanities Council, St. Croix Friends of Denmark Society, the St. Croix Landmarks Society, Inc., and visitors to include the Danish West Indian Society. </a:t>
            </a:r>
          </a:p>
          <a:p>
            <a:pPr algn="just"/>
            <a:endParaRPr lang="en-US" sz="1400" dirty="0" smtClean="0">
              <a:latin typeface="Times New Roman" pitchFamily="18" charset="0"/>
              <a:cs typeface="Times New Roman" pitchFamily="18" charset="0"/>
            </a:endParaRPr>
          </a:p>
          <a:p>
            <a:pPr algn="just"/>
            <a:r>
              <a:rPr lang="en-US" sz="1400" dirty="0" smtClean="0">
                <a:latin typeface="Times New Roman" pitchFamily="18" charset="0"/>
                <a:cs typeface="Times New Roman" pitchFamily="18" charset="0"/>
              </a:rPr>
              <a:t>Although the Virgin Islands are no longer a possession of Denmark, the islands maintain a warm relationship with the Danish people. The Danish cemeteries, the forts, street names, and the ruins of the former sugar plantations bear testimony to a rich Danish past.</a:t>
            </a:r>
          </a:p>
        </p:txBody>
      </p:sp>
      <p:sp>
        <p:nvSpPr>
          <p:cNvPr id="17" name="Title 1"/>
          <p:cNvSpPr txBox="1">
            <a:spLocks/>
          </p:cNvSpPr>
          <p:nvPr/>
        </p:nvSpPr>
        <p:spPr>
          <a:xfrm>
            <a:off x="2819400" y="228600"/>
            <a:ext cx="3886200" cy="609600"/>
          </a:xfrm>
          <a:prstGeom prst="rect">
            <a:avLst/>
          </a:prstGeom>
          <a:solidFill>
            <a:srgbClr val="92D050"/>
          </a:solidFill>
          <a:ln>
            <a:solidFill>
              <a:srgbClr val="92D050"/>
            </a:solidFill>
          </a:ln>
        </p:spPr>
        <p:style>
          <a:lnRef idx="2">
            <a:schemeClr val="accent1"/>
          </a:lnRef>
          <a:fillRef idx="1">
            <a:schemeClr val="lt1"/>
          </a:fillRef>
          <a:effectRef idx="0">
            <a:schemeClr val="accent1"/>
          </a:effectRef>
          <a:fontRef idx="minor">
            <a:schemeClr val="dk1"/>
          </a:fontRef>
        </p:style>
        <p:txBody>
          <a:bodyPr vert="horz" rtlCol="0" anchor="ctr">
            <a:normAutofit fontScale="82500" lnSpcReduction="2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000" b="1" i="0" u="none" strike="noStrike" kern="1200" cap="none" spc="0" normalizeH="0" baseline="0" noProof="0" dirty="0" smtClean="0">
                <a:ln>
                  <a:solidFill>
                    <a:srgbClr val="0070C0"/>
                  </a:solidFill>
                </a:ln>
                <a:solidFill>
                  <a:srgbClr val="FFFF00"/>
                </a:solidFill>
                <a:effectLst>
                  <a:outerShdw blurRad="31750" dist="25400" dir="5400000" algn="tl" rotWithShape="0">
                    <a:srgbClr val="000000">
                      <a:alpha val="25000"/>
                    </a:srgbClr>
                  </a:outerShdw>
                </a:effectLst>
                <a:uLnTx/>
                <a:uFillTx/>
                <a:latin typeface="Edwardian Script ITC" pitchFamily="66" charset="0"/>
                <a:ea typeface="+mj-ea"/>
                <a:cs typeface="+mj-cs"/>
              </a:rPr>
              <a:t>Transfer Day</a:t>
            </a:r>
            <a:endParaRPr kumimoji="0" lang="en-US" sz="5000" b="1" i="0" u="none" strike="noStrike" kern="1200" cap="none" spc="0" normalizeH="0" baseline="0" noProof="0" dirty="0">
              <a:ln>
                <a:solidFill>
                  <a:srgbClr val="0070C0"/>
                </a:solidFill>
              </a:ln>
              <a:solidFill>
                <a:srgbClr val="FFFF00"/>
              </a:solidFill>
              <a:effectLst>
                <a:outerShdw blurRad="31750" dist="25400" dir="5400000" algn="tl" rotWithShape="0">
                  <a:srgbClr val="000000">
                    <a:alpha val="25000"/>
                  </a:srgbClr>
                </a:outerShdw>
              </a:effectLst>
              <a:uLnTx/>
              <a:uFillTx/>
              <a:latin typeface="Edwardian Script ITC" pitchFamily="66" charset="0"/>
              <a:ea typeface="+mj-ea"/>
              <a:cs typeface="+mj-cs"/>
            </a:endParaRPr>
          </a:p>
        </p:txBody>
      </p:sp>
    </p:spTree>
  </p:cSld>
  <p:clrMapOvr>
    <a:masterClrMapping/>
  </p:clrMapOvr>
  <p:transition advClick="0" advTm="1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304800" y="4495800"/>
            <a:ext cx="8382000" cy="1200329"/>
          </a:xfrm>
          <a:prstGeom prst="rect">
            <a:avLst/>
          </a:prstGeom>
        </p:spPr>
        <p:txBody>
          <a:bodyPr wrap="square">
            <a:spAutoFit/>
          </a:bodyPr>
          <a:lstStyle/>
          <a:p>
            <a:r>
              <a:rPr lang="en-US" sz="1200" u="sng" dirty="0" smtClean="0">
                <a:latin typeface="Baskerville Old Face" pitchFamily="18" charset="0"/>
              </a:rPr>
              <a:t>Suggested Classroom and Family Activities:</a:t>
            </a:r>
            <a:br>
              <a:rPr lang="en-US" sz="1200" u="sng" dirty="0" smtClean="0">
                <a:latin typeface="Baskerville Old Face" pitchFamily="18" charset="0"/>
              </a:rPr>
            </a:br>
            <a:r>
              <a:rPr lang="en-US" sz="1200" dirty="0" smtClean="0">
                <a:latin typeface="Baskerville Old Face" pitchFamily="18" charset="0"/>
              </a:rPr>
              <a:t>Participate and/or attend a Transfer Day parade</a:t>
            </a:r>
          </a:p>
          <a:p>
            <a:r>
              <a:rPr lang="en-US" sz="1200" dirty="0" smtClean="0">
                <a:latin typeface="Baskerville Old Face" pitchFamily="18" charset="0"/>
              </a:rPr>
              <a:t>Research the history of the Transfer Day holiday and with creativity share what you have learn with someone</a:t>
            </a:r>
          </a:p>
          <a:p>
            <a:r>
              <a:rPr lang="en-US" sz="1200" dirty="0" smtClean="0">
                <a:latin typeface="Baskerville Old Face" pitchFamily="18" charset="0"/>
              </a:rPr>
              <a:t>Attend special ceremony commemorating the Transfer Day holiday</a:t>
            </a:r>
          </a:p>
          <a:p>
            <a:r>
              <a:rPr lang="en-US" sz="1200" dirty="0" smtClean="0">
                <a:latin typeface="Baskerville Old Face" pitchFamily="18" charset="0"/>
              </a:rPr>
              <a:t>Visit the March 31, 1917 Transfer Day site on at least one of the three islands</a:t>
            </a:r>
          </a:p>
          <a:p>
            <a:r>
              <a:rPr lang="en-US" sz="1200" dirty="0" smtClean="0">
                <a:latin typeface="Baskerville Old Face" pitchFamily="18" charset="0"/>
              </a:rPr>
              <a:t>Interview and/or read about someone who experienced the Transfer Day and/or who lived under both the Danish and American flags </a:t>
            </a:r>
          </a:p>
        </p:txBody>
      </p:sp>
      <p:sp>
        <p:nvSpPr>
          <p:cNvPr id="19" name="Rectangle 18"/>
          <p:cNvSpPr/>
          <p:nvPr/>
        </p:nvSpPr>
        <p:spPr>
          <a:xfrm>
            <a:off x="304800" y="5581471"/>
            <a:ext cx="8686800" cy="1200329"/>
          </a:xfrm>
          <a:prstGeom prst="rect">
            <a:avLst/>
          </a:prstGeom>
        </p:spPr>
        <p:txBody>
          <a:bodyPr wrap="square">
            <a:spAutoFit/>
          </a:bodyPr>
          <a:lstStyle/>
          <a:p>
            <a:r>
              <a:rPr lang="en-US" sz="1200" b="1" u="sng" dirty="0" smtClean="0">
                <a:solidFill>
                  <a:schemeClr val="accent3">
                    <a:lumMod val="50000"/>
                  </a:schemeClr>
                </a:solidFill>
                <a:latin typeface="Bodoni MT" pitchFamily="18" charset="0"/>
                <a:ea typeface="Batang" pitchFamily="18" charset="-127"/>
              </a:rPr>
              <a:t>Courtesy of</a:t>
            </a:r>
            <a:br>
              <a:rPr lang="en-US" sz="1200" b="1" u="sng" dirty="0" smtClean="0">
                <a:solidFill>
                  <a:schemeClr val="accent3">
                    <a:lumMod val="50000"/>
                  </a:schemeClr>
                </a:solidFill>
                <a:latin typeface="Bodoni MT" pitchFamily="18" charset="0"/>
                <a:ea typeface="Batang" pitchFamily="18" charset="-127"/>
              </a:rPr>
            </a:br>
            <a:r>
              <a:rPr lang="en-US" sz="1200" b="1" dirty="0" smtClean="0">
                <a:solidFill>
                  <a:schemeClr val="accent3">
                    <a:lumMod val="50000"/>
                  </a:schemeClr>
                </a:solidFill>
                <a:latin typeface="Bodoni MT" pitchFamily="18" charset="0"/>
                <a:ea typeface="Batang" pitchFamily="18" charset="-127"/>
              </a:rPr>
              <a:t>Text:  </a:t>
            </a:r>
            <a:r>
              <a:rPr lang="en-US" sz="1200" dirty="0" smtClean="0">
                <a:latin typeface="Bodoni MT" pitchFamily="18" charset="0"/>
                <a:hlinkClick r:id="rId2"/>
              </a:rPr>
              <a:t>http://en.wikipedia.org/wiki/Transfer_Day</a:t>
            </a:r>
            <a:r>
              <a:rPr lang="en-US" sz="1200" dirty="0" smtClean="0">
                <a:latin typeface="Bodoni MT" pitchFamily="18" charset="0"/>
              </a:rPr>
              <a:t>; </a:t>
            </a:r>
            <a:r>
              <a:rPr lang="en-US" sz="1200" dirty="0" smtClean="0">
                <a:latin typeface="Bodoni MT" pitchFamily="18" charset="0"/>
                <a:hlinkClick r:id="rId3"/>
              </a:rPr>
              <a:t>http://voices.yahoo.com/observance-transfer-day-virgin-islands-5765624.html</a:t>
            </a:r>
            <a:r>
              <a:rPr lang="en-US" sz="1200" dirty="0" smtClean="0">
                <a:latin typeface="Bodoni MT" pitchFamily="18" charset="0"/>
              </a:rPr>
              <a:t>; </a:t>
            </a:r>
            <a:r>
              <a:rPr lang="en-US" sz="1200" dirty="0" smtClean="0">
                <a:latin typeface="Bodoni MT" pitchFamily="18" charset="0"/>
                <a:hlinkClick r:id="rId4"/>
              </a:rPr>
              <a:t>http://www.dkconsulateusvi.com/transfer/transfer.html</a:t>
            </a:r>
            <a:r>
              <a:rPr lang="en-US" sz="1200" dirty="0" smtClean="0">
                <a:latin typeface="Bodoni MT" pitchFamily="18" charset="0"/>
              </a:rPr>
              <a:t>; </a:t>
            </a:r>
            <a:r>
              <a:rPr lang="en-US" sz="1200" dirty="0" smtClean="0">
                <a:latin typeface="Bodoni MT" pitchFamily="18" charset="0"/>
                <a:hlinkClick r:id="rId5"/>
              </a:rPr>
              <a:t>http://virginislandsdailynews.com/news/v-i-marking-transfer-day-with-array-of-events-1.1293384</a:t>
            </a:r>
            <a:r>
              <a:rPr lang="en-US" sz="1200" dirty="0" smtClean="0">
                <a:latin typeface="Bodoni MT" pitchFamily="18" charset="0"/>
              </a:rPr>
              <a:t>; </a:t>
            </a:r>
            <a:endParaRPr lang="en-US" sz="1200" b="1" dirty="0" smtClean="0">
              <a:solidFill>
                <a:schemeClr val="accent3">
                  <a:lumMod val="50000"/>
                </a:schemeClr>
              </a:solidFill>
              <a:latin typeface="Bodoni MT" pitchFamily="18" charset="0"/>
              <a:ea typeface="Batang" pitchFamily="18" charset="-127"/>
            </a:endParaRPr>
          </a:p>
          <a:p>
            <a:r>
              <a:rPr lang="en-US" sz="1200" b="1" dirty="0" smtClean="0">
                <a:solidFill>
                  <a:schemeClr val="accent3">
                    <a:lumMod val="50000"/>
                  </a:schemeClr>
                </a:solidFill>
                <a:latin typeface="Bodoni MT" pitchFamily="18" charset="0"/>
                <a:ea typeface="Batang" pitchFamily="18" charset="-127"/>
              </a:rPr>
              <a:t>Pictures: </a:t>
            </a:r>
            <a:r>
              <a:rPr lang="en-US" sz="1200" b="1" dirty="0">
                <a:solidFill>
                  <a:schemeClr val="accent3">
                    <a:lumMod val="50000"/>
                  </a:schemeClr>
                </a:solidFill>
                <a:latin typeface="Bodoni MT" pitchFamily="18" charset="0"/>
                <a:ea typeface="Batang" pitchFamily="18" charset="-127"/>
              </a:rPr>
              <a:t>http://stjohnhistoricalsociety.org/vol-vi-no-5-march-2005-acquisition-of-the-danish-west-indies-by-the-united-states-by-bruce-schoonover/; </a:t>
            </a:r>
          </a:p>
        </p:txBody>
      </p:sp>
      <p:sp>
        <p:nvSpPr>
          <p:cNvPr id="7" name="Title 1"/>
          <p:cNvSpPr txBox="1">
            <a:spLocks/>
          </p:cNvSpPr>
          <p:nvPr/>
        </p:nvSpPr>
        <p:spPr>
          <a:xfrm>
            <a:off x="2667000" y="228600"/>
            <a:ext cx="4114800" cy="609600"/>
          </a:xfrm>
          <a:prstGeom prst="rect">
            <a:avLst/>
          </a:prstGeom>
          <a:solidFill>
            <a:srgbClr val="92D050"/>
          </a:solidFill>
          <a:ln>
            <a:solidFill>
              <a:srgbClr val="92D050"/>
            </a:solidFill>
          </a:ln>
        </p:spPr>
        <p:style>
          <a:lnRef idx="2">
            <a:schemeClr val="accent1"/>
          </a:lnRef>
          <a:fillRef idx="1">
            <a:schemeClr val="lt1"/>
          </a:fillRef>
          <a:effectRef idx="0">
            <a:schemeClr val="accent1"/>
          </a:effectRef>
          <a:fontRef idx="minor">
            <a:schemeClr val="dk1"/>
          </a:fontRef>
        </p:style>
        <p:txBody>
          <a:bodyPr vert="horz" rtlCol="0" anchor="ctr">
            <a:normAutofit fontScale="82500" lnSpcReduction="2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5000" b="1" i="0" u="none" strike="noStrike" kern="1200" cap="none" spc="0" normalizeH="0" baseline="0" noProof="0" dirty="0" smtClean="0">
                <a:ln>
                  <a:solidFill>
                    <a:srgbClr val="0070C0"/>
                  </a:solidFill>
                </a:ln>
                <a:solidFill>
                  <a:srgbClr val="FFFF00"/>
                </a:solidFill>
                <a:effectLst>
                  <a:outerShdw blurRad="31750" dist="25400" dir="5400000" algn="tl" rotWithShape="0">
                    <a:srgbClr val="000000">
                      <a:alpha val="25000"/>
                    </a:srgbClr>
                  </a:outerShdw>
                </a:effectLst>
                <a:uLnTx/>
                <a:uFillTx/>
                <a:latin typeface="Edwardian Script ITC" pitchFamily="66" charset="0"/>
                <a:ea typeface="+mj-ea"/>
                <a:cs typeface="+mj-cs"/>
              </a:rPr>
              <a:t>Happy Transfer Day!</a:t>
            </a:r>
            <a:endParaRPr kumimoji="0" lang="en-US" sz="5000" b="1" i="0" u="none" strike="noStrike" kern="1200" cap="none" spc="0" normalizeH="0" baseline="0" noProof="0" dirty="0">
              <a:ln>
                <a:solidFill>
                  <a:srgbClr val="0070C0"/>
                </a:solidFill>
              </a:ln>
              <a:solidFill>
                <a:srgbClr val="FFFF00"/>
              </a:solidFill>
              <a:effectLst>
                <a:outerShdw blurRad="31750" dist="25400" dir="5400000" algn="tl" rotWithShape="0">
                  <a:srgbClr val="000000">
                    <a:alpha val="25000"/>
                  </a:srgbClr>
                </a:outerShdw>
              </a:effectLst>
              <a:uLnTx/>
              <a:uFillTx/>
              <a:latin typeface="Edwardian Script ITC" pitchFamily="66" charset="0"/>
              <a:ea typeface="+mj-ea"/>
              <a:cs typeface="+mj-cs"/>
            </a:endParaRPr>
          </a:p>
        </p:txBody>
      </p:sp>
      <p:pic>
        <p:nvPicPr>
          <p:cNvPr id="1026" name="Picture 2" descr="Photo of Charlotte Amalie, Danish Government Buildi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8400" y="914400"/>
            <a:ext cx="4495799" cy="36433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Click="0" advTm="1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us-flag[1]"/>
          <p:cNvPicPr>
            <a:picLocks noChangeAspect="1" noChangeArrowheads="1"/>
          </p:cNvPicPr>
          <p:nvPr/>
        </p:nvPicPr>
        <p:blipFill>
          <a:blip r:embed="rId2" cstate="print"/>
          <a:srcRect/>
          <a:stretch>
            <a:fillRect/>
          </a:stretch>
        </p:blipFill>
        <p:spPr bwMode="auto">
          <a:xfrm>
            <a:off x="228600" y="152400"/>
            <a:ext cx="1600200" cy="1309255"/>
          </a:xfrm>
          <a:prstGeom prst="rect">
            <a:avLst/>
          </a:prstGeom>
          <a:noFill/>
          <a:ln w="9525" algn="in">
            <a:noFill/>
            <a:miter lim="800000"/>
            <a:headEnd/>
            <a:tailEnd/>
          </a:ln>
          <a:effectLst/>
        </p:spPr>
      </p:pic>
      <p:pic>
        <p:nvPicPr>
          <p:cNvPr id="9" name="Picture 4" descr="armour_usvi-flag[1]"/>
          <p:cNvPicPr>
            <a:picLocks noChangeAspect="1" noChangeArrowheads="1" noCrop="1"/>
          </p:cNvPicPr>
          <p:nvPr/>
        </p:nvPicPr>
        <p:blipFill>
          <a:blip r:embed="rId3" cstate="print"/>
          <a:srcRect/>
          <a:stretch>
            <a:fillRect/>
          </a:stretch>
        </p:blipFill>
        <p:spPr bwMode="auto">
          <a:xfrm>
            <a:off x="228600" y="1600200"/>
            <a:ext cx="1619250" cy="1295400"/>
          </a:xfrm>
          <a:prstGeom prst="rect">
            <a:avLst/>
          </a:prstGeom>
          <a:noFill/>
          <a:ln w="9525" algn="in">
            <a:noFill/>
            <a:miter lim="800000"/>
            <a:headEnd/>
            <a:tailEnd/>
          </a:ln>
        </p:spPr>
      </p:pic>
      <p:sp>
        <p:nvSpPr>
          <p:cNvPr id="11" name="TextBox 10"/>
          <p:cNvSpPr txBox="1"/>
          <p:nvPr/>
        </p:nvSpPr>
        <p:spPr>
          <a:xfrm>
            <a:off x="2667000" y="2057400"/>
            <a:ext cx="6019800" cy="1107996"/>
          </a:xfrm>
          <a:prstGeom prst="rect">
            <a:avLst/>
          </a:prstGeom>
          <a:solidFill>
            <a:srgbClr val="92D050"/>
          </a:solidFill>
          <a:ln>
            <a:solidFill>
              <a:srgbClr val="92D050"/>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n-US" sz="3300" b="1" dirty="0" smtClean="0">
                <a:ln w="12700">
                  <a:solidFill>
                    <a:srgbClr val="0070C0"/>
                  </a:solidFill>
                  <a:prstDash val="solid"/>
                </a:ln>
                <a:solidFill>
                  <a:srgbClr val="FFFF00"/>
                </a:solidFill>
                <a:effectLst>
                  <a:outerShdw blurRad="41275" dist="20320" dir="1800000" algn="tl" rotWithShape="0">
                    <a:srgbClr val="000000">
                      <a:alpha val="40000"/>
                    </a:srgbClr>
                  </a:outerShdw>
                </a:effectLst>
                <a:latin typeface="Edwardian Script ITC" pitchFamily="66" charset="0"/>
              </a:rPr>
              <a:t>Virgin Islands Department of Education</a:t>
            </a:r>
          </a:p>
          <a:p>
            <a:pPr algn="ctr"/>
            <a:r>
              <a:rPr lang="en-US" sz="3300" b="1" dirty="0" smtClean="0">
                <a:ln w="12700">
                  <a:solidFill>
                    <a:srgbClr val="0070C0"/>
                  </a:solidFill>
                  <a:prstDash val="solid"/>
                </a:ln>
                <a:solidFill>
                  <a:srgbClr val="FFFF00"/>
                </a:solidFill>
                <a:effectLst>
                  <a:outerShdw blurRad="41275" dist="20320" dir="1800000" algn="tl" rotWithShape="0">
                    <a:srgbClr val="000000">
                      <a:alpha val="40000"/>
                    </a:srgbClr>
                  </a:outerShdw>
                </a:effectLst>
                <a:latin typeface="Edwardian Script ITC" pitchFamily="66" charset="0"/>
              </a:rPr>
              <a:t>Division of Virgin Islands Cultural Education</a:t>
            </a:r>
          </a:p>
        </p:txBody>
      </p:sp>
      <p:sp>
        <p:nvSpPr>
          <p:cNvPr id="10" name="Rectangle 9"/>
          <p:cNvSpPr/>
          <p:nvPr/>
        </p:nvSpPr>
        <p:spPr>
          <a:xfrm>
            <a:off x="2057400" y="3733800"/>
            <a:ext cx="6934200" cy="2031325"/>
          </a:xfrm>
          <a:prstGeom prst="rect">
            <a:avLst/>
          </a:prstGeom>
          <a:solidFill>
            <a:srgbClr val="92D050"/>
          </a:solidFill>
          <a:ln>
            <a:solidFill>
              <a:srgbClr val="92D050"/>
            </a:solidFill>
          </a:ln>
        </p:spPr>
        <p:style>
          <a:lnRef idx="1">
            <a:schemeClr val="accent6"/>
          </a:lnRef>
          <a:fillRef idx="3">
            <a:schemeClr val="accent6"/>
          </a:fillRef>
          <a:effectRef idx="2">
            <a:schemeClr val="accent6"/>
          </a:effectRef>
          <a:fontRef idx="minor">
            <a:schemeClr val="lt1"/>
          </a:fontRef>
        </p:style>
        <p:txBody>
          <a:bodyPr wrap="square">
            <a:spAutoFit/>
          </a:bodyPr>
          <a:lstStyle/>
          <a:p>
            <a:pPr lvl="0" algn="ctr" fontAlgn="base">
              <a:spcBef>
                <a:spcPct val="0"/>
              </a:spcBef>
              <a:spcAft>
                <a:spcPct val="0"/>
              </a:spcAft>
            </a:pPr>
            <a:r>
              <a:rPr lang="en-US" b="1" u="sng" dirty="0" smtClean="0">
                <a:latin typeface="Baskerville Old Face" pitchFamily="18" charset="0"/>
                <a:cs typeface="Arial" pitchFamily="34" charset="0"/>
              </a:rPr>
              <a:t>ST. THOMAS / ST. JOHN </a:t>
            </a:r>
          </a:p>
          <a:p>
            <a:pPr lvl="0" algn="ctr" fontAlgn="base">
              <a:spcBef>
                <a:spcPct val="0"/>
              </a:spcBef>
              <a:spcAft>
                <a:spcPct val="0"/>
              </a:spcAft>
            </a:pPr>
            <a:r>
              <a:rPr lang="en-US" b="1" dirty="0" smtClean="0">
                <a:latin typeface="Baskerville Old Face" pitchFamily="18" charset="0"/>
                <a:cs typeface="Arial" pitchFamily="34" charset="0"/>
              </a:rPr>
              <a:t>Mailing Address:  1834 </a:t>
            </a:r>
            <a:r>
              <a:rPr lang="en-US" b="1" dirty="0" err="1" smtClean="0">
                <a:latin typeface="Baskerville Old Face" pitchFamily="18" charset="0"/>
                <a:cs typeface="Arial" pitchFamily="34" charset="0"/>
              </a:rPr>
              <a:t>Kongens</a:t>
            </a:r>
            <a:r>
              <a:rPr lang="en-US" b="1" dirty="0" smtClean="0">
                <a:latin typeface="Baskerville Old Face" pitchFamily="18" charset="0"/>
                <a:cs typeface="Arial" pitchFamily="34" charset="0"/>
              </a:rPr>
              <a:t> </a:t>
            </a:r>
            <a:r>
              <a:rPr lang="en-US" b="1" dirty="0" err="1" smtClean="0">
                <a:latin typeface="Baskerville Old Face" pitchFamily="18" charset="0"/>
                <a:cs typeface="Arial" pitchFamily="34" charset="0"/>
              </a:rPr>
              <a:t>Gade</a:t>
            </a:r>
            <a:r>
              <a:rPr lang="en-US" b="1" dirty="0" smtClean="0">
                <a:latin typeface="Baskerville Old Face" pitchFamily="18" charset="0"/>
                <a:cs typeface="Arial" pitchFamily="34" charset="0"/>
              </a:rPr>
              <a:t>, STT, VI   00802</a:t>
            </a:r>
          </a:p>
          <a:p>
            <a:pPr lvl="0" algn="ctr" fontAlgn="base">
              <a:spcBef>
                <a:spcPct val="0"/>
              </a:spcBef>
              <a:spcAft>
                <a:spcPct val="0"/>
              </a:spcAft>
            </a:pPr>
            <a:r>
              <a:rPr lang="en-US" b="1" dirty="0" smtClean="0">
                <a:latin typeface="Baskerville Old Face" pitchFamily="18" charset="0"/>
                <a:cs typeface="Arial" pitchFamily="34" charset="0"/>
              </a:rPr>
              <a:t>Physical Address:  J. Antonio Jarvis Annex, STT, VI   00802</a:t>
            </a:r>
          </a:p>
          <a:p>
            <a:pPr lvl="0" algn="ctr" fontAlgn="base">
              <a:spcBef>
                <a:spcPct val="0"/>
              </a:spcBef>
              <a:spcAft>
                <a:spcPct val="0"/>
              </a:spcAft>
            </a:pPr>
            <a:r>
              <a:rPr lang="en-US" b="1" dirty="0" smtClean="0">
                <a:latin typeface="Baskerville Old Face" pitchFamily="18" charset="0"/>
                <a:cs typeface="Arial" pitchFamily="34" charset="0"/>
              </a:rPr>
              <a:t>Telephone Number:  340-774-0100  x: 2804, 8043, 2806, 2808, or 2809</a:t>
            </a:r>
          </a:p>
          <a:p>
            <a:pPr lvl="0" algn="ctr" fontAlgn="base">
              <a:spcBef>
                <a:spcPct val="0"/>
              </a:spcBef>
              <a:spcAft>
                <a:spcPct val="0"/>
              </a:spcAft>
            </a:pPr>
            <a:r>
              <a:rPr lang="en-US" b="1" dirty="0" smtClean="0">
                <a:latin typeface="Baskerville Old Face" pitchFamily="18" charset="0"/>
                <a:cs typeface="Arial" pitchFamily="34" charset="0"/>
              </a:rPr>
              <a:t>Fax Number:  340-777-4342</a:t>
            </a:r>
          </a:p>
          <a:p>
            <a:pPr lvl="0" algn="ctr" fontAlgn="base">
              <a:spcBef>
                <a:spcPct val="0"/>
              </a:spcBef>
              <a:spcAft>
                <a:spcPct val="0"/>
              </a:spcAft>
            </a:pPr>
            <a:r>
              <a:rPr lang="en-US" b="1" dirty="0" smtClean="0">
                <a:latin typeface="Baskerville Old Face" pitchFamily="18" charset="0"/>
                <a:cs typeface="Arial" pitchFamily="34" charset="0"/>
              </a:rPr>
              <a:t>Email Addresses:  </a:t>
            </a:r>
            <a:r>
              <a:rPr lang="en-US" b="1" dirty="0" smtClean="0">
                <a:latin typeface="Baskerville Old Face" pitchFamily="18" charset="0"/>
                <a:cs typeface="Arial" pitchFamily="34" charset="0"/>
              </a:rPr>
              <a:t>yohance.henley</a:t>
            </a:r>
            <a:r>
              <a:rPr lang="en-US" b="1" dirty="0" smtClean="0">
                <a:latin typeface="Baskerville Old Face" pitchFamily="18" charset="0"/>
                <a:cs typeface="Arial" pitchFamily="34" charset="0"/>
                <a:hlinkClick r:id="rId4"/>
              </a:rPr>
              <a:t>@vide.vi</a:t>
            </a:r>
            <a:r>
              <a:rPr lang="en-US" b="1" dirty="0" smtClean="0">
                <a:latin typeface="Baskerville Old Face" pitchFamily="18" charset="0"/>
                <a:cs typeface="Arial" pitchFamily="34" charset="0"/>
                <a:hlinkClick r:id="rId4"/>
              </a:rPr>
              <a:t>,  </a:t>
            </a:r>
            <a:r>
              <a:rPr lang="en-US" b="1" dirty="0" smtClean="0">
                <a:latin typeface="Baskerville Old Face" pitchFamily="18" charset="0"/>
                <a:cs typeface="Arial" pitchFamily="34" charset="0"/>
                <a:hlinkClick r:id="rId5"/>
              </a:rPr>
              <a:t>maria.martin@vide.vi</a:t>
            </a:r>
            <a:r>
              <a:rPr lang="en-US" b="1" dirty="0" smtClean="0">
                <a:latin typeface="Baskerville Old Face" pitchFamily="18" charset="0"/>
                <a:cs typeface="Arial" pitchFamily="34" charset="0"/>
              </a:rPr>
              <a:t>, </a:t>
            </a:r>
            <a:r>
              <a:rPr lang="en-US" b="1" dirty="0" smtClean="0">
                <a:latin typeface="Baskerville Old Face" pitchFamily="18" charset="0"/>
                <a:cs typeface="Arial" pitchFamily="34" charset="0"/>
              </a:rPr>
              <a:t>or </a:t>
            </a:r>
            <a:r>
              <a:rPr lang="en-US" b="1" dirty="0" smtClean="0">
                <a:latin typeface="Baskerville Old Face" pitchFamily="18" charset="0"/>
                <a:cs typeface="Arial" pitchFamily="34" charset="0"/>
                <a:hlinkClick r:id="rId6"/>
              </a:rPr>
              <a:t>valricabryson@vide.vi</a:t>
            </a:r>
            <a:r>
              <a:rPr lang="en-US" b="1" dirty="0" smtClean="0">
                <a:latin typeface="Baskerville Old Face" pitchFamily="18" charset="0"/>
                <a:cs typeface="Arial" pitchFamily="34" charset="0"/>
              </a:rPr>
              <a:t> </a:t>
            </a:r>
            <a:endParaRPr lang="en-US" sz="1000" b="1" u="sng" dirty="0" smtClean="0">
              <a:latin typeface="Baskerville Old Face" pitchFamily="18" charset="0"/>
              <a:cs typeface="Arial" pitchFamily="34" charset="0"/>
            </a:endParaRPr>
          </a:p>
        </p:txBody>
      </p:sp>
      <p:sp>
        <p:nvSpPr>
          <p:cNvPr id="15" name="Rectangle 14"/>
          <p:cNvSpPr/>
          <p:nvPr/>
        </p:nvSpPr>
        <p:spPr>
          <a:xfrm>
            <a:off x="2476500" y="685800"/>
            <a:ext cx="6400800" cy="677108"/>
          </a:xfrm>
          <a:prstGeom prst="rect">
            <a:avLst/>
          </a:prstGeom>
          <a:solidFill>
            <a:srgbClr val="92D050"/>
          </a:solidFill>
          <a:ln>
            <a:solidFill>
              <a:srgbClr val="92D050"/>
            </a:solidFill>
          </a:ln>
        </p:spPr>
        <p:style>
          <a:lnRef idx="3">
            <a:schemeClr val="lt1"/>
          </a:lnRef>
          <a:fillRef idx="1">
            <a:schemeClr val="accent6"/>
          </a:fillRef>
          <a:effectRef idx="1">
            <a:schemeClr val="accent6"/>
          </a:effectRef>
          <a:fontRef idx="minor">
            <a:schemeClr val="lt1"/>
          </a:fontRef>
        </p:style>
        <p:txBody>
          <a:bodyPr wrap="square">
            <a:spAutoFit/>
          </a:bodyPr>
          <a:lstStyle/>
          <a:p>
            <a:pPr lvl="0" algn="ctr">
              <a:spcBef>
                <a:spcPct val="0"/>
              </a:spcBef>
              <a:defRPr/>
            </a:pPr>
            <a:r>
              <a:rPr lang="en-US" sz="1900" b="1" dirty="0" smtClean="0">
                <a:ln w="12700">
                  <a:solidFill>
                    <a:srgbClr val="0070C0"/>
                  </a:solidFill>
                  <a:prstDash val="solid"/>
                </a:ln>
                <a:solidFill>
                  <a:srgbClr val="FFFF00"/>
                </a:solidFill>
                <a:effectLst>
                  <a:outerShdw blurRad="41275" dist="20320" dir="1800000" algn="tl" rotWithShape="0">
                    <a:srgbClr val="000000">
                      <a:alpha val="40000"/>
                    </a:srgbClr>
                  </a:outerShdw>
                </a:effectLst>
              </a:rPr>
              <a:t>To receive monthly complimentary electronic holidays’ celebration recognition, kindly contact …..</a:t>
            </a:r>
            <a:endParaRPr lang="en-US" sz="1900" b="1" dirty="0">
              <a:ln w="12700">
                <a:solidFill>
                  <a:srgbClr val="0070C0"/>
                </a:solidFill>
                <a:prstDash val="solid"/>
              </a:ln>
              <a:solidFill>
                <a:srgbClr val="FFFF00"/>
              </a:solidFill>
              <a:effectLst>
                <a:outerShdw blurRad="41275" dist="20320" dir="1800000" algn="tl" rotWithShape="0">
                  <a:srgbClr val="000000">
                    <a:alpha val="40000"/>
                  </a:srgbClr>
                </a:outerShdw>
              </a:effectLst>
            </a:endParaRPr>
          </a:p>
        </p:txBody>
      </p:sp>
      <p:pic>
        <p:nvPicPr>
          <p:cNvPr id="12" name="Picture 2" descr="seal[1]"/>
          <p:cNvPicPr>
            <a:picLocks noChangeAspect="1" noChangeArrowheads="1"/>
          </p:cNvPicPr>
          <p:nvPr/>
        </p:nvPicPr>
        <p:blipFill>
          <a:blip r:embed="rId7" cstate="print"/>
          <a:srcRect/>
          <a:stretch>
            <a:fillRect/>
          </a:stretch>
        </p:blipFill>
        <p:spPr bwMode="auto">
          <a:xfrm>
            <a:off x="152400" y="2895600"/>
            <a:ext cx="1676400" cy="1371600"/>
          </a:xfrm>
          <a:prstGeom prst="rect">
            <a:avLst/>
          </a:prstGeom>
          <a:noFill/>
          <a:ln w="9525" algn="in">
            <a:noFill/>
            <a:miter lim="800000"/>
            <a:headEnd/>
            <a:tailEnd/>
          </a:ln>
          <a:effectLst/>
        </p:spPr>
      </p:pic>
      <p:pic>
        <p:nvPicPr>
          <p:cNvPr id="13" name="Picture 1" descr="cid:image004.png@01CD919D.EA625BE0"/>
          <p:cNvPicPr>
            <a:picLocks noChangeAspect="1" noChangeArrowheads="1"/>
          </p:cNvPicPr>
          <p:nvPr/>
        </p:nvPicPr>
        <p:blipFill>
          <a:blip r:embed="rId8" cstate="print"/>
          <a:srcRect/>
          <a:stretch>
            <a:fillRect/>
          </a:stretch>
        </p:blipFill>
        <p:spPr bwMode="auto">
          <a:xfrm>
            <a:off x="228600" y="4267200"/>
            <a:ext cx="1600200" cy="8522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 name="Picture 2"/>
          <p:cNvPicPr>
            <a:picLocks noChangeAspect="1" noChangeArrowheads="1"/>
          </p:cNvPicPr>
          <p:nvPr/>
        </p:nvPicPr>
        <p:blipFill>
          <a:blip r:embed="rId9" cstate="print"/>
          <a:srcRect/>
          <a:stretch>
            <a:fillRect/>
          </a:stretch>
        </p:blipFill>
        <p:spPr bwMode="auto">
          <a:xfrm>
            <a:off x="228600" y="5253772"/>
            <a:ext cx="1600200" cy="9184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Text Box 3"/>
          <p:cNvSpPr txBox="1">
            <a:spLocks noChangeArrowheads="1"/>
          </p:cNvSpPr>
          <p:nvPr/>
        </p:nvSpPr>
        <p:spPr bwMode="auto">
          <a:xfrm>
            <a:off x="95250" y="6261100"/>
            <a:ext cx="1885950" cy="520700"/>
          </a:xfrm>
          <a:prstGeom prst="rect">
            <a:avLst/>
          </a:prstGeom>
          <a:solidFill>
            <a:schemeClr val="accent1">
              <a:lumMod val="20000"/>
              <a:lumOff val="80000"/>
            </a:schemeClr>
          </a:solidFill>
          <a:ln>
            <a:headEnd/>
            <a:tailEnd/>
          </a:ln>
        </p:spPr>
        <p:style>
          <a:lnRef idx="2">
            <a:schemeClr val="accent1"/>
          </a:lnRef>
          <a:fillRef idx="1">
            <a:schemeClr val="lt1"/>
          </a:fillRef>
          <a:effectRef idx="0">
            <a:schemeClr val="accent1"/>
          </a:effectRef>
          <a:fontRef idx="minor">
            <a:schemeClr val="dk1"/>
          </a:fontRef>
        </p:style>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Edwardian Script ITC" pitchFamily="66"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rgbClr val="000000"/>
                </a:solidFill>
                <a:effectLst/>
                <a:latin typeface="Edwardian Script ITC" pitchFamily="66"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advClick="0" advTm="10000"/>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5422</TotalTime>
  <Words>562</Words>
  <Application>Microsoft Office PowerPoint</Application>
  <PresentationFormat>On-screen Show (4:3)</PresentationFormat>
  <Paragraphs>44</Paragraphs>
  <Slides>4</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vt:i4>
      </vt:variant>
    </vt:vector>
  </HeadingPairs>
  <TitlesOfParts>
    <vt:vector size="16" baseType="lpstr">
      <vt:lpstr>Arial</vt:lpstr>
      <vt:lpstr>Baskerville Old Face</vt:lpstr>
      <vt:lpstr>Batang</vt:lpstr>
      <vt:lpstr>Bodoni MT</vt:lpstr>
      <vt:lpstr>Calibri</vt:lpstr>
      <vt:lpstr>Edwardian Script ITC</vt:lpstr>
      <vt:lpstr>Lucida Sans Unicode</vt:lpstr>
      <vt:lpstr>Times New Roman</vt:lpstr>
      <vt:lpstr>Verdana</vt:lpstr>
      <vt:lpstr>Wingdings 2</vt:lpstr>
      <vt:lpstr>Wingdings 3</vt:lpstr>
      <vt:lpstr>Concourse</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Arlene L. Pinney-Benjamin</dc:creator>
  <cp:lastModifiedBy>yohance</cp:lastModifiedBy>
  <cp:revision>648</cp:revision>
  <dcterms:created xsi:type="dcterms:W3CDTF">2012-10-29T15:21:48Z</dcterms:created>
  <dcterms:modified xsi:type="dcterms:W3CDTF">2017-03-01T18:28:57Z</dcterms:modified>
</cp:coreProperties>
</file>