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1"/>
  </p:sldMasterIdLst>
  <p:notesMasterIdLst>
    <p:notesMasterId r:id="rId39"/>
  </p:notesMasterIdLst>
  <p:sldIdLst>
    <p:sldId id="361" r:id="rId2"/>
    <p:sldId id="362" r:id="rId3"/>
    <p:sldId id="363" r:id="rId4"/>
    <p:sldId id="364" r:id="rId5"/>
    <p:sldId id="320" r:id="rId6"/>
    <p:sldId id="365" r:id="rId7"/>
    <p:sldId id="366" r:id="rId8"/>
    <p:sldId id="390" r:id="rId9"/>
    <p:sldId id="394" r:id="rId10"/>
    <p:sldId id="393" r:id="rId11"/>
    <p:sldId id="392" r:id="rId12"/>
    <p:sldId id="391" r:id="rId13"/>
    <p:sldId id="367" r:id="rId14"/>
    <p:sldId id="389" r:id="rId15"/>
    <p:sldId id="388" r:id="rId16"/>
    <p:sldId id="387" r:id="rId17"/>
    <p:sldId id="386" r:id="rId18"/>
    <p:sldId id="385" r:id="rId19"/>
    <p:sldId id="384" r:id="rId20"/>
    <p:sldId id="383" r:id="rId21"/>
    <p:sldId id="382" r:id="rId22"/>
    <p:sldId id="381" r:id="rId23"/>
    <p:sldId id="380" r:id="rId24"/>
    <p:sldId id="379" r:id="rId25"/>
    <p:sldId id="378" r:id="rId26"/>
    <p:sldId id="377" r:id="rId27"/>
    <p:sldId id="376" r:id="rId28"/>
    <p:sldId id="375" r:id="rId29"/>
    <p:sldId id="374" r:id="rId30"/>
    <p:sldId id="373" r:id="rId31"/>
    <p:sldId id="372" r:id="rId32"/>
    <p:sldId id="371" r:id="rId33"/>
    <p:sldId id="370" r:id="rId34"/>
    <p:sldId id="369" r:id="rId35"/>
    <p:sldId id="368" r:id="rId36"/>
    <p:sldId id="395" r:id="rId37"/>
    <p:sldId id="287" r:id="rId38"/>
  </p:sldIdLst>
  <p:sldSz cx="9144000" cy="6858000" type="screen4x3"/>
  <p:notesSz cx="6858000" cy="92900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865" autoAdjust="0"/>
  </p:normalViewPr>
  <p:slideViewPr>
    <p:cSldViewPr>
      <p:cViewPr varScale="1">
        <p:scale>
          <a:sx n="57" d="100"/>
          <a:sy n="57" d="100"/>
        </p:scale>
        <p:origin x="36" y="993"/>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a:defRPr sz="1200"/>
            </a:lvl1pPr>
          </a:lstStyle>
          <a:p>
            <a:fld id="{5CC0FECC-5E56-4F04-B6D8-97F1251CF91E}" type="datetimeFigureOut">
              <a:rPr lang="en-US" smtClean="0"/>
              <a:pPr/>
              <a:t>3/1/2017</a:t>
            </a:fld>
            <a:endParaRPr lang="en-US"/>
          </a:p>
        </p:txBody>
      </p:sp>
      <p:sp>
        <p:nvSpPr>
          <p:cNvPr id="4" name="Slide Image Placeholder 3"/>
          <p:cNvSpPr>
            <a:spLocks noGrp="1" noRot="1" noChangeAspect="1"/>
          </p:cNvSpPr>
          <p:nvPr>
            <p:ph type="sldImg" idx="2"/>
          </p:nvPr>
        </p:nvSpPr>
        <p:spPr>
          <a:xfrm>
            <a:off x="1108075" y="696913"/>
            <a:ext cx="4641850" cy="34829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3250"/>
            <a:ext cx="5486400" cy="417988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3325"/>
            <a:ext cx="2971800"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3325"/>
            <a:ext cx="2971800" cy="465138"/>
          </a:xfrm>
          <a:prstGeom prst="rect">
            <a:avLst/>
          </a:prstGeom>
        </p:spPr>
        <p:txBody>
          <a:bodyPr vert="horz" lIns="91440" tIns="45720" rIns="91440" bIns="45720" rtlCol="0" anchor="b"/>
          <a:lstStyle>
            <a:lvl1pPr algn="r">
              <a:defRPr sz="1200"/>
            </a:lvl1pPr>
          </a:lstStyle>
          <a:p>
            <a:fld id="{F07B24A8-421E-461D-9D56-08689861BB9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E6A956C-A275-4439-819F-0A1591A37C52}"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42900" y="4960137"/>
            <a:ext cx="5829300" cy="1463040"/>
          </a:xfrm>
        </p:spPr>
        <p:txBody>
          <a:bodyPr anchor="ctr">
            <a:normAutofit/>
          </a:bodyPr>
          <a:lstStyle>
            <a:lvl1pPr algn="r">
              <a:defRPr sz="44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60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3EE7CB5E-C440-40EA-A3BB-A44AE170A127}" type="datetimeFigureOut">
              <a:rPr lang="en-US" smtClean="0"/>
              <a:pPr/>
              <a:t>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ED1068-BC9E-48C6-9DDE-44D78F5D3BA3}" type="slidenum">
              <a:rPr lang="en-US" smtClean="0"/>
              <a:pPr/>
              <a:t>‹#›</a:t>
            </a:fld>
            <a:endParaRPr lang="en-US"/>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2285344"/>
      </p:ext>
    </p:extLst>
  </p:cSld>
  <p:clrMapOvr>
    <a:masterClrMapping/>
  </p:clrMapOvr>
  <p:transition spd="slow">
    <p:random/>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EE7CB5E-C440-40EA-A3BB-A44AE170A127}" type="datetimeFigureOut">
              <a:rPr lang="en-US" smtClean="0"/>
              <a:pPr/>
              <a:t>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ED1068-BC9E-48C6-9DDE-44D78F5D3BA3}" type="slidenum">
              <a:rPr lang="en-US" smtClean="0"/>
              <a:pPr/>
              <a:t>‹#›</a:t>
            </a:fld>
            <a:endParaRPr lang="en-US"/>
          </a:p>
        </p:txBody>
      </p:sp>
    </p:spTree>
    <p:extLst>
      <p:ext uri="{BB962C8B-B14F-4D97-AF65-F5344CB8AC3E}">
        <p14:creationId xmlns:p14="http://schemas.microsoft.com/office/powerpoint/2010/main" val="1598697137"/>
      </p:ext>
    </p:extLst>
  </p:cSld>
  <p:clrMapOvr>
    <a:masterClrMapping/>
  </p:clrMapOvr>
  <p:transition spd="slow">
    <p:random/>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EE7CB5E-C440-40EA-A3BB-A44AE170A127}" type="datetimeFigureOut">
              <a:rPr lang="en-US" smtClean="0"/>
              <a:pPr/>
              <a:t>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ED1068-BC9E-48C6-9DDE-44D78F5D3BA3}" type="slidenum">
              <a:rPr lang="en-US" smtClean="0"/>
              <a:pPr/>
              <a:t>‹#›</a:t>
            </a:fld>
            <a:endParaRPr lang="en-US"/>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0877480"/>
      </p:ext>
    </p:extLst>
  </p:cSld>
  <p:clrMapOvr>
    <a:masterClrMapping/>
  </p:clrMapOvr>
  <p:transition spd="slow">
    <p:random/>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EE7CB5E-C440-40EA-A3BB-A44AE170A127}" type="datetimeFigureOut">
              <a:rPr lang="en-US" smtClean="0"/>
              <a:pPr/>
              <a:t>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ED1068-BC9E-48C6-9DDE-44D78F5D3BA3}" type="slidenum">
              <a:rPr lang="en-US" smtClean="0"/>
              <a:pPr/>
              <a:t>‹#›</a:t>
            </a:fld>
            <a:endParaRPr lang="en-US"/>
          </a:p>
        </p:txBody>
      </p:sp>
    </p:spTree>
    <p:extLst>
      <p:ext uri="{BB962C8B-B14F-4D97-AF65-F5344CB8AC3E}">
        <p14:creationId xmlns:p14="http://schemas.microsoft.com/office/powerpoint/2010/main" val="683763469"/>
      </p:ext>
    </p:extLst>
  </p:cSld>
  <p:clrMapOvr>
    <a:masterClrMapping/>
  </p:clrMapOvr>
  <p:transition spd="slow">
    <p:rand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reeform 10"/>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960137"/>
            <a:ext cx="5829300" cy="1463040"/>
          </a:xfrm>
        </p:spPr>
        <p:txBody>
          <a:bodyPr anchor="ctr">
            <a:normAutofit/>
          </a:bodyPr>
          <a:lstStyle>
            <a:lvl1pPr algn="r">
              <a:defRPr sz="44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EE7CB5E-C440-40EA-A3BB-A44AE170A127}" type="datetimeFigureOut">
              <a:rPr lang="en-US" smtClean="0"/>
              <a:pPr/>
              <a:t>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ED1068-BC9E-48C6-9DDE-44D78F5D3BA3}" type="slidenum">
              <a:rPr lang="en-US" smtClean="0"/>
              <a:pPr/>
              <a:t>‹#›</a:t>
            </a:fld>
            <a:endParaRPr lang="en-US"/>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4782911"/>
      </p:ext>
    </p:extLst>
  </p:cSld>
  <p:clrMapOvr>
    <a:masterClrMapping/>
  </p:clrMapOvr>
  <p:transition spd="slow">
    <p:random/>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68096" y="2286000"/>
            <a:ext cx="35661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EE7CB5E-C440-40EA-A3BB-A44AE170A127}" type="datetimeFigureOut">
              <a:rPr lang="en-US" smtClean="0"/>
              <a:pPr/>
              <a:t>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ED1068-BC9E-48C6-9DDE-44D78F5D3BA3}" type="slidenum">
              <a:rPr lang="en-US" smtClean="0"/>
              <a:pPr/>
              <a:t>‹#›</a:t>
            </a:fld>
            <a:endParaRPr lang="en-US"/>
          </a:p>
        </p:txBody>
      </p:sp>
    </p:spTree>
    <p:extLst>
      <p:ext uri="{BB962C8B-B14F-4D97-AF65-F5344CB8AC3E}">
        <p14:creationId xmlns:p14="http://schemas.microsoft.com/office/powerpoint/2010/main" val="1797478207"/>
      </p:ext>
    </p:extLst>
  </p:cSld>
  <p:clrMapOvr>
    <a:masterClrMapping/>
  </p:clrMapOvr>
  <p:transition spd="slow">
    <p:random/>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768096" y="585216"/>
            <a:ext cx="7290054" cy="149961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22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768096" y="2967788"/>
            <a:ext cx="3566160" cy="33415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91990" y="2179636"/>
            <a:ext cx="3566160" cy="822960"/>
          </a:xfrm>
        </p:spPr>
        <p:txBody>
          <a:bodyPr lIns="137160" rIns="137160" anchor="ctr">
            <a:normAutofit/>
          </a:bodyPr>
          <a:lstStyle>
            <a:lvl1pPr marL="0" indent="0">
              <a:spcBef>
                <a:spcPts val="0"/>
              </a:spcBef>
              <a:spcAft>
                <a:spcPts val="0"/>
              </a:spcAft>
              <a:buNone/>
              <a:defRPr lang="en-US" sz="22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Edit Master text styles</a:t>
            </a:r>
          </a:p>
        </p:txBody>
      </p:sp>
      <p:sp>
        <p:nvSpPr>
          <p:cNvPr id="6" name="Content Placeholder 5"/>
          <p:cNvSpPr>
            <a:spLocks noGrp="1"/>
          </p:cNvSpPr>
          <p:nvPr>
            <p:ph sz="quarter" idx="4"/>
          </p:nvPr>
        </p:nvSpPr>
        <p:spPr>
          <a:xfrm>
            <a:off x="4491990" y="2967788"/>
            <a:ext cx="3566160" cy="33415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EE7CB5E-C440-40EA-A3BB-A44AE170A127}" type="datetimeFigureOut">
              <a:rPr lang="en-US" smtClean="0"/>
              <a:pPr/>
              <a:t>3/1/2017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4ED1068-BC9E-48C6-9DDE-44D78F5D3BA3}" type="slidenum">
              <a:rPr lang="en-US" smtClean="0"/>
              <a:pPr/>
              <a:t>‹#›</a:t>
            </a:fld>
            <a:endParaRPr lang="en-US"/>
          </a:p>
        </p:txBody>
      </p:sp>
    </p:spTree>
    <p:extLst>
      <p:ext uri="{BB962C8B-B14F-4D97-AF65-F5344CB8AC3E}">
        <p14:creationId xmlns:p14="http://schemas.microsoft.com/office/powerpoint/2010/main" val="3530776905"/>
      </p:ext>
    </p:extLst>
  </p:cSld>
  <p:clrMapOvr>
    <a:masterClrMapping/>
  </p:clrMapOvr>
  <p:transition spd="slow">
    <p:random/>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EE7CB5E-C440-40EA-A3BB-A44AE170A127}" type="datetimeFigureOut">
              <a:rPr lang="en-US" smtClean="0"/>
              <a:pPr/>
              <a:t>3/1/2017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4ED1068-BC9E-48C6-9DDE-44D78F5D3BA3}" type="slidenum">
              <a:rPr lang="en-US" smtClean="0"/>
              <a:pPr/>
              <a:t>‹#›</a:t>
            </a:fld>
            <a:endParaRPr lang="en-US"/>
          </a:p>
        </p:txBody>
      </p:sp>
    </p:spTree>
    <p:extLst>
      <p:ext uri="{BB962C8B-B14F-4D97-AF65-F5344CB8AC3E}">
        <p14:creationId xmlns:p14="http://schemas.microsoft.com/office/powerpoint/2010/main" val="3267033586"/>
      </p:ext>
    </p:extLst>
  </p:cSld>
  <p:clrMapOvr>
    <a:masterClrMapping/>
  </p:clrMapOvr>
  <p:transition spd="slow">
    <p:random/>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E7CB5E-C440-40EA-A3BB-A44AE170A127}" type="datetimeFigureOut">
              <a:rPr lang="en-US" smtClean="0"/>
              <a:pPr/>
              <a:t>3/1/2017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4ED1068-BC9E-48C6-9DDE-44D78F5D3BA3}" type="slidenum">
              <a:rPr lang="en-US" smtClean="0"/>
              <a:pPr/>
              <a:t>‹#›</a:t>
            </a:fld>
            <a:endParaRPr lang="en-US"/>
          </a:p>
        </p:txBody>
      </p:sp>
    </p:spTree>
    <p:extLst>
      <p:ext uri="{BB962C8B-B14F-4D97-AF65-F5344CB8AC3E}">
        <p14:creationId xmlns:p14="http://schemas.microsoft.com/office/powerpoint/2010/main" val="3659125221"/>
      </p:ext>
    </p:extLst>
  </p:cSld>
  <p:clrMapOvr>
    <a:masterClrMapping/>
  </p:clrMapOvr>
  <p:transition spd="slow">
    <p:random/>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en-US" smtClean="0"/>
              <a:t>Click to edit Master title style</a:t>
            </a:r>
            <a:endParaRPr lang="en-US" dirty="0"/>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3EE7CB5E-C440-40EA-A3BB-A44AE170A127}" type="datetimeFigureOut">
              <a:rPr lang="en-US" smtClean="0"/>
              <a:pPr/>
              <a:t>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ED1068-BC9E-48C6-9DDE-44D78F5D3BA3}" type="slidenum">
              <a:rPr lang="en-US" smtClean="0"/>
              <a:pPr/>
              <a:t>‹#›</a:t>
            </a:fld>
            <a:endParaRPr lang="en-US"/>
          </a:p>
        </p:txBody>
      </p:sp>
    </p:spTree>
    <p:extLst>
      <p:ext uri="{BB962C8B-B14F-4D97-AF65-F5344CB8AC3E}">
        <p14:creationId xmlns:p14="http://schemas.microsoft.com/office/powerpoint/2010/main" val="4114300136"/>
      </p:ext>
    </p:extLst>
  </p:cSld>
  <p:clrMapOvr>
    <a:masterClrMapping/>
  </p:clrMapOvr>
  <p:transition spd="slow">
    <p:random/>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44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3EE7CB5E-C440-40EA-A3BB-A44AE170A127}" type="datetimeFigureOut">
              <a:rPr lang="en-US" smtClean="0"/>
              <a:pPr/>
              <a:t>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ED1068-BC9E-48C6-9DDE-44D78F5D3BA3}" type="slidenum">
              <a:rPr lang="en-US" smtClean="0"/>
              <a:pPr/>
              <a:t>‹#›</a:t>
            </a:fld>
            <a:endParaRPr lang="en-US"/>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3085834"/>
      </p:ext>
    </p:extLst>
  </p:cSld>
  <p:clrMapOvr>
    <a:masterClrMapping/>
  </p:clrMapOvr>
  <p:transition spd="slow">
    <p:random/>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3EE7CB5E-C440-40EA-A3BB-A44AE170A127}" type="datetimeFigureOut">
              <a:rPr lang="en-US" smtClean="0"/>
              <a:pPr/>
              <a:t>3/1/2017</a:t>
            </a:fld>
            <a:endParaRPr lang="en-US"/>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04ED1068-BC9E-48C6-9DDE-44D78F5D3BA3}" type="slidenum">
              <a:rPr lang="en-US" smtClean="0"/>
              <a:pPr/>
              <a:t>‹#›</a:t>
            </a:fld>
            <a:endParaRPr lang="en-US"/>
          </a:p>
        </p:txBody>
      </p:sp>
      <p:cxnSp>
        <p:nvCxnSpPr>
          <p:cNvPr id="7" name="Straight Connector 6"/>
          <p:cNvCxnSpPr/>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062785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ransition spd="slow">
    <p:random/>
  </p:transition>
  <p:timing>
    <p:tnLst>
      <p:par>
        <p:cTn id="1" dur="indefinite" restart="never" nodeType="tmRoot"/>
      </p:par>
    </p:tnLst>
  </p:timing>
  <p:txStyles>
    <p:title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1.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audio" Target="file:///C:\Users\alpbenjamin\Music\Gladys%20Abraham%20Elementary%20School%20Choir%20(Folk%20Music%20of%20the%20Virgin%20Islands)\09%20Track%209.wma"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gif"/><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en.wikipedia.org/wiki/File:Hamilton_Jackson.jpg" TargetMode="Externa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hyperlink" Target="http://3.bp.blogspot.com/-keqYDLm5iLA/UfHcTAvwasI/AAAAAAAAAVo/wTMwybgL6b8/s1600/13747+David+Canagata+-+Preservation.jpg" TargetMode="Externa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gif"/><Relationship Id="rId7"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hyperlink" Target="mailto:mmartin@doe.vi" TargetMode="External"/><Relationship Id="rId4" Type="http://schemas.openxmlformats.org/officeDocument/2006/relationships/hyperlink" Target="mailto:shart@stj.k12.vi"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1" descr="armour_usvi-flag[1]"/>
          <p:cNvPicPr>
            <a:picLocks noChangeAspect="1" noChangeArrowheads="1" noCrop="1"/>
          </p:cNvPicPr>
          <p:nvPr/>
        </p:nvPicPr>
        <p:blipFill>
          <a:blip r:embed="rId4" cstate="print"/>
          <a:srcRect/>
          <a:stretch>
            <a:fillRect/>
          </a:stretch>
        </p:blipFill>
        <p:spPr bwMode="auto">
          <a:xfrm>
            <a:off x="457200" y="1524000"/>
            <a:ext cx="1277471" cy="1143000"/>
          </a:xfrm>
          <a:prstGeom prst="rect">
            <a:avLst/>
          </a:prstGeom>
          <a:ln>
            <a:noFill/>
          </a:ln>
          <a:effectLst>
            <a:outerShdw blurRad="292100" dist="139700" dir="2700000" algn="tl" rotWithShape="0">
              <a:srgbClr val="333333">
                <a:alpha val="65000"/>
              </a:srgbClr>
            </a:outerShdw>
          </a:effectLst>
        </p:spPr>
      </p:pic>
      <p:pic>
        <p:nvPicPr>
          <p:cNvPr id="24578" name="Picture 2" descr="us-flag[1]"/>
          <p:cNvPicPr>
            <a:picLocks noChangeAspect="1" noChangeArrowheads="1"/>
          </p:cNvPicPr>
          <p:nvPr/>
        </p:nvPicPr>
        <p:blipFill>
          <a:blip r:embed="rId5" cstate="print"/>
          <a:srcRect/>
          <a:stretch>
            <a:fillRect/>
          </a:stretch>
        </p:blipFill>
        <p:spPr bwMode="auto">
          <a:xfrm>
            <a:off x="364958" y="228600"/>
            <a:ext cx="1235242" cy="1066800"/>
          </a:xfrm>
          <a:prstGeom prst="rect">
            <a:avLst/>
          </a:prstGeom>
          <a:ln>
            <a:noFill/>
          </a:ln>
          <a:effectLst>
            <a:outerShdw blurRad="292100" dist="139700" dir="2700000" algn="tl" rotWithShape="0">
              <a:srgbClr val="333333">
                <a:alpha val="65000"/>
              </a:srgbClr>
            </a:outerShdw>
          </a:effectLst>
        </p:spPr>
      </p:pic>
      <p:pic>
        <p:nvPicPr>
          <p:cNvPr id="24579" name="Picture 3" descr="seal[1]"/>
          <p:cNvPicPr>
            <a:picLocks noChangeAspect="1" noChangeArrowheads="1"/>
          </p:cNvPicPr>
          <p:nvPr/>
        </p:nvPicPr>
        <p:blipFill>
          <a:blip r:embed="rId6" cstate="print"/>
          <a:srcRect/>
          <a:stretch>
            <a:fillRect/>
          </a:stretch>
        </p:blipFill>
        <p:spPr bwMode="auto">
          <a:xfrm>
            <a:off x="381000" y="2743200"/>
            <a:ext cx="1371600" cy="1371600"/>
          </a:xfrm>
          <a:prstGeom prst="rect">
            <a:avLst/>
          </a:prstGeom>
          <a:noFill/>
          <a:ln w="9525" algn="in">
            <a:noFill/>
            <a:miter lim="800000"/>
            <a:headEnd/>
            <a:tailEnd/>
          </a:ln>
          <a:effectLst/>
        </p:spPr>
      </p:pic>
      <p:pic>
        <p:nvPicPr>
          <p:cNvPr id="7" name="Picture 1" descr="cid:image004.png@01CD919D.EA625BE0"/>
          <p:cNvPicPr>
            <a:picLocks noChangeAspect="1" noChangeArrowheads="1"/>
          </p:cNvPicPr>
          <p:nvPr/>
        </p:nvPicPr>
        <p:blipFill>
          <a:blip r:embed="rId7" cstate="print"/>
          <a:srcRect/>
          <a:stretch>
            <a:fillRect/>
          </a:stretch>
        </p:blipFill>
        <p:spPr bwMode="auto">
          <a:xfrm>
            <a:off x="304800" y="4114800"/>
            <a:ext cx="1524000" cy="811695"/>
          </a:xfrm>
          <a:prstGeom prst="rect">
            <a:avLst/>
          </a:prstGeom>
          <a:noFill/>
          <a:ln w="9525">
            <a:noFill/>
            <a:miter lim="800000"/>
            <a:headEnd/>
            <a:tailEnd/>
          </a:ln>
        </p:spPr>
      </p:pic>
      <p:pic>
        <p:nvPicPr>
          <p:cNvPr id="8" name="Picture 2"/>
          <p:cNvPicPr>
            <a:picLocks noChangeAspect="1" noChangeArrowheads="1"/>
          </p:cNvPicPr>
          <p:nvPr/>
        </p:nvPicPr>
        <p:blipFill>
          <a:blip r:embed="rId8" cstate="print"/>
          <a:srcRect/>
          <a:stretch>
            <a:fillRect/>
          </a:stretch>
        </p:blipFill>
        <p:spPr bwMode="auto">
          <a:xfrm>
            <a:off x="381000" y="5105400"/>
            <a:ext cx="1371600" cy="990600"/>
          </a:xfrm>
          <a:prstGeom prst="rect">
            <a:avLst/>
          </a:prstGeom>
          <a:noFill/>
          <a:ln w="9525" algn="in">
            <a:noFill/>
            <a:miter lim="800000"/>
            <a:headEnd/>
            <a:tailEnd/>
          </a:ln>
          <a:effectLst/>
        </p:spPr>
      </p:pic>
      <p:sp>
        <p:nvSpPr>
          <p:cNvPr id="10" name="Text Box 2"/>
          <p:cNvSpPr txBox="1">
            <a:spLocks noChangeArrowheads="1"/>
          </p:cNvSpPr>
          <p:nvPr/>
        </p:nvSpPr>
        <p:spPr bwMode="auto">
          <a:xfrm>
            <a:off x="152400" y="6153150"/>
            <a:ext cx="1885950" cy="400050"/>
          </a:xfrm>
          <a:prstGeom prst="rect">
            <a:avLst/>
          </a:prstGeom>
          <a:ln>
            <a:headEnd/>
            <a:tailEnd/>
          </a:ln>
        </p:spPr>
        <p:style>
          <a:lnRef idx="3">
            <a:schemeClr val="lt1"/>
          </a:lnRef>
          <a:fillRef idx="1">
            <a:schemeClr val="accent1"/>
          </a:fillRef>
          <a:effectRef idx="1">
            <a:schemeClr val="accent1"/>
          </a:effectRef>
          <a:fontRef idx="minor">
            <a:schemeClr val="lt1"/>
          </a:fontRef>
        </p:style>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rgbClr val="000000"/>
                </a:solidFill>
                <a:effectLst/>
                <a:latin typeface="Times New Roman" pitchFamily="18" charset="0"/>
                <a:cs typeface="Arial" pitchFamily="34" charset="0"/>
              </a:rPr>
              <a:t>Building Our Future Through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rgbClr val="000000"/>
                </a:solidFill>
                <a:effectLst/>
                <a:latin typeface="Times New Roman" pitchFamily="18" charset="0"/>
                <a:cs typeface="Arial" pitchFamily="34" charset="0"/>
              </a:rPr>
              <a:t>Education, History and Culture!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Title 1"/>
          <p:cNvSpPr txBox="1">
            <a:spLocks/>
          </p:cNvSpPr>
          <p:nvPr/>
        </p:nvSpPr>
        <p:spPr>
          <a:xfrm>
            <a:off x="2514600" y="609600"/>
            <a:ext cx="5943600" cy="1524000"/>
          </a:xfrm>
          <a:prstGeom prst="rect">
            <a:avLst/>
          </a:prstGeom>
          <a:solidFill>
            <a:srgbClr val="92D050"/>
          </a:solidFill>
          <a:ln>
            <a:solidFill>
              <a:srgbClr val="92D050"/>
            </a:solidFill>
          </a:ln>
        </p:spPr>
        <p:style>
          <a:lnRef idx="1">
            <a:schemeClr val="accent1"/>
          </a:lnRef>
          <a:fillRef idx="2">
            <a:schemeClr val="accent1"/>
          </a:fillRef>
          <a:effectRef idx="1">
            <a:schemeClr val="accent1"/>
          </a:effectRef>
          <a:fontRef idx="minor">
            <a:schemeClr val="dk1"/>
          </a:fontRef>
        </p:style>
        <p:txBody>
          <a:bodyPr vert="horz" anchor="b"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6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latin typeface="+mj-lt"/>
                <a:ea typeface="+mj-ea"/>
                <a:cs typeface="+mj-cs"/>
              </a:rPr>
              <a:t>MARCH </a:t>
            </a:r>
            <a:r>
              <a:rPr lang="en-US" sz="36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latin typeface="+mj-lt"/>
                <a:ea typeface="+mj-ea"/>
                <a:cs typeface="+mj-cs"/>
              </a:rPr>
              <a:t>2017</a:t>
            </a:r>
            <a:r>
              <a:rPr kumimoji="0" lang="en-US" sz="3600" b="1" i="0" u="none" strike="noStrike" kern="1200" normalizeH="0" baseline="0" noProof="0"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uLnTx/>
                <a:uFillTx/>
                <a:latin typeface="+mj-lt"/>
                <a:ea typeface="+mj-ea"/>
                <a:cs typeface="+mj-cs"/>
              </a:rPr>
              <a:t/>
            </a:r>
            <a:br>
              <a:rPr kumimoji="0" lang="en-US" sz="3600" b="1" i="0" u="none" strike="noStrike" kern="1200" normalizeH="0" baseline="0" noProof="0"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uLnTx/>
                <a:uFillTx/>
                <a:latin typeface="+mj-lt"/>
                <a:ea typeface="+mj-ea"/>
                <a:cs typeface="+mj-cs"/>
              </a:rPr>
            </a:br>
            <a:r>
              <a:rPr kumimoji="0" lang="en-US" sz="3600" b="1" i="0" u="none" strike="noStrike" kern="1200" normalizeH="0" baseline="0" noProof="0"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uLnTx/>
                <a:uFillTx/>
                <a:latin typeface="+mj-lt"/>
                <a:ea typeface="+mj-ea"/>
                <a:cs typeface="+mj-cs"/>
              </a:rPr>
              <a:t>HISTORICAL CULTURAL CALENDAR</a:t>
            </a:r>
            <a:endParaRPr kumimoji="0" lang="en-US" sz="3600" b="1" i="0" u="none" strike="noStrike" kern="1200" normalizeH="0" baseline="0" noProof="0" dirty="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uLnTx/>
              <a:uFillTx/>
              <a:latin typeface="+mj-lt"/>
              <a:ea typeface="+mj-ea"/>
              <a:cs typeface="+mj-cs"/>
            </a:endParaRPr>
          </a:p>
        </p:txBody>
      </p:sp>
      <p:sp>
        <p:nvSpPr>
          <p:cNvPr id="13" name="Title 1"/>
          <p:cNvSpPr txBox="1">
            <a:spLocks/>
          </p:cNvSpPr>
          <p:nvPr/>
        </p:nvSpPr>
        <p:spPr>
          <a:xfrm>
            <a:off x="2438400" y="3124200"/>
            <a:ext cx="6019800" cy="1905000"/>
          </a:xfrm>
          <a:prstGeom prst="rect">
            <a:avLst/>
          </a:prstGeom>
          <a:solidFill>
            <a:srgbClr val="92D050"/>
          </a:solidFill>
          <a:ln>
            <a:solidFill>
              <a:srgbClr val="92D050"/>
            </a:solidFill>
          </a:ln>
        </p:spPr>
        <p:style>
          <a:lnRef idx="1">
            <a:schemeClr val="accent1"/>
          </a:lnRef>
          <a:fillRef idx="2">
            <a:schemeClr val="accent1"/>
          </a:fillRef>
          <a:effectRef idx="1">
            <a:schemeClr val="accent1"/>
          </a:effectRef>
          <a:fontRef idx="minor">
            <a:schemeClr val="dk1"/>
          </a:fontRef>
        </p:style>
        <p:txBody>
          <a:bodyPr vert="horz" anchor="t">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lang="en-US" sz="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0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rPr>
              <a:t>COMPLIMENTS OF:</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20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0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rPr>
              <a:t>VIRGIN ISLANDS</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0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rPr>
              <a:t>DEPARTMENT OF EDUCATION</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20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0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rPr>
              <a:t>DIVISION OF</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0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rPr>
              <a:t>VIRGIN ISLANDS  CULTURAL EDUCATION</a:t>
            </a:r>
          </a:p>
        </p:txBody>
      </p:sp>
      <p:pic>
        <p:nvPicPr>
          <p:cNvPr id="14" name="09 Track 9.wma">
            <a:hlinkClick r:id="" action="ppaction://media"/>
          </p:cNvPr>
          <p:cNvPicPr>
            <a:picLocks noRot="1" noChangeAspect="1"/>
          </p:cNvPicPr>
          <p:nvPr>
            <a:audioFile r:link="rId1"/>
          </p:nvPr>
        </p:nvPicPr>
        <p:blipFill>
          <a:blip r:embed="rId9" cstate="print"/>
          <a:stretch>
            <a:fillRect/>
          </a:stretch>
        </p:blipFill>
        <p:spPr>
          <a:xfrm>
            <a:off x="1828800" y="2286000"/>
            <a:ext cx="838200" cy="838200"/>
          </a:xfrm>
          <a:prstGeom prst="rect">
            <a:avLst/>
          </a:prstGeom>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7" repeatCount="indefinite" fill="hold" display="0">
                  <p:stCondLst>
                    <p:cond delay="indefinite"/>
                  </p:stCondLst>
                  <p:endCondLst>
                    <p:cond evt="onPrev" delay="0">
                      <p:tgtEl>
                        <p:sldTgt/>
                      </p:tgtEl>
                    </p:cond>
                    <p:cond evt="onStopAudio" delay="0">
                      <p:tgtEl>
                        <p:sldTgt/>
                      </p:tgtEl>
                    </p:cond>
                  </p:endCondLst>
                </p:cTn>
                <p:tgtEl>
                  <p:spTgt spid="1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8600" y="5983069"/>
            <a:ext cx="8686800" cy="461665"/>
          </a:xfrm>
          <a:prstGeom prst="rect">
            <a:avLst/>
          </a:prstGeom>
          <a:noFill/>
        </p:spPr>
        <p:txBody>
          <a:bodyPr wrap="square" rtlCol="0">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Manuscript of Charles Wesley Turnbull, Ph.D</a:t>
            </a:r>
            <a:r>
              <a:rPr lang="en-US" sz="1200" b="1" dirty="0" smtClean="0">
                <a:latin typeface="Baskerville Old Face" pitchFamily="18" charset="0"/>
              </a:rPr>
              <a:t>.</a:t>
            </a:r>
            <a:endParaRPr lang="en-US" sz="1200" b="1" dirty="0" smtClean="0">
              <a:latin typeface="Baskerville Old Face" pitchFamily="18" charset="0"/>
            </a:endParaRPr>
          </a:p>
        </p:txBody>
      </p:sp>
      <p:sp>
        <p:nvSpPr>
          <p:cNvPr id="6" name="TextBox 5"/>
          <p:cNvSpPr txBox="1"/>
          <p:nvPr/>
        </p:nvSpPr>
        <p:spPr>
          <a:xfrm>
            <a:off x="304800" y="1143000"/>
            <a:ext cx="5715000" cy="2862322"/>
          </a:xfrm>
          <a:prstGeom prst="rect">
            <a:avLst/>
          </a:prstGeom>
          <a:noFill/>
        </p:spPr>
        <p:txBody>
          <a:bodyPr wrap="square" rtlCol="0">
            <a:spAutoFit/>
          </a:bodyPr>
          <a:lstStyle/>
          <a:p>
            <a:pPr algn="just"/>
            <a:r>
              <a:rPr lang="en-US" sz="3600" b="1" dirty="0" smtClean="0">
                <a:ln w="22225">
                  <a:solidFill>
                    <a:srgbClr val="92D050"/>
                  </a:solidFill>
                  <a:prstDash val="solid"/>
                </a:ln>
                <a:solidFill>
                  <a:srgbClr val="FFFF00"/>
                </a:solidFill>
                <a:latin typeface="Times New Roman" pitchFamily="18" charset="0"/>
                <a:cs typeface="Times New Roman" pitchFamily="18" charset="0"/>
              </a:rPr>
              <a:t>1948: </a:t>
            </a:r>
            <a:r>
              <a:rPr lang="en-US" sz="3600" b="1" dirty="0">
                <a:ln w="22225">
                  <a:solidFill>
                    <a:srgbClr val="92D050"/>
                  </a:solidFill>
                  <a:prstDash val="solid"/>
                </a:ln>
                <a:solidFill>
                  <a:srgbClr val="FFFF00"/>
                </a:solidFill>
                <a:latin typeface="Times New Roman" pitchFamily="18" charset="0"/>
                <a:cs typeface="Times New Roman" pitchFamily="18" charset="0"/>
              </a:rPr>
              <a:t>Donald O. </a:t>
            </a:r>
            <a:r>
              <a:rPr lang="en-US" sz="3600" b="1" dirty="0" err="1">
                <a:ln w="22225">
                  <a:solidFill>
                    <a:srgbClr val="92D050"/>
                  </a:solidFill>
                  <a:prstDash val="solid"/>
                </a:ln>
                <a:solidFill>
                  <a:srgbClr val="FFFF00"/>
                </a:solidFill>
                <a:latin typeface="Times New Roman" pitchFamily="18" charset="0"/>
                <a:cs typeface="Times New Roman" pitchFamily="18" charset="0"/>
              </a:rPr>
              <a:t>Senthill</a:t>
            </a:r>
            <a:r>
              <a:rPr lang="en-US" sz="3600" b="1" dirty="0">
                <a:ln w="22225">
                  <a:solidFill>
                    <a:srgbClr val="92D050"/>
                  </a:solidFill>
                  <a:prstDash val="solid"/>
                </a:ln>
                <a:solidFill>
                  <a:srgbClr val="FFFF00"/>
                </a:solidFill>
                <a:latin typeface="Times New Roman" pitchFamily="18" charset="0"/>
                <a:cs typeface="Times New Roman" pitchFamily="18" charset="0"/>
              </a:rPr>
              <a:t>, educator, humanitarian, athlete, and noted basketball coach, was born in </a:t>
            </a:r>
            <a:r>
              <a:rPr lang="en-US" sz="3600" b="1" dirty="0" err="1">
                <a:ln w="22225">
                  <a:solidFill>
                    <a:srgbClr val="92D050"/>
                  </a:solidFill>
                  <a:prstDash val="solid"/>
                </a:ln>
                <a:solidFill>
                  <a:srgbClr val="FFFF00"/>
                </a:solidFill>
                <a:latin typeface="Times New Roman" pitchFamily="18" charset="0"/>
                <a:cs typeface="Times New Roman" pitchFamily="18" charset="0"/>
              </a:rPr>
              <a:t>Frederiksted</a:t>
            </a:r>
            <a:r>
              <a:rPr lang="en-US" sz="3600" b="1" dirty="0">
                <a:ln w="22225">
                  <a:solidFill>
                    <a:srgbClr val="92D050"/>
                  </a:solidFill>
                  <a:prstDash val="solid"/>
                </a:ln>
                <a:solidFill>
                  <a:srgbClr val="FFFF00"/>
                </a:solidFill>
                <a:latin typeface="Times New Roman" pitchFamily="18" charset="0"/>
                <a:cs typeface="Times New Roman" pitchFamily="18" charset="0"/>
              </a:rPr>
              <a:t>, St. Croix</a:t>
            </a:r>
            <a:endParaRPr lang="en-US" sz="3600" b="1" dirty="0" smtClean="0">
              <a:ln w="22225">
                <a:solidFill>
                  <a:srgbClr val="92D050"/>
                </a:solidFill>
                <a:prstDash val="solid"/>
              </a:ln>
              <a:solidFill>
                <a:srgbClr val="FFFF00"/>
              </a:solidFill>
              <a:latin typeface="Times New Roman" pitchFamily="18" charset="0"/>
              <a:cs typeface="Times New Roman" pitchFamily="18" charset="0"/>
            </a:endParaRPr>
          </a:p>
        </p:txBody>
      </p:sp>
      <p:sp>
        <p:nvSpPr>
          <p:cNvPr id="7" name="Title 1"/>
          <p:cNvSpPr txBox="1">
            <a:spLocks/>
          </p:cNvSpPr>
          <p:nvPr/>
        </p:nvSpPr>
        <p:spPr>
          <a:xfrm>
            <a:off x="2819400" y="304800"/>
            <a:ext cx="4191000" cy="762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ln w="12700">
                  <a:solidFill>
                    <a:srgbClr val="92D050"/>
                  </a:solidFill>
                  <a:prstDash val="solid"/>
                </a:ln>
                <a:solidFill>
                  <a:srgbClr val="FFFF00"/>
                </a:solidFill>
                <a:effectLst>
                  <a:outerShdw blurRad="41275" dist="20320" dir="1800000" algn="tl" rotWithShape="0">
                    <a:srgbClr val="000000">
                      <a:alpha val="40000"/>
                    </a:srgbClr>
                  </a:outerShdw>
                </a:effectLst>
              </a:rPr>
              <a:t>March</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 6</a:t>
            </a:r>
            <a:r>
              <a:rPr kumimoji="0" lang="en-US" sz="4800" b="1" i="0" u="none" strike="noStrike" kern="1200" normalizeH="0" baseline="3000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th </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9800" y="1381809"/>
            <a:ext cx="3037791" cy="3037791"/>
          </a:xfrm>
          <a:prstGeom prst="rect">
            <a:avLst/>
          </a:prstGeom>
        </p:spPr>
      </p:pic>
    </p:spTree>
  </p:cSld>
  <p:clrMapOvr>
    <a:masterClrMapping/>
  </p:clrMapOvr>
  <p:transition spd="slow">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6034994"/>
            <a:ext cx="8686800" cy="461665"/>
          </a:xfrm>
          <a:prstGeom prst="rect">
            <a:avLst/>
          </a:prstGeom>
          <a:noFill/>
        </p:spPr>
        <p:txBody>
          <a:bodyPr wrap="square" rtlCol="0">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a:t>
            </a:r>
            <a:r>
              <a:rPr lang="en-US" sz="1200" b="1" dirty="0">
                <a:latin typeface="Baskerville Old Face" pitchFamily="18" charset="0"/>
              </a:rPr>
              <a:t>Text:  Black Facts from the Facts Man (January 1 – June 10), Wayne “Facts Man” </a:t>
            </a:r>
            <a:r>
              <a:rPr lang="en-US" sz="1200" b="1" dirty="0" smtClean="0">
                <a:latin typeface="Baskerville Old Face" pitchFamily="18" charset="0"/>
              </a:rPr>
              <a:t>Adams </a:t>
            </a:r>
          </a:p>
        </p:txBody>
      </p:sp>
      <p:sp>
        <p:nvSpPr>
          <p:cNvPr id="6" name="TextBox 5"/>
          <p:cNvSpPr txBox="1"/>
          <p:nvPr/>
        </p:nvSpPr>
        <p:spPr>
          <a:xfrm>
            <a:off x="304800" y="1143000"/>
            <a:ext cx="8686800" cy="2062103"/>
          </a:xfrm>
          <a:prstGeom prst="rect">
            <a:avLst/>
          </a:prstGeom>
          <a:noFill/>
        </p:spPr>
        <p:txBody>
          <a:bodyPr wrap="square" rtlCol="0">
            <a:spAutoFit/>
          </a:bodyPr>
          <a:lstStyle/>
          <a:p>
            <a:pPr algn="just"/>
            <a:r>
              <a:rPr lang="en-US" sz="3200" b="1" dirty="0">
                <a:ln w="22225">
                  <a:solidFill>
                    <a:srgbClr val="92D050"/>
                  </a:solidFill>
                  <a:prstDash val="solid"/>
                </a:ln>
                <a:solidFill>
                  <a:srgbClr val="FFFF00"/>
                </a:solidFill>
                <a:latin typeface="Times New Roman" pitchFamily="18" charset="0"/>
                <a:cs typeface="Times New Roman" pitchFamily="18" charset="0"/>
              </a:rPr>
              <a:t>1953; Arturo </a:t>
            </a:r>
            <a:r>
              <a:rPr lang="en-US" sz="3200" b="1" dirty="0" err="1">
                <a:ln w="22225">
                  <a:solidFill>
                    <a:srgbClr val="92D050"/>
                  </a:solidFill>
                  <a:prstDash val="solid"/>
                </a:ln>
                <a:solidFill>
                  <a:srgbClr val="FFFF00"/>
                </a:solidFill>
                <a:latin typeface="Times New Roman" pitchFamily="18" charset="0"/>
                <a:cs typeface="Times New Roman" pitchFamily="18" charset="0"/>
              </a:rPr>
              <a:t>Watlington</a:t>
            </a:r>
            <a:r>
              <a:rPr lang="en-US" sz="3200" b="1" dirty="0">
                <a:ln w="22225">
                  <a:solidFill>
                    <a:srgbClr val="92D050"/>
                  </a:solidFill>
                  <a:prstDash val="solid"/>
                </a:ln>
                <a:solidFill>
                  <a:srgbClr val="FFFF00"/>
                </a:solidFill>
                <a:latin typeface="Times New Roman" pitchFamily="18" charset="0"/>
                <a:cs typeface="Times New Roman" pitchFamily="18" charset="0"/>
              </a:rPr>
              <a:t>, Jr, who has served in the 19th and 20th Legislatures of the USVI from St. Thomas / St. John District, political and civic leader, attorney-at-law, was born in St. Thomas. </a:t>
            </a:r>
            <a:endParaRPr lang="en-US" sz="3200" b="1" dirty="0" smtClean="0">
              <a:ln w="22225">
                <a:solidFill>
                  <a:srgbClr val="92D050"/>
                </a:solidFill>
                <a:prstDash val="solid"/>
              </a:ln>
              <a:solidFill>
                <a:srgbClr val="FFFF00"/>
              </a:solidFill>
              <a:latin typeface="Times New Roman" pitchFamily="18" charset="0"/>
              <a:cs typeface="Times New Roman" pitchFamily="18" charset="0"/>
            </a:endParaRPr>
          </a:p>
        </p:txBody>
      </p:sp>
      <p:sp>
        <p:nvSpPr>
          <p:cNvPr id="7" name="Title 1"/>
          <p:cNvSpPr txBox="1">
            <a:spLocks/>
          </p:cNvSpPr>
          <p:nvPr/>
        </p:nvSpPr>
        <p:spPr>
          <a:xfrm>
            <a:off x="2971800" y="304800"/>
            <a:ext cx="4191000" cy="762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ln w="12700">
                  <a:solidFill>
                    <a:srgbClr val="92D050"/>
                  </a:solidFill>
                  <a:prstDash val="solid"/>
                </a:ln>
                <a:solidFill>
                  <a:srgbClr val="FFFF00"/>
                </a:solidFill>
                <a:effectLst>
                  <a:outerShdw blurRad="41275" dist="20320" dir="1800000" algn="tl" rotWithShape="0">
                    <a:srgbClr val="000000">
                      <a:alpha val="40000"/>
                    </a:srgbClr>
                  </a:outerShdw>
                </a:effectLst>
              </a:rPr>
              <a:t>March</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 7</a:t>
            </a:r>
            <a:r>
              <a:rPr kumimoji="0" lang="en-US" sz="4800" b="1" i="0" u="none" strike="noStrike" kern="1200" normalizeH="0" baseline="3000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th </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8413" y="3196015"/>
            <a:ext cx="4269587" cy="2838979"/>
          </a:xfrm>
          <a:prstGeom prst="rect">
            <a:avLst/>
          </a:prstGeom>
        </p:spPr>
      </p:pic>
    </p:spTree>
  </p:cSld>
  <p:clrMapOvr>
    <a:masterClrMapping/>
  </p:clrMapOvr>
  <p:transition spd="slow">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8600" y="5983069"/>
            <a:ext cx="8686800" cy="646331"/>
          </a:xfrm>
          <a:prstGeom prst="rect">
            <a:avLst/>
          </a:prstGeom>
          <a:noFill/>
        </p:spPr>
        <p:txBody>
          <a:bodyPr wrap="square" rtlCol="0">
            <a:spAutoFit/>
          </a:bodyPr>
          <a:lstStyle/>
          <a:p>
            <a:r>
              <a:rPr lang="en-US" sz="1200" b="1" dirty="0" smtClean="0">
                <a:latin typeface="Baskerville Old Face" pitchFamily="18" charset="0"/>
              </a:rPr>
              <a:t>Courtesy of</a:t>
            </a:r>
          </a:p>
          <a:p>
            <a:r>
              <a:rPr lang="en-US" sz="1200" b="1" dirty="0" smtClean="0">
                <a:latin typeface="Baskerville Old Face" pitchFamily="18" charset="0"/>
              </a:rPr>
              <a:t>Source</a:t>
            </a:r>
            <a:r>
              <a:rPr lang="en-US" sz="1200" b="1" dirty="0" smtClean="0">
                <a:latin typeface="Baskerville Old Face" pitchFamily="18" charset="0"/>
              </a:rPr>
              <a:t>:   </a:t>
            </a:r>
            <a:r>
              <a:rPr lang="en-US" sz="1200" b="1" dirty="0">
                <a:latin typeface="Baskerville Old Face" pitchFamily="18" charset="0"/>
              </a:rPr>
              <a:t>www.webpac.uvi.edu/imls/pi-uvi/historical_notes_on-schoolds.pdf </a:t>
            </a:r>
            <a:r>
              <a:rPr lang="en-US" sz="1200" b="1" dirty="0" smtClean="0">
                <a:latin typeface="Baskerville Old Face" pitchFamily="18" charset="0"/>
              </a:rPr>
              <a:t> </a:t>
            </a:r>
          </a:p>
          <a:p>
            <a:endParaRPr lang="en-US" sz="1200" b="1" dirty="0">
              <a:latin typeface="Baskerville Old Face" pitchFamily="18" charset="0"/>
            </a:endParaRPr>
          </a:p>
        </p:txBody>
      </p:sp>
      <p:sp>
        <p:nvSpPr>
          <p:cNvPr id="6" name="TextBox 5"/>
          <p:cNvSpPr txBox="1"/>
          <p:nvPr/>
        </p:nvSpPr>
        <p:spPr>
          <a:xfrm>
            <a:off x="304800" y="1143000"/>
            <a:ext cx="5181600" cy="4495800"/>
          </a:xfrm>
          <a:prstGeom prst="rect">
            <a:avLst/>
          </a:prstGeom>
          <a:noFill/>
        </p:spPr>
        <p:txBody>
          <a:bodyPr wrap="square" rtlCol="0">
            <a:spAutoFit/>
          </a:bodyPr>
          <a:lstStyle/>
          <a:p>
            <a:pPr algn="just"/>
            <a:r>
              <a:rPr lang="en-US" sz="2800" b="1" dirty="0">
                <a:ln w="22225">
                  <a:solidFill>
                    <a:srgbClr val="92D050"/>
                  </a:solidFill>
                  <a:prstDash val="solid"/>
                </a:ln>
                <a:solidFill>
                  <a:srgbClr val="FFFF00"/>
                </a:solidFill>
                <a:latin typeface="Times New Roman" pitchFamily="18" charset="0"/>
                <a:cs typeface="Times New Roman" pitchFamily="18" charset="0"/>
              </a:rPr>
              <a:t>1963; Act #954 was approved mandating that two school buildings in St. Thomas named in honor of the Peace Corps of the United States, namely at </a:t>
            </a:r>
            <a:r>
              <a:rPr lang="en-US" sz="2800" b="1" dirty="0" err="1">
                <a:ln w="22225">
                  <a:solidFill>
                    <a:srgbClr val="92D050"/>
                  </a:solidFill>
                  <a:prstDash val="solid"/>
                </a:ln>
                <a:solidFill>
                  <a:srgbClr val="FFFF00"/>
                </a:solidFill>
                <a:latin typeface="Times New Roman" pitchFamily="18" charset="0"/>
                <a:cs typeface="Times New Roman" pitchFamily="18" charset="0"/>
              </a:rPr>
              <a:t>Nisky</a:t>
            </a:r>
            <a:r>
              <a:rPr lang="en-US" sz="2800" b="1" dirty="0">
                <a:ln w="22225">
                  <a:solidFill>
                    <a:srgbClr val="92D050"/>
                  </a:solidFill>
                  <a:prstDash val="solid"/>
                </a:ln>
                <a:solidFill>
                  <a:srgbClr val="FFFF00"/>
                </a:solidFill>
                <a:latin typeface="Times New Roman" pitchFamily="18" charset="0"/>
                <a:cs typeface="Times New Roman" pitchFamily="18" charset="0"/>
              </a:rPr>
              <a:t> Elementary (now Ulla F. Muller) and the grounds of the James Madison (now Edith Williams) Schools, be known as the Peace Corps Building. </a:t>
            </a:r>
            <a:endParaRPr lang="en-US" sz="2800" b="1" dirty="0" smtClean="0">
              <a:ln w="22225">
                <a:solidFill>
                  <a:srgbClr val="92D050"/>
                </a:solidFill>
                <a:prstDash val="solid"/>
              </a:ln>
              <a:solidFill>
                <a:srgbClr val="FFFF00"/>
              </a:solidFill>
              <a:latin typeface="Times New Roman" pitchFamily="18" charset="0"/>
              <a:cs typeface="Times New Roman" pitchFamily="18" charset="0"/>
            </a:endParaRPr>
          </a:p>
        </p:txBody>
      </p:sp>
      <p:sp>
        <p:nvSpPr>
          <p:cNvPr id="7" name="Title 1"/>
          <p:cNvSpPr txBox="1">
            <a:spLocks/>
          </p:cNvSpPr>
          <p:nvPr/>
        </p:nvSpPr>
        <p:spPr>
          <a:xfrm>
            <a:off x="2819400" y="304800"/>
            <a:ext cx="4191000" cy="762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ln w="12700">
                  <a:solidFill>
                    <a:srgbClr val="92D050"/>
                  </a:solidFill>
                  <a:prstDash val="solid"/>
                </a:ln>
                <a:solidFill>
                  <a:srgbClr val="FFFF00"/>
                </a:solidFill>
                <a:effectLst>
                  <a:outerShdw blurRad="41275" dist="20320" dir="1800000" algn="tl" rotWithShape="0">
                    <a:srgbClr val="000000">
                      <a:alpha val="40000"/>
                    </a:srgbClr>
                  </a:outerShdw>
                </a:effectLst>
              </a:rPr>
              <a:t>March</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 8</a:t>
            </a:r>
            <a:r>
              <a:rPr kumimoji="0" lang="en-US" sz="4800" b="1" i="0" u="none" strike="noStrike" kern="1200" normalizeH="0" baseline="3000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th </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6400" y="1295400"/>
            <a:ext cx="3390736" cy="3657600"/>
          </a:xfrm>
          <a:prstGeom prst="rect">
            <a:avLst/>
          </a:prstGeom>
        </p:spPr>
      </p:pic>
    </p:spTree>
  </p:cSld>
  <p:clrMapOvr>
    <a:masterClrMapping/>
  </p:clrMapOvr>
  <p:transition spd="slow">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8600" y="5983069"/>
            <a:ext cx="8686800" cy="461665"/>
          </a:xfrm>
          <a:prstGeom prst="rect">
            <a:avLst/>
          </a:prstGeom>
          <a:noFill/>
        </p:spPr>
        <p:txBody>
          <a:bodyPr wrap="square" rtlCol="0">
            <a:spAutoFit/>
          </a:bodyPr>
          <a:lstStyle/>
          <a:p>
            <a:r>
              <a:rPr lang="en-US" sz="1200" b="1" dirty="0" smtClean="0">
                <a:latin typeface="Baskerville Old Face" pitchFamily="18" charset="0"/>
              </a:rPr>
              <a:t>Courtesy of</a:t>
            </a:r>
          </a:p>
          <a:p>
            <a:r>
              <a:rPr lang="en-US" sz="1200" b="1" dirty="0" smtClean="0">
                <a:latin typeface="Baskerville Old Face" pitchFamily="18" charset="0"/>
              </a:rPr>
              <a:t>Source</a:t>
            </a:r>
            <a:r>
              <a:rPr lang="en-US" sz="1200" b="1" dirty="0" smtClean="0">
                <a:latin typeface="Baskerville Old Face" pitchFamily="18" charset="0"/>
              </a:rPr>
              <a:t>:   </a:t>
            </a:r>
            <a:r>
              <a:rPr lang="en-US" sz="1200" b="1" dirty="0">
                <a:latin typeface="Baskerville Old Face" pitchFamily="18" charset="0"/>
              </a:rPr>
              <a:t>March 11, 1991 Daily News page </a:t>
            </a:r>
            <a:r>
              <a:rPr lang="en-US" sz="1200" b="1" dirty="0" smtClean="0">
                <a:latin typeface="Baskerville Old Face" pitchFamily="18" charset="0"/>
              </a:rPr>
              <a:t>3 </a:t>
            </a:r>
          </a:p>
        </p:txBody>
      </p:sp>
      <p:sp>
        <p:nvSpPr>
          <p:cNvPr id="6" name="TextBox 5"/>
          <p:cNvSpPr txBox="1"/>
          <p:nvPr/>
        </p:nvSpPr>
        <p:spPr>
          <a:xfrm>
            <a:off x="304800" y="1143000"/>
            <a:ext cx="6248400" cy="3046988"/>
          </a:xfrm>
          <a:prstGeom prst="rect">
            <a:avLst/>
          </a:prstGeom>
          <a:noFill/>
        </p:spPr>
        <p:txBody>
          <a:bodyPr wrap="square" rtlCol="0">
            <a:spAutoFit/>
          </a:bodyPr>
          <a:lstStyle/>
          <a:p>
            <a:pPr algn="just"/>
            <a:r>
              <a:rPr lang="en-US" sz="3200" b="1" dirty="0">
                <a:ln w="22225">
                  <a:solidFill>
                    <a:srgbClr val="92D050"/>
                  </a:solidFill>
                  <a:prstDash val="solid"/>
                </a:ln>
                <a:solidFill>
                  <a:srgbClr val="FFFF00"/>
                </a:solidFill>
                <a:latin typeface="Times New Roman" pitchFamily="18" charset="0"/>
                <a:cs typeface="Times New Roman" pitchFamily="18" charset="0"/>
              </a:rPr>
              <a:t>1991 Captain </a:t>
            </a:r>
            <a:r>
              <a:rPr lang="en-US" sz="3200" b="1" dirty="0" err="1">
                <a:ln w="22225">
                  <a:solidFill>
                    <a:srgbClr val="92D050"/>
                  </a:solidFill>
                  <a:prstDash val="solid"/>
                </a:ln>
                <a:solidFill>
                  <a:srgbClr val="FFFF00"/>
                </a:solidFill>
                <a:latin typeface="Times New Roman" pitchFamily="18" charset="0"/>
                <a:cs typeface="Times New Roman" pitchFamily="18" charset="0"/>
              </a:rPr>
              <a:t>Constantino</a:t>
            </a:r>
            <a:r>
              <a:rPr lang="en-US" sz="3200" b="1" dirty="0">
                <a:ln w="22225">
                  <a:solidFill>
                    <a:srgbClr val="92D050"/>
                  </a:solidFill>
                  <a:prstDash val="solid"/>
                </a:ln>
                <a:solidFill>
                  <a:srgbClr val="FFFF00"/>
                </a:solidFill>
                <a:latin typeface="Times New Roman" pitchFamily="18" charset="0"/>
                <a:cs typeface="Times New Roman" pitchFamily="18" charset="0"/>
              </a:rPr>
              <a:t> </a:t>
            </a:r>
            <a:r>
              <a:rPr lang="en-US" sz="3200" b="1" dirty="0" err="1">
                <a:ln w="22225">
                  <a:solidFill>
                    <a:srgbClr val="92D050"/>
                  </a:solidFill>
                  <a:prstDash val="solid"/>
                </a:ln>
                <a:solidFill>
                  <a:srgbClr val="FFFF00"/>
                </a:solidFill>
                <a:latin typeface="Times New Roman" pitchFamily="18" charset="0"/>
                <a:cs typeface="Times New Roman" pitchFamily="18" charset="0"/>
              </a:rPr>
              <a:t>Coulianos</a:t>
            </a:r>
            <a:r>
              <a:rPr lang="en-US" sz="3200" b="1" dirty="0">
                <a:ln w="22225">
                  <a:solidFill>
                    <a:srgbClr val="92D050"/>
                  </a:solidFill>
                  <a:prstDash val="solid"/>
                </a:ln>
                <a:solidFill>
                  <a:srgbClr val="FFFF00"/>
                </a:solidFill>
                <a:latin typeface="Times New Roman" pitchFamily="18" charset="0"/>
                <a:cs typeface="Times New Roman" pitchFamily="18" charset="0"/>
              </a:rPr>
              <a:t>, a founder father of Rotary in the Virgin Islands, merchant seaman, author, businessman and philanthropist died in St. Thomas hospital. </a:t>
            </a:r>
            <a:endParaRPr lang="en-US" sz="3200" b="1" dirty="0" smtClean="0">
              <a:ln w="22225">
                <a:solidFill>
                  <a:srgbClr val="92D050"/>
                </a:solidFill>
                <a:prstDash val="solid"/>
              </a:ln>
              <a:solidFill>
                <a:srgbClr val="FFFF00"/>
              </a:solidFill>
              <a:latin typeface="Times New Roman" pitchFamily="18" charset="0"/>
              <a:cs typeface="Times New Roman" pitchFamily="18" charset="0"/>
            </a:endParaRPr>
          </a:p>
        </p:txBody>
      </p:sp>
      <p:sp>
        <p:nvSpPr>
          <p:cNvPr id="7" name="Title 1"/>
          <p:cNvSpPr txBox="1">
            <a:spLocks/>
          </p:cNvSpPr>
          <p:nvPr/>
        </p:nvSpPr>
        <p:spPr>
          <a:xfrm>
            <a:off x="2819400" y="304800"/>
            <a:ext cx="4191000" cy="762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ln w="12700">
                  <a:solidFill>
                    <a:srgbClr val="92D050"/>
                  </a:solidFill>
                  <a:prstDash val="solid"/>
                </a:ln>
                <a:solidFill>
                  <a:srgbClr val="FFFF00"/>
                </a:solidFill>
                <a:effectLst>
                  <a:outerShdw blurRad="41275" dist="20320" dir="1800000" algn="tl" rotWithShape="0">
                    <a:srgbClr val="000000">
                      <a:alpha val="40000"/>
                    </a:srgbClr>
                  </a:outerShdw>
                </a:effectLst>
              </a:rPr>
              <a:t>March</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 9</a:t>
            </a:r>
            <a:r>
              <a:rPr kumimoji="0" lang="en-US" sz="4800" b="1" i="0" u="none" strike="noStrike" kern="1200" normalizeH="0" baseline="3000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th </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3200" y="1751588"/>
            <a:ext cx="2438400" cy="2438400"/>
          </a:xfrm>
          <a:prstGeom prst="rect">
            <a:avLst/>
          </a:prstGeom>
        </p:spPr>
      </p:pic>
    </p:spTree>
  </p:cSld>
  <p:clrMapOvr>
    <a:masterClrMapping/>
  </p:clrMapOvr>
  <p:transition spd="slow">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8600" y="5983069"/>
            <a:ext cx="8686800" cy="646331"/>
          </a:xfrm>
          <a:prstGeom prst="rect">
            <a:avLst/>
          </a:prstGeom>
          <a:noFill/>
        </p:spPr>
        <p:txBody>
          <a:bodyPr wrap="square" rtlCol="0">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Profiles of Outstanding Virgin Islanders Third Edition, Ruth </a:t>
            </a:r>
            <a:r>
              <a:rPr lang="en-US" sz="1200" b="1" dirty="0" err="1" smtClean="0">
                <a:latin typeface="Baskerville Old Face" pitchFamily="18" charset="0"/>
              </a:rPr>
              <a:t>Moolenaar</a:t>
            </a:r>
            <a:r>
              <a:rPr lang="en-US" sz="1200" b="1" dirty="0" smtClean="0">
                <a:latin typeface="Baskerville Old Face" pitchFamily="18" charset="0"/>
              </a:rPr>
              <a:t>, page 159</a:t>
            </a:r>
          </a:p>
          <a:p>
            <a:r>
              <a:rPr lang="en-US" sz="1200" b="1" dirty="0" smtClean="0">
                <a:latin typeface="Baskerville Old Face" pitchFamily="18" charset="0"/>
              </a:rPr>
              <a:t>Picture: http://webpac.uvi.edu/imls/pi_uvi/profiles1992/Educators/Millin_L/index.shtml</a:t>
            </a:r>
            <a:endParaRPr lang="en-US" sz="1200" b="1" dirty="0">
              <a:latin typeface="Baskerville Old Face" pitchFamily="18" charset="0"/>
            </a:endParaRPr>
          </a:p>
        </p:txBody>
      </p:sp>
      <p:sp>
        <p:nvSpPr>
          <p:cNvPr id="6" name="TextBox 5"/>
          <p:cNvSpPr txBox="1"/>
          <p:nvPr/>
        </p:nvSpPr>
        <p:spPr>
          <a:xfrm>
            <a:off x="304800" y="1143000"/>
            <a:ext cx="5943600" cy="3970318"/>
          </a:xfrm>
          <a:prstGeom prst="rect">
            <a:avLst/>
          </a:prstGeom>
          <a:noFill/>
        </p:spPr>
        <p:txBody>
          <a:bodyPr wrap="square" rtlCol="0">
            <a:spAutoFit/>
          </a:bodyPr>
          <a:lstStyle/>
          <a:p>
            <a:pPr algn="just"/>
            <a:r>
              <a:rPr lang="en-US" sz="2800" b="1" dirty="0" smtClean="0">
                <a:ln w="22225">
                  <a:solidFill>
                    <a:srgbClr val="92D050"/>
                  </a:solidFill>
                  <a:prstDash val="solid"/>
                </a:ln>
                <a:solidFill>
                  <a:srgbClr val="FFFF00"/>
                </a:solidFill>
                <a:latin typeface="Times New Roman" pitchFamily="18" charset="0"/>
                <a:cs typeface="Times New Roman" pitchFamily="18" charset="0"/>
              </a:rPr>
              <a:t>1965:</a:t>
            </a:r>
          </a:p>
          <a:p>
            <a:pPr algn="just"/>
            <a:r>
              <a:rPr lang="en-US" sz="2800" b="1" dirty="0" smtClean="0">
                <a:ln w="22225">
                  <a:solidFill>
                    <a:srgbClr val="92D050"/>
                  </a:solidFill>
                  <a:prstDash val="solid"/>
                </a:ln>
                <a:solidFill>
                  <a:srgbClr val="FFFF00"/>
                </a:solidFill>
                <a:latin typeface="Times New Roman" pitchFamily="18" charset="0"/>
                <a:cs typeface="Times New Roman" pitchFamily="18" charset="0"/>
              </a:rPr>
              <a:t>The bill was approved to designate the home for elderly persons to be constructed in St. Thomas as the  ‘Lucinda Millin Home’ through sponsorship of Bill #2436.  It recognized Mrs. Lucinda A. Millin as an educator and the first elected female to the VI Legislature.</a:t>
            </a:r>
          </a:p>
        </p:txBody>
      </p:sp>
      <p:sp>
        <p:nvSpPr>
          <p:cNvPr id="7" name="Title 1"/>
          <p:cNvSpPr txBox="1">
            <a:spLocks/>
          </p:cNvSpPr>
          <p:nvPr/>
        </p:nvSpPr>
        <p:spPr>
          <a:xfrm>
            <a:off x="2819400" y="304800"/>
            <a:ext cx="4191000" cy="762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ln w="12700">
                  <a:solidFill>
                    <a:srgbClr val="92D050"/>
                  </a:solidFill>
                  <a:prstDash val="solid"/>
                </a:ln>
                <a:solidFill>
                  <a:srgbClr val="FFFF00"/>
                </a:solidFill>
                <a:effectLst>
                  <a:outerShdw blurRad="41275" dist="20320" dir="1800000" algn="tl" rotWithShape="0">
                    <a:srgbClr val="000000">
                      <a:alpha val="40000"/>
                    </a:srgbClr>
                  </a:outerShdw>
                </a:effectLst>
              </a:rPr>
              <a:t>March</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 10</a:t>
            </a:r>
            <a:r>
              <a:rPr kumimoji="0" lang="en-US" sz="4800" b="1" i="0" u="none" strike="noStrike" kern="1200" normalizeH="0" baseline="3000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th </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endParaRPr>
          </a:p>
        </p:txBody>
      </p:sp>
      <p:pic>
        <p:nvPicPr>
          <p:cNvPr id="6146" name="Picture 2" descr="Page 159 of Profiles of outstanding Virgin Islanders (1992); biography of Lucinda Millin."/>
          <p:cNvPicPr>
            <a:picLocks noChangeAspect="1" noChangeArrowheads="1"/>
          </p:cNvPicPr>
          <p:nvPr/>
        </p:nvPicPr>
        <p:blipFill>
          <a:blip r:embed="rId2" cstate="print">
            <a:lum bright="10000"/>
          </a:blip>
          <a:srcRect l="52164" t="10017" r="2924" b="51108"/>
          <a:stretch>
            <a:fillRect/>
          </a:stretch>
        </p:blipFill>
        <p:spPr bwMode="auto">
          <a:xfrm>
            <a:off x="6324600" y="1600200"/>
            <a:ext cx="2438400" cy="2895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8600" y="5983069"/>
            <a:ext cx="8686800" cy="461665"/>
          </a:xfrm>
          <a:prstGeom prst="rect">
            <a:avLst/>
          </a:prstGeom>
          <a:noFill/>
        </p:spPr>
        <p:txBody>
          <a:bodyPr wrap="square" rtlCol="0">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a:t>
            </a:r>
            <a:r>
              <a:rPr lang="en-US" sz="1200" b="1" dirty="0">
                <a:latin typeface="Baskerville Old Face" pitchFamily="18" charset="0"/>
              </a:rPr>
              <a:t>A Virgin Islands Guide 1665-2005</a:t>
            </a:r>
            <a:endParaRPr lang="en-US" sz="1200" b="1" dirty="0">
              <a:latin typeface="Baskerville Old Face" pitchFamily="18" charset="0"/>
            </a:endParaRPr>
          </a:p>
        </p:txBody>
      </p:sp>
      <p:sp>
        <p:nvSpPr>
          <p:cNvPr id="6" name="TextBox 5"/>
          <p:cNvSpPr txBox="1"/>
          <p:nvPr/>
        </p:nvSpPr>
        <p:spPr>
          <a:xfrm>
            <a:off x="304800" y="1143000"/>
            <a:ext cx="4953000" cy="4031873"/>
          </a:xfrm>
          <a:prstGeom prst="rect">
            <a:avLst/>
          </a:prstGeom>
          <a:noFill/>
        </p:spPr>
        <p:txBody>
          <a:bodyPr wrap="square" rtlCol="0">
            <a:spAutoFit/>
          </a:bodyPr>
          <a:lstStyle/>
          <a:p>
            <a:pPr algn="just"/>
            <a:r>
              <a:rPr lang="en-US" sz="3200" b="1" dirty="0">
                <a:ln w="22225">
                  <a:solidFill>
                    <a:srgbClr val="92D050"/>
                  </a:solidFill>
                  <a:prstDash val="solid"/>
                </a:ln>
                <a:solidFill>
                  <a:srgbClr val="FFFF00"/>
                </a:solidFill>
                <a:latin typeface="Times New Roman" pitchFamily="18" charset="0"/>
                <a:cs typeface="Times New Roman" pitchFamily="18" charset="0"/>
              </a:rPr>
              <a:t>1671; King Christian VI grants charter to Danish West India Company to colonize St. Thomas and any other uninhabited islands.  The charter also allowed for the later colonization of St. John.</a:t>
            </a:r>
          </a:p>
        </p:txBody>
      </p:sp>
      <p:sp>
        <p:nvSpPr>
          <p:cNvPr id="7" name="Title 1"/>
          <p:cNvSpPr txBox="1">
            <a:spLocks/>
          </p:cNvSpPr>
          <p:nvPr/>
        </p:nvSpPr>
        <p:spPr>
          <a:xfrm>
            <a:off x="2819400" y="304800"/>
            <a:ext cx="4191000" cy="762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ln w="12700">
                  <a:solidFill>
                    <a:srgbClr val="92D050"/>
                  </a:solidFill>
                  <a:prstDash val="solid"/>
                </a:ln>
                <a:solidFill>
                  <a:srgbClr val="FFFF00"/>
                </a:solidFill>
                <a:effectLst>
                  <a:outerShdw blurRad="41275" dist="20320" dir="1800000" algn="tl" rotWithShape="0">
                    <a:srgbClr val="000000">
                      <a:alpha val="40000"/>
                    </a:srgbClr>
                  </a:outerShdw>
                </a:effectLst>
              </a:rPr>
              <a:t>March</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 11</a:t>
            </a:r>
            <a:r>
              <a:rPr kumimoji="0" lang="en-US" sz="4800" b="1" i="0" u="none" strike="noStrike" kern="1200" normalizeH="0" baseline="3000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th </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62274" y="1219200"/>
            <a:ext cx="2696251" cy="4203700"/>
          </a:xfrm>
          <a:prstGeom prst="rect">
            <a:avLst/>
          </a:prstGeom>
        </p:spPr>
      </p:pic>
    </p:spTree>
  </p:cSld>
  <p:clrMapOvr>
    <a:masterClrMapping/>
  </p:clrMapOvr>
  <p:transition spd="slow">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6091535"/>
            <a:ext cx="8458200" cy="461665"/>
          </a:xfrm>
          <a:prstGeom prst="rect">
            <a:avLst/>
          </a:prstGeom>
          <a:noFill/>
        </p:spPr>
        <p:txBody>
          <a:bodyPr wrap="square" rtlCol="0">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a:t>
            </a:r>
            <a:r>
              <a:rPr lang="en-US" sz="1200" b="1" dirty="0">
                <a:latin typeface="Baskerville Old Face" pitchFamily="18" charset="0"/>
              </a:rPr>
              <a:t>Black Facts from the Facts Man (January 1 – June 10), Wayne “Facts Man” Adams</a:t>
            </a:r>
            <a:endParaRPr lang="en-US" sz="1200" b="1" dirty="0">
              <a:latin typeface="Baskerville Old Face" pitchFamily="18" charset="0"/>
            </a:endParaRPr>
          </a:p>
        </p:txBody>
      </p:sp>
      <p:sp>
        <p:nvSpPr>
          <p:cNvPr id="6" name="TextBox 5"/>
          <p:cNvSpPr txBox="1"/>
          <p:nvPr/>
        </p:nvSpPr>
        <p:spPr>
          <a:xfrm>
            <a:off x="304800" y="1143000"/>
            <a:ext cx="4724400" cy="3581400"/>
          </a:xfrm>
          <a:prstGeom prst="rect">
            <a:avLst/>
          </a:prstGeom>
          <a:noFill/>
        </p:spPr>
        <p:txBody>
          <a:bodyPr wrap="square" rtlCol="0">
            <a:spAutoFit/>
          </a:bodyPr>
          <a:lstStyle/>
          <a:p>
            <a:pPr algn="just"/>
            <a:r>
              <a:rPr lang="en-US" sz="2800" b="1" dirty="0">
                <a:ln w="22225">
                  <a:solidFill>
                    <a:srgbClr val="92D050"/>
                  </a:solidFill>
                  <a:prstDash val="solid"/>
                </a:ln>
                <a:solidFill>
                  <a:srgbClr val="FFFF00"/>
                </a:solidFill>
                <a:latin typeface="Times New Roman" pitchFamily="18" charset="0"/>
                <a:cs typeface="Times New Roman" pitchFamily="18" charset="0"/>
              </a:rPr>
              <a:t>1975; </a:t>
            </a:r>
            <a:r>
              <a:rPr lang="en-US" sz="2800" b="1" dirty="0" err="1">
                <a:ln w="22225">
                  <a:solidFill>
                    <a:srgbClr val="92D050"/>
                  </a:solidFill>
                  <a:prstDash val="solid"/>
                </a:ln>
                <a:solidFill>
                  <a:srgbClr val="FFFF00"/>
                </a:solidFill>
                <a:latin typeface="Times New Roman" pitchFamily="18" charset="0"/>
                <a:cs typeface="Times New Roman" pitchFamily="18" charset="0"/>
              </a:rPr>
              <a:t>Virdin</a:t>
            </a:r>
            <a:r>
              <a:rPr lang="en-US" sz="2800" b="1" dirty="0">
                <a:ln w="22225">
                  <a:solidFill>
                    <a:srgbClr val="92D050"/>
                  </a:solidFill>
                  <a:prstDash val="solid"/>
                </a:ln>
                <a:solidFill>
                  <a:srgbClr val="FFFF00"/>
                </a:solidFill>
                <a:latin typeface="Times New Roman" pitchFamily="18" charset="0"/>
                <a:cs typeface="Times New Roman" pitchFamily="18" charset="0"/>
              </a:rPr>
              <a:t> C. Brown, who served in the USVI’s 9th and 10th Legislatures from the St. Thomas/ St. John District, became the Commissioner of the USVI’s Department of Conservation and Cultural Affairs</a:t>
            </a:r>
            <a:endParaRPr lang="en-US" sz="2800" b="1" dirty="0" smtClean="0">
              <a:ln w="22225">
                <a:solidFill>
                  <a:srgbClr val="92D050"/>
                </a:solidFill>
                <a:prstDash val="solid"/>
              </a:ln>
              <a:solidFill>
                <a:srgbClr val="FFFF00"/>
              </a:solidFill>
              <a:latin typeface="Times New Roman" pitchFamily="18" charset="0"/>
              <a:cs typeface="Times New Roman" pitchFamily="18" charset="0"/>
            </a:endParaRPr>
          </a:p>
        </p:txBody>
      </p:sp>
      <p:sp>
        <p:nvSpPr>
          <p:cNvPr id="7" name="Title 1"/>
          <p:cNvSpPr txBox="1">
            <a:spLocks/>
          </p:cNvSpPr>
          <p:nvPr/>
        </p:nvSpPr>
        <p:spPr>
          <a:xfrm>
            <a:off x="2819400" y="304800"/>
            <a:ext cx="4191000" cy="762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ln w="12700">
                  <a:solidFill>
                    <a:srgbClr val="92D050"/>
                  </a:solidFill>
                  <a:prstDash val="solid"/>
                </a:ln>
                <a:solidFill>
                  <a:srgbClr val="FFFF00"/>
                </a:solidFill>
                <a:effectLst>
                  <a:outerShdw blurRad="41275" dist="20320" dir="1800000" algn="tl" rotWithShape="0">
                    <a:srgbClr val="000000">
                      <a:alpha val="40000"/>
                    </a:srgbClr>
                  </a:outerShdw>
                </a:effectLst>
              </a:rPr>
              <a:t>March</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 12</a:t>
            </a:r>
            <a:r>
              <a:rPr kumimoji="0" lang="en-US" sz="4800" b="1" i="0" u="none" strike="noStrike" kern="1200" normalizeH="0" baseline="3000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th </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7800" y="1156283"/>
            <a:ext cx="3276600" cy="3276600"/>
          </a:xfrm>
          <a:prstGeom prst="rect">
            <a:avLst/>
          </a:prstGeom>
        </p:spPr>
      </p:pic>
    </p:spTree>
  </p:cSld>
  <p:clrMapOvr>
    <a:masterClrMapping/>
  </p:clrMapOvr>
  <p:transition spd="slow">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6091535"/>
            <a:ext cx="8458200" cy="461665"/>
          </a:xfrm>
          <a:prstGeom prst="rect">
            <a:avLst/>
          </a:prstGeom>
          <a:noFill/>
        </p:spPr>
        <p:txBody>
          <a:bodyPr wrap="square" rtlCol="0">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Manuscript of Charles Wesley Turnbull, Ph.D</a:t>
            </a:r>
            <a:r>
              <a:rPr lang="en-US" sz="1200" b="1" dirty="0" smtClean="0">
                <a:latin typeface="Baskerville Old Face" pitchFamily="18" charset="0"/>
              </a:rPr>
              <a:t>.</a:t>
            </a:r>
            <a:endParaRPr lang="en-US" sz="1200" b="1" dirty="0" smtClean="0">
              <a:latin typeface="Baskerville Old Face" pitchFamily="18" charset="0"/>
            </a:endParaRPr>
          </a:p>
        </p:txBody>
      </p:sp>
      <p:sp>
        <p:nvSpPr>
          <p:cNvPr id="6" name="TextBox 5"/>
          <p:cNvSpPr txBox="1"/>
          <p:nvPr/>
        </p:nvSpPr>
        <p:spPr>
          <a:xfrm>
            <a:off x="304800" y="1143000"/>
            <a:ext cx="4953000" cy="3108543"/>
          </a:xfrm>
          <a:prstGeom prst="rect">
            <a:avLst/>
          </a:prstGeom>
          <a:noFill/>
        </p:spPr>
        <p:txBody>
          <a:bodyPr wrap="square" rtlCol="0">
            <a:spAutoFit/>
          </a:bodyPr>
          <a:lstStyle/>
          <a:p>
            <a:pPr algn="just"/>
            <a:r>
              <a:rPr lang="en-US" sz="2800" b="1" dirty="0">
                <a:ln w="22225">
                  <a:solidFill>
                    <a:srgbClr val="92D050"/>
                  </a:solidFill>
                  <a:prstDash val="solid"/>
                </a:ln>
                <a:solidFill>
                  <a:srgbClr val="FFFF00"/>
                </a:solidFill>
                <a:latin typeface="Times New Roman" pitchFamily="18" charset="0"/>
                <a:cs typeface="Times New Roman" pitchFamily="18" charset="0"/>
              </a:rPr>
              <a:t>1801; The Danish Warship, ‘The Vigilant”, which sailed to, between, and from the Danish West Indies for more than a hundred years was victorious in a naval engagement with two English frigates. </a:t>
            </a:r>
            <a:endParaRPr lang="en-US" sz="2800" b="1" dirty="0" smtClean="0">
              <a:ln w="22225">
                <a:solidFill>
                  <a:srgbClr val="92D050"/>
                </a:solidFill>
                <a:prstDash val="solid"/>
              </a:ln>
              <a:solidFill>
                <a:srgbClr val="FFFF00"/>
              </a:solidFill>
              <a:latin typeface="Times New Roman" pitchFamily="18" charset="0"/>
              <a:cs typeface="Times New Roman" pitchFamily="18" charset="0"/>
            </a:endParaRPr>
          </a:p>
        </p:txBody>
      </p:sp>
      <p:sp>
        <p:nvSpPr>
          <p:cNvPr id="7" name="Title 1"/>
          <p:cNvSpPr txBox="1">
            <a:spLocks/>
          </p:cNvSpPr>
          <p:nvPr/>
        </p:nvSpPr>
        <p:spPr>
          <a:xfrm>
            <a:off x="2819400" y="304800"/>
            <a:ext cx="4191000" cy="762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ln w="12700">
                  <a:solidFill>
                    <a:srgbClr val="92D050"/>
                  </a:solidFill>
                  <a:prstDash val="solid"/>
                </a:ln>
                <a:solidFill>
                  <a:srgbClr val="FFFF00"/>
                </a:solidFill>
                <a:effectLst>
                  <a:outerShdw blurRad="41275" dist="20320" dir="1800000" algn="tl" rotWithShape="0">
                    <a:srgbClr val="000000">
                      <a:alpha val="40000"/>
                    </a:srgbClr>
                  </a:outerShdw>
                </a:effectLst>
              </a:rPr>
              <a:t>March</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 13</a:t>
            </a:r>
            <a:r>
              <a:rPr kumimoji="0" lang="en-US" sz="4800" b="1" i="0" u="none" strike="noStrike" kern="1200" normalizeH="0" baseline="3000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th </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7800" y="1371600"/>
            <a:ext cx="3764044" cy="2819400"/>
          </a:xfrm>
          <a:prstGeom prst="rect">
            <a:avLst/>
          </a:prstGeom>
        </p:spPr>
      </p:pic>
    </p:spTree>
  </p:cSld>
  <p:clrMapOvr>
    <a:masterClrMapping/>
  </p:clrMapOvr>
  <p:transition spd="slow">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6091535"/>
            <a:ext cx="8458200" cy="461665"/>
          </a:xfrm>
          <a:prstGeom prst="rect">
            <a:avLst/>
          </a:prstGeom>
          <a:noFill/>
        </p:spPr>
        <p:txBody>
          <a:bodyPr wrap="square" rtlCol="0">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a:t>
            </a:r>
            <a:r>
              <a:rPr lang="en-US" sz="1200" b="1" dirty="0">
                <a:latin typeface="Baskerville Old Face" pitchFamily="18" charset="0"/>
              </a:rPr>
              <a:t>(Daily News March 14, 1977 page 20)</a:t>
            </a:r>
            <a:endParaRPr lang="en-US" sz="1200" b="1" dirty="0">
              <a:latin typeface="Baskerville Old Face" pitchFamily="18" charset="0"/>
            </a:endParaRPr>
          </a:p>
        </p:txBody>
      </p:sp>
      <p:sp>
        <p:nvSpPr>
          <p:cNvPr id="6" name="TextBox 5"/>
          <p:cNvSpPr txBox="1"/>
          <p:nvPr/>
        </p:nvSpPr>
        <p:spPr>
          <a:xfrm>
            <a:off x="304800" y="1143000"/>
            <a:ext cx="5105400" cy="3962400"/>
          </a:xfrm>
          <a:prstGeom prst="rect">
            <a:avLst/>
          </a:prstGeom>
          <a:noFill/>
        </p:spPr>
        <p:txBody>
          <a:bodyPr wrap="square" rtlCol="0">
            <a:spAutoFit/>
          </a:bodyPr>
          <a:lstStyle/>
          <a:p>
            <a:pPr algn="just"/>
            <a:r>
              <a:rPr lang="en-US" sz="2800" b="1" dirty="0">
                <a:ln w="22225">
                  <a:solidFill>
                    <a:srgbClr val="92D050"/>
                  </a:solidFill>
                  <a:prstDash val="solid"/>
                </a:ln>
                <a:solidFill>
                  <a:srgbClr val="FFFF00"/>
                </a:solidFill>
                <a:latin typeface="Times New Roman" pitchFamily="18" charset="0"/>
                <a:cs typeface="Times New Roman" pitchFamily="18" charset="0"/>
              </a:rPr>
              <a:t>1957, </a:t>
            </a:r>
            <a:r>
              <a:rPr lang="en-US" sz="2800" b="1" dirty="0" smtClean="0">
                <a:ln w="22225">
                  <a:solidFill>
                    <a:srgbClr val="92D050"/>
                  </a:solidFill>
                  <a:prstDash val="solid"/>
                </a:ln>
                <a:solidFill>
                  <a:srgbClr val="FFFF00"/>
                </a:solidFill>
                <a:latin typeface="Times New Roman" pitchFamily="18" charset="0"/>
                <a:cs typeface="Times New Roman" pitchFamily="18" charset="0"/>
              </a:rPr>
              <a:t>The </a:t>
            </a:r>
            <a:r>
              <a:rPr lang="en-US" sz="2800" b="1" dirty="0">
                <a:ln w="22225">
                  <a:solidFill>
                    <a:srgbClr val="92D050"/>
                  </a:solidFill>
                  <a:prstDash val="solid"/>
                </a:ln>
                <a:solidFill>
                  <a:srgbClr val="FFFF00"/>
                </a:solidFill>
                <a:latin typeface="Times New Roman" pitchFamily="18" charset="0"/>
                <a:cs typeface="Times New Roman" pitchFamily="18" charset="0"/>
              </a:rPr>
              <a:t>works of 7 Virgin Islands artists were exhibited at the Pan American Union art exhibition in Washington, D.C. The artists were Aline Kean, Alfred Lockhart, Enid Kimmel, Ruth Gregory, Albert Daniel, Sasha Manson and Marie Moore. </a:t>
            </a:r>
            <a:endParaRPr lang="en-US" sz="2800" b="1" dirty="0" smtClean="0">
              <a:ln w="22225">
                <a:solidFill>
                  <a:srgbClr val="92D050"/>
                </a:solidFill>
                <a:prstDash val="solid"/>
              </a:ln>
              <a:solidFill>
                <a:srgbClr val="FFFF00"/>
              </a:solidFill>
              <a:latin typeface="Times New Roman" pitchFamily="18" charset="0"/>
              <a:cs typeface="Times New Roman" pitchFamily="18" charset="0"/>
            </a:endParaRPr>
          </a:p>
        </p:txBody>
      </p:sp>
      <p:sp>
        <p:nvSpPr>
          <p:cNvPr id="7" name="Title 1"/>
          <p:cNvSpPr txBox="1">
            <a:spLocks/>
          </p:cNvSpPr>
          <p:nvPr/>
        </p:nvSpPr>
        <p:spPr>
          <a:xfrm>
            <a:off x="2819400" y="304800"/>
            <a:ext cx="4191000" cy="762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ln w="12700">
                  <a:solidFill>
                    <a:srgbClr val="92D050"/>
                  </a:solidFill>
                  <a:prstDash val="solid"/>
                </a:ln>
                <a:solidFill>
                  <a:srgbClr val="FFFF00"/>
                </a:solidFill>
                <a:effectLst>
                  <a:outerShdw blurRad="41275" dist="20320" dir="1800000" algn="tl" rotWithShape="0">
                    <a:srgbClr val="000000">
                      <a:alpha val="40000"/>
                    </a:srgbClr>
                  </a:outerShdw>
                </a:effectLst>
              </a:rPr>
              <a:t>March</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 14</a:t>
            </a:r>
            <a:r>
              <a:rPr kumimoji="0" lang="en-US" sz="4800" b="1" i="0" u="none" strike="noStrike" kern="1200" normalizeH="0" baseline="3000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th </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10200" y="1210584"/>
            <a:ext cx="3376613" cy="4387883"/>
          </a:xfrm>
          <a:prstGeom prst="rect">
            <a:avLst/>
          </a:prstGeom>
        </p:spPr>
      </p:pic>
    </p:spTree>
  </p:cSld>
  <p:clrMapOvr>
    <a:masterClrMapping/>
  </p:clrMapOvr>
  <p:transition spd="slow">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6091535"/>
            <a:ext cx="8458200" cy="461665"/>
          </a:xfrm>
          <a:prstGeom prst="rect">
            <a:avLst/>
          </a:prstGeom>
          <a:noFill/>
        </p:spPr>
        <p:txBody>
          <a:bodyPr wrap="square" rtlCol="0">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a:t>
            </a:r>
            <a:r>
              <a:rPr lang="en-US" sz="1200" b="1" dirty="0">
                <a:latin typeface="Baskerville Old Face" pitchFamily="18" charset="0"/>
              </a:rPr>
              <a:t>Manuscript of Charles Wesley Turnbull, Ph.D.</a:t>
            </a:r>
            <a:endParaRPr lang="en-US" sz="1200" b="1" dirty="0">
              <a:latin typeface="Baskerville Old Face" pitchFamily="18" charset="0"/>
            </a:endParaRPr>
          </a:p>
        </p:txBody>
      </p:sp>
      <p:sp>
        <p:nvSpPr>
          <p:cNvPr id="6" name="TextBox 5"/>
          <p:cNvSpPr txBox="1"/>
          <p:nvPr/>
        </p:nvSpPr>
        <p:spPr>
          <a:xfrm>
            <a:off x="381000" y="1143000"/>
            <a:ext cx="5334000" cy="2893100"/>
          </a:xfrm>
          <a:prstGeom prst="rect">
            <a:avLst/>
          </a:prstGeom>
          <a:noFill/>
        </p:spPr>
        <p:txBody>
          <a:bodyPr wrap="square" rtlCol="0">
            <a:spAutoFit/>
          </a:bodyPr>
          <a:lstStyle/>
          <a:p>
            <a:pPr algn="just"/>
            <a:r>
              <a:rPr lang="en-US" sz="2600" b="1" dirty="0">
                <a:ln w="22225">
                  <a:solidFill>
                    <a:srgbClr val="92D050"/>
                  </a:solidFill>
                  <a:prstDash val="solid"/>
                </a:ln>
                <a:solidFill>
                  <a:srgbClr val="FFFF00"/>
                </a:solidFill>
                <a:latin typeface="Times New Roman" pitchFamily="18" charset="0"/>
                <a:cs typeface="Times New Roman" pitchFamily="18" charset="0"/>
              </a:rPr>
              <a:t>2006; The Federal Elections Commission reported that US Senator Mike Crap Republican of Idaho received more than twice as much money in donations in 2005 from people in the Virgin Islands than from those in his home state. </a:t>
            </a:r>
            <a:endParaRPr lang="en-US" sz="2600" b="1" dirty="0" smtClean="0">
              <a:ln w="22225">
                <a:solidFill>
                  <a:srgbClr val="92D050"/>
                </a:solidFill>
                <a:prstDash val="solid"/>
              </a:ln>
              <a:solidFill>
                <a:srgbClr val="FFFF00"/>
              </a:solidFill>
              <a:latin typeface="Times New Roman" pitchFamily="18" charset="0"/>
              <a:cs typeface="Times New Roman" pitchFamily="18" charset="0"/>
            </a:endParaRPr>
          </a:p>
        </p:txBody>
      </p:sp>
      <p:sp>
        <p:nvSpPr>
          <p:cNvPr id="7" name="Title 1"/>
          <p:cNvSpPr txBox="1">
            <a:spLocks/>
          </p:cNvSpPr>
          <p:nvPr/>
        </p:nvSpPr>
        <p:spPr>
          <a:xfrm>
            <a:off x="2819400" y="304800"/>
            <a:ext cx="4191000" cy="762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ln w="12700">
                  <a:solidFill>
                    <a:srgbClr val="92D050"/>
                  </a:solidFill>
                  <a:prstDash val="solid"/>
                </a:ln>
                <a:solidFill>
                  <a:srgbClr val="FFFF00"/>
                </a:solidFill>
                <a:effectLst>
                  <a:outerShdw blurRad="41275" dist="20320" dir="1800000" algn="tl" rotWithShape="0">
                    <a:srgbClr val="000000">
                      <a:alpha val="40000"/>
                    </a:srgbClr>
                  </a:outerShdw>
                </a:effectLst>
              </a:rPr>
              <a:t>March</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 15</a:t>
            </a:r>
            <a:r>
              <a:rPr kumimoji="0" lang="en-US" sz="4800" b="1" i="0" u="none" strike="noStrike" kern="1200" normalizeH="0" baseline="3000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th </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endParaRPr>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99208" y="1295400"/>
            <a:ext cx="2846315" cy="2936470"/>
          </a:xfrm>
          <a:prstGeom prst="rect">
            <a:avLst/>
          </a:prstGeom>
        </p:spPr>
      </p:pic>
    </p:spTree>
  </p:cSld>
  <p:clrMapOvr>
    <a:masterClrMapping/>
  </p:clrMapOvr>
  <p:transition spd="slow">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17317"/>
            <a:ext cx="9144000" cy="4589318"/>
          </a:xfrm>
          <a:prstGeom prst="rect">
            <a:avLst/>
          </a:prstGeom>
          <a:solidFill>
            <a:srgbClr val="92D050"/>
          </a:solidFill>
          <a:ln/>
        </p:spPr>
        <p:style>
          <a:lnRef idx="1">
            <a:schemeClr val="accent1"/>
          </a:lnRef>
          <a:fillRef idx="2">
            <a:schemeClr val="accent1"/>
          </a:fillRef>
          <a:effectRef idx="1">
            <a:schemeClr val="accent1"/>
          </a:effectRef>
          <a:fontRef idx="minor">
            <a:schemeClr val="dk1"/>
          </a:fontRef>
        </p:style>
        <p:txBody>
          <a:bodyPr vert="horz" anchor="b" anchorCtr="0">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1" i="0" u="none" strike="noStrike" kern="1200" normalizeH="0" baseline="0" noProof="0"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uLnTx/>
                <a:uFillTx/>
                <a:latin typeface="+mj-lt"/>
                <a:ea typeface="+mj-ea"/>
                <a:cs typeface="+mj-cs"/>
              </a:rPr>
              <a:t>*** SPECIAL</a:t>
            </a:r>
            <a:r>
              <a:rPr kumimoji="0" lang="en-US" sz="6000" b="1" i="0" u="none" strike="noStrike" kern="1200" normalizeH="0" noProof="0"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uLnTx/>
                <a:uFillTx/>
                <a:latin typeface="+mj-lt"/>
                <a:ea typeface="+mj-ea"/>
                <a:cs typeface="+mj-cs"/>
              </a:rPr>
              <a:t> TRIBUTE ***</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6000" b="1" baseline="0"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latin typeface="+mj-lt"/>
                <a:ea typeface="+mj-ea"/>
                <a:cs typeface="+mj-cs"/>
              </a:rPr>
              <a:t>TO</a:t>
            </a:r>
            <a:r>
              <a:rPr lang="en-US" sz="60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latin typeface="+mj-lt"/>
                <a:ea typeface="+mj-ea"/>
                <a:cs typeface="+mj-cs"/>
              </a:rPr>
              <a:t> THE VARIOUS ENTERTAINERS THAT REPRESENT OUR VIRGIN ISLANDS INTERNATIONALLY.</a:t>
            </a:r>
            <a:endParaRPr lang="en-US" sz="6000" b="1" baseline="0"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latin typeface="+mj-lt"/>
              <a:ea typeface="+mj-ea"/>
              <a:cs typeface="+mj-cs"/>
            </a:endParaRPr>
          </a:p>
        </p:txBody>
      </p:sp>
    </p:spTree>
  </p:cSld>
  <p:clrMapOvr>
    <a:masterClrMapping/>
  </p:clrMapOvr>
  <p:transition spd="slow">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6091535"/>
            <a:ext cx="8458200" cy="461665"/>
          </a:xfrm>
          <a:prstGeom prst="rect">
            <a:avLst/>
          </a:prstGeom>
          <a:noFill/>
        </p:spPr>
        <p:txBody>
          <a:bodyPr wrap="square" rtlCol="0">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a:t>
            </a:r>
            <a:r>
              <a:rPr lang="en-US" sz="1200" b="1" dirty="0">
                <a:latin typeface="Baskerville Old Face" pitchFamily="18" charset="0"/>
              </a:rPr>
              <a:t>University of the Virgin Islands UVI Magazine 40th Anniversary, 2002, Volume 6, page 37</a:t>
            </a:r>
            <a:endParaRPr lang="en-US" sz="1200" b="1" dirty="0">
              <a:latin typeface="Baskerville Old Face" pitchFamily="18" charset="0"/>
            </a:endParaRPr>
          </a:p>
        </p:txBody>
      </p:sp>
      <p:sp>
        <p:nvSpPr>
          <p:cNvPr id="6" name="TextBox 5"/>
          <p:cNvSpPr txBox="1"/>
          <p:nvPr/>
        </p:nvSpPr>
        <p:spPr>
          <a:xfrm>
            <a:off x="304800" y="1143000"/>
            <a:ext cx="5181600" cy="2308324"/>
          </a:xfrm>
          <a:prstGeom prst="rect">
            <a:avLst/>
          </a:prstGeom>
          <a:noFill/>
        </p:spPr>
        <p:txBody>
          <a:bodyPr wrap="square" rtlCol="0">
            <a:spAutoFit/>
          </a:bodyPr>
          <a:lstStyle/>
          <a:p>
            <a:pPr algn="just"/>
            <a:r>
              <a:rPr lang="en-US" sz="3600" b="1" dirty="0">
                <a:ln w="22225">
                  <a:solidFill>
                    <a:srgbClr val="92D050"/>
                  </a:solidFill>
                  <a:prstDash val="solid"/>
                </a:ln>
                <a:solidFill>
                  <a:srgbClr val="FFFF00"/>
                </a:solidFill>
                <a:latin typeface="Times New Roman" pitchFamily="18" charset="0"/>
                <a:cs typeface="Times New Roman" pitchFamily="18" charset="0"/>
              </a:rPr>
              <a:t>1962; This year marked the 40th anniversary of the University of the Virgin Islands’ founding. </a:t>
            </a:r>
          </a:p>
        </p:txBody>
      </p:sp>
      <p:sp>
        <p:nvSpPr>
          <p:cNvPr id="7" name="Title 1"/>
          <p:cNvSpPr txBox="1">
            <a:spLocks/>
          </p:cNvSpPr>
          <p:nvPr/>
        </p:nvSpPr>
        <p:spPr>
          <a:xfrm>
            <a:off x="2819400" y="304800"/>
            <a:ext cx="4191000" cy="762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ln w="12700">
                  <a:solidFill>
                    <a:srgbClr val="92D050"/>
                  </a:solidFill>
                  <a:prstDash val="solid"/>
                </a:ln>
                <a:solidFill>
                  <a:srgbClr val="FFFF00"/>
                </a:solidFill>
                <a:effectLst>
                  <a:outerShdw blurRad="41275" dist="20320" dir="1800000" algn="tl" rotWithShape="0">
                    <a:srgbClr val="000000">
                      <a:alpha val="40000"/>
                    </a:srgbClr>
                  </a:outerShdw>
                </a:effectLst>
              </a:rPr>
              <a:t>March</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 16</a:t>
            </a:r>
            <a:r>
              <a:rPr kumimoji="0" lang="en-US" sz="4800" b="1" i="0" u="none" strike="noStrike" kern="1200" normalizeH="0" baseline="3000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th </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12266" y="1200800"/>
            <a:ext cx="3250734" cy="3250734"/>
          </a:xfrm>
          <a:prstGeom prst="rect">
            <a:avLst/>
          </a:prstGeom>
        </p:spPr>
      </p:pic>
    </p:spTree>
  </p:cSld>
  <p:clrMapOvr>
    <a:masterClrMapping/>
  </p:clrMapOvr>
  <p:transition spd="slow">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6091535"/>
            <a:ext cx="8458200" cy="461665"/>
          </a:xfrm>
          <a:prstGeom prst="rect">
            <a:avLst/>
          </a:prstGeom>
          <a:noFill/>
        </p:spPr>
        <p:txBody>
          <a:bodyPr wrap="square" rtlCol="0">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Manuscript of Charles Wesley Turnbull, Ph.D</a:t>
            </a:r>
            <a:r>
              <a:rPr lang="en-US" sz="1200" b="1" dirty="0" smtClean="0">
                <a:latin typeface="Baskerville Old Face" pitchFamily="18" charset="0"/>
              </a:rPr>
              <a:t>.</a:t>
            </a:r>
            <a:endParaRPr lang="en-US" sz="1200" b="1" dirty="0" smtClean="0">
              <a:latin typeface="Baskerville Old Face" pitchFamily="18" charset="0"/>
            </a:endParaRPr>
          </a:p>
        </p:txBody>
      </p:sp>
      <p:sp>
        <p:nvSpPr>
          <p:cNvPr id="6" name="TextBox 5"/>
          <p:cNvSpPr txBox="1"/>
          <p:nvPr/>
        </p:nvSpPr>
        <p:spPr>
          <a:xfrm>
            <a:off x="304800" y="1143000"/>
            <a:ext cx="5105400" cy="3539430"/>
          </a:xfrm>
          <a:prstGeom prst="rect">
            <a:avLst/>
          </a:prstGeom>
          <a:noFill/>
        </p:spPr>
        <p:txBody>
          <a:bodyPr wrap="square" rtlCol="0">
            <a:spAutoFit/>
          </a:bodyPr>
          <a:lstStyle/>
          <a:p>
            <a:pPr algn="just"/>
            <a:r>
              <a:rPr lang="en-US" sz="2800" b="1" dirty="0">
                <a:ln w="22225">
                  <a:solidFill>
                    <a:srgbClr val="92D050"/>
                  </a:solidFill>
                  <a:prstDash val="solid"/>
                </a:ln>
                <a:solidFill>
                  <a:srgbClr val="FFFF00"/>
                </a:solidFill>
                <a:latin typeface="Times New Roman" pitchFamily="18" charset="0"/>
                <a:cs typeface="Times New Roman" pitchFamily="18" charset="0"/>
              </a:rPr>
              <a:t>2009; Elmo </a:t>
            </a:r>
            <a:r>
              <a:rPr lang="en-US" sz="2800" b="1" dirty="0" smtClean="0">
                <a:ln w="22225">
                  <a:solidFill>
                    <a:srgbClr val="92D050"/>
                  </a:solidFill>
                  <a:prstDash val="solid"/>
                </a:ln>
                <a:solidFill>
                  <a:srgbClr val="FFFF00"/>
                </a:solidFill>
                <a:latin typeface="Times New Roman" pitchFamily="18" charset="0"/>
                <a:cs typeface="Times New Roman" pitchFamily="18" charset="0"/>
              </a:rPr>
              <a:t>Delano </a:t>
            </a:r>
            <a:r>
              <a:rPr lang="en-US" sz="2800" b="1" dirty="0">
                <a:ln w="22225">
                  <a:solidFill>
                    <a:srgbClr val="92D050"/>
                  </a:solidFill>
                  <a:prstDash val="solid"/>
                </a:ln>
                <a:solidFill>
                  <a:srgbClr val="FFFF00"/>
                </a:solidFill>
                <a:latin typeface="Times New Roman" pitchFamily="18" charset="0"/>
                <a:cs typeface="Times New Roman" pitchFamily="18" charset="0"/>
              </a:rPr>
              <a:t>Roebuck, former VI Senate President and Commissioner of Housing and Community Renewal, political and civic leader and activist, educator, folklorist and cultural bearer died in St. Thomas at age 74. </a:t>
            </a:r>
            <a:endParaRPr lang="en-US" sz="2800" b="1" dirty="0">
              <a:ln w="22225">
                <a:solidFill>
                  <a:srgbClr val="92D050"/>
                </a:solidFill>
                <a:prstDash val="solid"/>
              </a:ln>
              <a:solidFill>
                <a:srgbClr val="FFFF00"/>
              </a:solidFill>
              <a:latin typeface="Times New Roman" pitchFamily="18" charset="0"/>
              <a:cs typeface="Times New Roman" pitchFamily="18" charset="0"/>
            </a:endParaRPr>
          </a:p>
        </p:txBody>
      </p:sp>
      <p:sp>
        <p:nvSpPr>
          <p:cNvPr id="7" name="Title 1"/>
          <p:cNvSpPr txBox="1">
            <a:spLocks/>
          </p:cNvSpPr>
          <p:nvPr/>
        </p:nvSpPr>
        <p:spPr>
          <a:xfrm>
            <a:off x="2819400" y="304800"/>
            <a:ext cx="4191000" cy="762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ln w="12700">
                  <a:solidFill>
                    <a:srgbClr val="92D050"/>
                  </a:solidFill>
                  <a:prstDash val="solid"/>
                </a:ln>
                <a:solidFill>
                  <a:srgbClr val="FFFF00"/>
                </a:solidFill>
                <a:effectLst>
                  <a:outerShdw blurRad="41275" dist="20320" dir="1800000" algn="tl" rotWithShape="0">
                    <a:srgbClr val="000000">
                      <a:alpha val="40000"/>
                    </a:srgbClr>
                  </a:outerShdw>
                </a:effectLst>
              </a:rPr>
              <a:t>March</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 17</a:t>
            </a:r>
            <a:r>
              <a:rPr kumimoji="0" lang="en-US" sz="4800" b="1" i="0" u="none" strike="noStrike" kern="1200" normalizeH="0" baseline="3000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th </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62600" y="1219200"/>
            <a:ext cx="2895600" cy="3123494"/>
          </a:xfrm>
          <a:prstGeom prst="rect">
            <a:avLst/>
          </a:prstGeom>
        </p:spPr>
      </p:pic>
    </p:spTree>
  </p:cSld>
  <p:clrMapOvr>
    <a:masterClrMapping/>
  </p:clrMapOvr>
  <p:transition spd="slow">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6091535"/>
            <a:ext cx="8458200" cy="461665"/>
          </a:xfrm>
          <a:prstGeom prst="rect">
            <a:avLst/>
          </a:prstGeom>
          <a:noFill/>
        </p:spPr>
        <p:txBody>
          <a:bodyPr wrap="square" rtlCol="0">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a:t>
            </a:r>
            <a:r>
              <a:rPr lang="en-US" sz="1200" b="1" dirty="0">
                <a:latin typeface="Baskerville Old Face" pitchFamily="18" charset="0"/>
              </a:rPr>
              <a:t>Manuscript of Charles Wesley Turnbull, Ph.D.</a:t>
            </a:r>
            <a:endParaRPr lang="en-US" sz="1200" b="1" dirty="0">
              <a:latin typeface="Baskerville Old Face" pitchFamily="18" charset="0"/>
            </a:endParaRPr>
          </a:p>
        </p:txBody>
      </p:sp>
      <p:sp>
        <p:nvSpPr>
          <p:cNvPr id="6" name="TextBox 5"/>
          <p:cNvSpPr txBox="1"/>
          <p:nvPr/>
        </p:nvSpPr>
        <p:spPr>
          <a:xfrm>
            <a:off x="304800" y="1143000"/>
            <a:ext cx="5029200" cy="3046988"/>
          </a:xfrm>
          <a:prstGeom prst="rect">
            <a:avLst/>
          </a:prstGeom>
          <a:noFill/>
        </p:spPr>
        <p:txBody>
          <a:bodyPr wrap="square" rtlCol="0">
            <a:spAutoFit/>
          </a:bodyPr>
          <a:lstStyle/>
          <a:p>
            <a:pPr algn="just"/>
            <a:r>
              <a:rPr lang="en-US" sz="3200" b="1" dirty="0">
                <a:ln w="22225">
                  <a:solidFill>
                    <a:srgbClr val="92D050"/>
                  </a:solidFill>
                  <a:prstDash val="solid"/>
                </a:ln>
                <a:solidFill>
                  <a:srgbClr val="FFFF00"/>
                </a:solidFill>
                <a:latin typeface="Times New Roman" pitchFamily="18" charset="0"/>
                <a:cs typeface="Times New Roman" pitchFamily="18" charset="0"/>
              </a:rPr>
              <a:t>1953; Gerard Luz A. James II, Lieutenant Governor (1999-2003), legislator, political and civic leader, activist, and business man, was born. </a:t>
            </a:r>
            <a:endParaRPr lang="en-US" sz="3200" b="1" dirty="0" smtClean="0">
              <a:ln w="22225">
                <a:solidFill>
                  <a:srgbClr val="92D050"/>
                </a:solidFill>
                <a:prstDash val="solid"/>
              </a:ln>
              <a:solidFill>
                <a:srgbClr val="FFFF00"/>
              </a:solidFill>
              <a:latin typeface="Times New Roman" pitchFamily="18" charset="0"/>
              <a:cs typeface="Times New Roman" pitchFamily="18" charset="0"/>
            </a:endParaRPr>
          </a:p>
        </p:txBody>
      </p:sp>
      <p:sp>
        <p:nvSpPr>
          <p:cNvPr id="7" name="Title 1"/>
          <p:cNvSpPr txBox="1">
            <a:spLocks/>
          </p:cNvSpPr>
          <p:nvPr/>
        </p:nvSpPr>
        <p:spPr>
          <a:xfrm>
            <a:off x="2819400" y="304800"/>
            <a:ext cx="4191000" cy="762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ln w="12700">
                  <a:solidFill>
                    <a:srgbClr val="92D050"/>
                  </a:solidFill>
                  <a:prstDash val="solid"/>
                </a:ln>
                <a:solidFill>
                  <a:srgbClr val="FFFF00"/>
                </a:solidFill>
                <a:effectLst>
                  <a:outerShdw blurRad="41275" dist="20320" dir="1800000" algn="tl" rotWithShape="0">
                    <a:srgbClr val="000000">
                      <a:alpha val="40000"/>
                    </a:srgbClr>
                  </a:outerShdw>
                </a:effectLst>
              </a:rPr>
              <a:t>March</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 18</a:t>
            </a:r>
            <a:r>
              <a:rPr kumimoji="0" lang="en-US" sz="4800" b="1" i="0" u="none" strike="noStrike" kern="1200" normalizeH="0" baseline="3000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th </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34000" y="1143000"/>
            <a:ext cx="3657600" cy="3810000"/>
          </a:xfrm>
          <a:prstGeom prst="rect">
            <a:avLst/>
          </a:prstGeom>
        </p:spPr>
      </p:pic>
    </p:spTree>
  </p:cSld>
  <p:clrMapOvr>
    <a:masterClrMapping/>
  </p:clrMapOvr>
  <p:transition spd="slow">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6091535"/>
            <a:ext cx="8458200" cy="461665"/>
          </a:xfrm>
          <a:prstGeom prst="rect">
            <a:avLst/>
          </a:prstGeom>
          <a:noFill/>
        </p:spPr>
        <p:txBody>
          <a:bodyPr wrap="square" rtlCol="0">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Manuscript of Charles Wesley Turnbull, Ph.D</a:t>
            </a:r>
            <a:r>
              <a:rPr lang="en-US" sz="1200" b="1" dirty="0" smtClean="0">
                <a:latin typeface="Baskerville Old Face" pitchFamily="18" charset="0"/>
              </a:rPr>
              <a:t>.</a:t>
            </a:r>
            <a:endParaRPr lang="en-US" sz="1200" b="1" dirty="0" smtClean="0">
              <a:latin typeface="Baskerville Old Face" pitchFamily="18" charset="0"/>
            </a:endParaRPr>
          </a:p>
        </p:txBody>
      </p:sp>
      <p:sp>
        <p:nvSpPr>
          <p:cNvPr id="6" name="TextBox 5"/>
          <p:cNvSpPr txBox="1"/>
          <p:nvPr/>
        </p:nvSpPr>
        <p:spPr>
          <a:xfrm>
            <a:off x="304800" y="1143000"/>
            <a:ext cx="4876800" cy="3962400"/>
          </a:xfrm>
          <a:prstGeom prst="rect">
            <a:avLst/>
          </a:prstGeom>
          <a:noFill/>
        </p:spPr>
        <p:txBody>
          <a:bodyPr wrap="square" rtlCol="0">
            <a:spAutoFit/>
          </a:bodyPr>
          <a:lstStyle/>
          <a:p>
            <a:pPr algn="just"/>
            <a:r>
              <a:rPr lang="en-US" sz="2800" b="1" dirty="0" smtClean="0">
                <a:ln w="22225">
                  <a:solidFill>
                    <a:srgbClr val="92D050"/>
                  </a:solidFill>
                  <a:prstDash val="solid"/>
                </a:ln>
                <a:solidFill>
                  <a:srgbClr val="FFFF00"/>
                </a:solidFill>
                <a:latin typeface="Times New Roman" pitchFamily="18" charset="0"/>
                <a:cs typeface="Times New Roman" pitchFamily="18" charset="0"/>
              </a:rPr>
              <a:t>1820:</a:t>
            </a:r>
          </a:p>
          <a:p>
            <a:pPr algn="just"/>
            <a:r>
              <a:rPr lang="en-US" sz="2800" b="1" dirty="0" smtClean="0">
                <a:ln w="22225">
                  <a:solidFill>
                    <a:srgbClr val="92D050"/>
                  </a:solidFill>
                  <a:prstDash val="solid"/>
                </a:ln>
                <a:solidFill>
                  <a:srgbClr val="FFFF00"/>
                </a:solidFill>
                <a:latin typeface="Times New Roman" pitchFamily="18" charset="0"/>
                <a:cs typeface="Times New Roman" pitchFamily="18" charset="0"/>
              </a:rPr>
              <a:t>Moses ‘</a:t>
            </a:r>
            <a:r>
              <a:rPr lang="en-US" sz="2800" b="1" dirty="0" err="1" smtClean="0">
                <a:ln w="22225">
                  <a:solidFill>
                    <a:srgbClr val="92D050"/>
                  </a:solidFill>
                  <a:prstDash val="solid"/>
                </a:ln>
                <a:solidFill>
                  <a:srgbClr val="FFFF00"/>
                </a:solidFill>
                <a:latin typeface="Times New Roman" pitchFamily="18" charset="0"/>
                <a:cs typeface="Times New Roman" pitchFamily="18" charset="0"/>
              </a:rPr>
              <a:t>Buddhoe</a:t>
            </a:r>
            <a:r>
              <a:rPr lang="en-US" sz="2800" b="1" dirty="0" smtClean="0">
                <a:ln w="22225">
                  <a:solidFill>
                    <a:srgbClr val="92D050"/>
                  </a:solidFill>
                  <a:prstDash val="solid"/>
                </a:ln>
                <a:solidFill>
                  <a:srgbClr val="FFFF00"/>
                </a:solidFill>
                <a:latin typeface="Times New Roman" pitchFamily="18" charset="0"/>
                <a:cs typeface="Times New Roman" pitchFamily="18" charset="0"/>
              </a:rPr>
              <a:t>’ Gottlieb was born enslaved at Estate LaGrange in St. Croix.  He was the principal leader of the rebellion that led to the emancipation of the enslaved Africans in the Danish West Indies on July 3, 1948.</a:t>
            </a:r>
          </a:p>
        </p:txBody>
      </p:sp>
      <p:sp>
        <p:nvSpPr>
          <p:cNvPr id="7" name="Title 1"/>
          <p:cNvSpPr txBox="1">
            <a:spLocks/>
          </p:cNvSpPr>
          <p:nvPr/>
        </p:nvSpPr>
        <p:spPr>
          <a:xfrm>
            <a:off x="2819400" y="304800"/>
            <a:ext cx="4191000" cy="762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ln w="12700">
                  <a:solidFill>
                    <a:srgbClr val="92D050"/>
                  </a:solidFill>
                  <a:prstDash val="solid"/>
                </a:ln>
                <a:solidFill>
                  <a:srgbClr val="FFFF00"/>
                </a:solidFill>
                <a:effectLst>
                  <a:outerShdw blurRad="41275" dist="20320" dir="1800000" algn="tl" rotWithShape="0">
                    <a:srgbClr val="000000">
                      <a:alpha val="40000"/>
                    </a:srgbClr>
                  </a:outerShdw>
                </a:effectLst>
              </a:rPr>
              <a:t>March</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 19</a:t>
            </a:r>
            <a:r>
              <a:rPr kumimoji="0" lang="en-US" sz="4800" b="1" i="0" u="none" strike="noStrike" kern="1200" normalizeH="0" baseline="3000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th </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05879" y="2052935"/>
            <a:ext cx="3357121" cy="2514600"/>
          </a:xfrm>
          <a:prstGeom prst="rect">
            <a:avLst/>
          </a:prstGeom>
        </p:spPr>
      </p:pic>
    </p:spTree>
  </p:cSld>
  <p:clrMapOvr>
    <a:masterClrMapping/>
  </p:clrMapOvr>
  <p:transition spd="slow">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2400" y="6096000"/>
            <a:ext cx="8458200" cy="461665"/>
          </a:xfrm>
          <a:prstGeom prst="rect">
            <a:avLst/>
          </a:prstGeom>
          <a:noFill/>
        </p:spPr>
        <p:txBody>
          <a:bodyPr wrap="square" rtlCol="0">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Manuscript of Charles Wesley Turnbull, Ph.D</a:t>
            </a:r>
            <a:r>
              <a:rPr lang="en-US" sz="1200" b="1" dirty="0" smtClean="0">
                <a:latin typeface="Baskerville Old Face" pitchFamily="18" charset="0"/>
              </a:rPr>
              <a:t>.</a:t>
            </a:r>
            <a:endParaRPr lang="en-US" sz="1200" b="1" dirty="0" smtClean="0">
              <a:latin typeface="Baskerville Old Face" pitchFamily="18" charset="0"/>
            </a:endParaRPr>
          </a:p>
        </p:txBody>
      </p:sp>
      <p:sp>
        <p:nvSpPr>
          <p:cNvPr id="6" name="TextBox 5"/>
          <p:cNvSpPr txBox="1"/>
          <p:nvPr/>
        </p:nvSpPr>
        <p:spPr>
          <a:xfrm>
            <a:off x="304800" y="1143000"/>
            <a:ext cx="5943600" cy="3539430"/>
          </a:xfrm>
          <a:prstGeom prst="rect">
            <a:avLst/>
          </a:prstGeom>
          <a:noFill/>
        </p:spPr>
        <p:txBody>
          <a:bodyPr wrap="square" rtlCol="0">
            <a:spAutoFit/>
          </a:bodyPr>
          <a:lstStyle/>
          <a:p>
            <a:pPr algn="just"/>
            <a:r>
              <a:rPr lang="en-US" sz="2800" b="1" dirty="0" smtClean="0">
                <a:ln w="22225">
                  <a:solidFill>
                    <a:srgbClr val="92D050"/>
                  </a:solidFill>
                  <a:prstDash val="solid"/>
                </a:ln>
                <a:solidFill>
                  <a:srgbClr val="FFFF00"/>
                </a:solidFill>
                <a:latin typeface="Times New Roman" pitchFamily="18" charset="0"/>
                <a:cs typeface="Times New Roman" pitchFamily="18" charset="0"/>
              </a:rPr>
              <a:t>1922:</a:t>
            </a:r>
          </a:p>
          <a:p>
            <a:pPr algn="just"/>
            <a:r>
              <a:rPr lang="en-US" sz="2800" b="1" dirty="0" smtClean="0">
                <a:ln w="22225">
                  <a:solidFill>
                    <a:srgbClr val="92D050"/>
                  </a:solidFill>
                  <a:prstDash val="solid"/>
                </a:ln>
                <a:solidFill>
                  <a:srgbClr val="FFFF00"/>
                </a:solidFill>
                <a:latin typeface="Times New Roman" pitchFamily="18" charset="0"/>
                <a:cs typeface="Times New Roman" pitchFamily="18" charset="0"/>
              </a:rPr>
              <a:t>D. Hamilton Jackson criticized St. Thomas Police Court Judge Payne in an editorial in St. Croix’s Labor Union’s paper, The St. Croix Herald.  For this he was subsequently found guilty of contempt of court and sentenced to six days in jail.</a:t>
            </a:r>
          </a:p>
        </p:txBody>
      </p:sp>
      <p:sp>
        <p:nvSpPr>
          <p:cNvPr id="7" name="Title 1"/>
          <p:cNvSpPr txBox="1">
            <a:spLocks/>
          </p:cNvSpPr>
          <p:nvPr/>
        </p:nvSpPr>
        <p:spPr>
          <a:xfrm>
            <a:off x="2819400" y="304800"/>
            <a:ext cx="4191000" cy="762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ln w="12700">
                  <a:solidFill>
                    <a:srgbClr val="92D050"/>
                  </a:solidFill>
                  <a:prstDash val="solid"/>
                </a:ln>
                <a:solidFill>
                  <a:srgbClr val="FFFF00"/>
                </a:solidFill>
                <a:effectLst>
                  <a:outerShdw blurRad="41275" dist="20320" dir="1800000" algn="tl" rotWithShape="0">
                    <a:srgbClr val="000000">
                      <a:alpha val="40000"/>
                    </a:srgbClr>
                  </a:outerShdw>
                </a:effectLst>
              </a:rPr>
              <a:t>March</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 20</a:t>
            </a:r>
            <a:r>
              <a:rPr kumimoji="0" lang="en-US" sz="4800" b="1" i="0" u="none" strike="noStrike" kern="1200" normalizeH="0" baseline="3000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th </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endParaRPr>
          </a:p>
        </p:txBody>
      </p:sp>
      <p:pic>
        <p:nvPicPr>
          <p:cNvPr id="16386" name="Picture 2" descr="Hamilton Jackson.jpg">
            <a:hlinkClick r:id="rId2"/>
          </p:cNvPr>
          <p:cNvPicPr>
            <a:picLocks noChangeAspect="1" noChangeArrowheads="1"/>
          </p:cNvPicPr>
          <p:nvPr/>
        </p:nvPicPr>
        <p:blipFill>
          <a:blip r:embed="rId3" cstate="print">
            <a:lum bright="10000"/>
          </a:blip>
          <a:srcRect/>
          <a:stretch>
            <a:fillRect/>
          </a:stretch>
        </p:blipFill>
        <p:spPr bwMode="auto">
          <a:xfrm>
            <a:off x="6387728" y="1600200"/>
            <a:ext cx="2356222" cy="2895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6091535"/>
            <a:ext cx="8458200" cy="461665"/>
          </a:xfrm>
          <a:prstGeom prst="rect">
            <a:avLst/>
          </a:prstGeom>
          <a:noFill/>
        </p:spPr>
        <p:txBody>
          <a:bodyPr wrap="square" rtlCol="0">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a:t>
            </a:r>
            <a:r>
              <a:rPr lang="en-US" sz="1200" b="1" dirty="0">
                <a:latin typeface="Baskerville Old Face" pitchFamily="18" charset="0"/>
              </a:rPr>
              <a:t>Black Facts from the Facts Man (January 1 – June 10), Wayne “Facts Man” Adams</a:t>
            </a:r>
            <a:endParaRPr lang="en-US" sz="1200" b="1" dirty="0">
              <a:latin typeface="Baskerville Old Face" pitchFamily="18" charset="0"/>
            </a:endParaRPr>
          </a:p>
        </p:txBody>
      </p:sp>
      <p:sp>
        <p:nvSpPr>
          <p:cNvPr id="6" name="TextBox 5"/>
          <p:cNvSpPr txBox="1"/>
          <p:nvPr/>
        </p:nvSpPr>
        <p:spPr>
          <a:xfrm>
            <a:off x="304800" y="1143000"/>
            <a:ext cx="5486400" cy="3046988"/>
          </a:xfrm>
          <a:prstGeom prst="rect">
            <a:avLst/>
          </a:prstGeom>
          <a:noFill/>
        </p:spPr>
        <p:txBody>
          <a:bodyPr wrap="square" rtlCol="0">
            <a:spAutoFit/>
          </a:bodyPr>
          <a:lstStyle/>
          <a:p>
            <a:pPr algn="just"/>
            <a:r>
              <a:rPr lang="en-US" sz="3200" b="1" dirty="0">
                <a:ln w="22225">
                  <a:solidFill>
                    <a:srgbClr val="92D050"/>
                  </a:solidFill>
                  <a:prstDash val="solid"/>
                </a:ln>
                <a:solidFill>
                  <a:srgbClr val="FFFF00"/>
                </a:solidFill>
                <a:latin typeface="Times New Roman" pitchFamily="18" charset="0"/>
                <a:cs typeface="Times New Roman" pitchFamily="18" charset="0"/>
              </a:rPr>
              <a:t>1983; The USVI’s 15th Legislature passed legislation that would rename a St. Thomas junior high school in honor of the educator, </a:t>
            </a:r>
            <a:r>
              <a:rPr lang="en-US" sz="3200" b="1" dirty="0" err="1">
                <a:ln w="22225">
                  <a:solidFill>
                    <a:srgbClr val="92D050"/>
                  </a:solidFill>
                  <a:prstDash val="solid"/>
                </a:ln>
                <a:solidFill>
                  <a:srgbClr val="FFFF00"/>
                </a:solidFill>
                <a:latin typeface="Times New Roman" pitchFamily="18" charset="0"/>
                <a:cs typeface="Times New Roman" pitchFamily="18" charset="0"/>
              </a:rPr>
              <a:t>Addelita</a:t>
            </a:r>
            <a:r>
              <a:rPr lang="en-US" sz="3200" b="1" dirty="0">
                <a:ln w="22225">
                  <a:solidFill>
                    <a:srgbClr val="92D050"/>
                  </a:solidFill>
                  <a:prstDash val="solid"/>
                </a:ln>
                <a:solidFill>
                  <a:srgbClr val="FFFF00"/>
                </a:solidFill>
                <a:latin typeface="Times New Roman" pitchFamily="18" charset="0"/>
                <a:cs typeface="Times New Roman" pitchFamily="18" charset="0"/>
              </a:rPr>
              <a:t> </a:t>
            </a:r>
            <a:r>
              <a:rPr lang="en-US" sz="3200" b="1" dirty="0" err="1">
                <a:ln w="22225">
                  <a:solidFill>
                    <a:srgbClr val="92D050"/>
                  </a:solidFill>
                  <a:prstDash val="solid"/>
                </a:ln>
                <a:solidFill>
                  <a:srgbClr val="FFFF00"/>
                </a:solidFill>
                <a:latin typeface="Times New Roman" pitchFamily="18" charset="0"/>
                <a:cs typeface="Times New Roman" pitchFamily="18" charset="0"/>
              </a:rPr>
              <a:t>Cancryn</a:t>
            </a:r>
            <a:endParaRPr lang="en-US" sz="3200" b="1" dirty="0">
              <a:ln w="22225">
                <a:solidFill>
                  <a:srgbClr val="92D050"/>
                </a:solidFill>
                <a:prstDash val="solid"/>
              </a:ln>
              <a:solidFill>
                <a:srgbClr val="FFFF00"/>
              </a:solidFill>
              <a:latin typeface="Times New Roman" pitchFamily="18" charset="0"/>
              <a:cs typeface="Times New Roman" pitchFamily="18" charset="0"/>
            </a:endParaRPr>
          </a:p>
        </p:txBody>
      </p:sp>
      <p:sp>
        <p:nvSpPr>
          <p:cNvPr id="7" name="Title 1"/>
          <p:cNvSpPr txBox="1">
            <a:spLocks/>
          </p:cNvSpPr>
          <p:nvPr/>
        </p:nvSpPr>
        <p:spPr>
          <a:xfrm>
            <a:off x="2819400" y="304800"/>
            <a:ext cx="4191000" cy="762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ln w="12700">
                  <a:solidFill>
                    <a:srgbClr val="92D050"/>
                  </a:solidFill>
                  <a:prstDash val="solid"/>
                </a:ln>
                <a:solidFill>
                  <a:srgbClr val="FFFF00"/>
                </a:solidFill>
                <a:effectLst>
                  <a:outerShdw blurRad="41275" dist="20320" dir="1800000" algn="tl" rotWithShape="0">
                    <a:srgbClr val="000000">
                      <a:alpha val="40000"/>
                    </a:srgbClr>
                  </a:outerShdw>
                </a:effectLst>
              </a:rPr>
              <a:t>March</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 21</a:t>
            </a:r>
            <a:r>
              <a:rPr kumimoji="0" lang="en-US" sz="4800" b="1" i="0" u="none" strike="noStrike" kern="1200" normalizeH="0" baseline="3000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st </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endParaRP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48813" t="6190" b="50483"/>
          <a:stretch/>
        </p:blipFill>
        <p:spPr>
          <a:xfrm>
            <a:off x="5943600" y="1295400"/>
            <a:ext cx="2819400" cy="3126168"/>
          </a:xfrm>
          <a:prstGeom prst="rect">
            <a:avLst/>
          </a:prstGeom>
        </p:spPr>
      </p:pic>
    </p:spTree>
  </p:cSld>
  <p:clrMapOvr>
    <a:masterClrMapping/>
  </p:clrMapOvr>
  <p:transition spd="slow">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2400" y="6096000"/>
            <a:ext cx="8458200" cy="461665"/>
          </a:xfrm>
          <a:prstGeom prst="rect">
            <a:avLst/>
          </a:prstGeom>
          <a:noFill/>
        </p:spPr>
        <p:txBody>
          <a:bodyPr wrap="square" rtlCol="0">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Manuscript of Charles Wesley Turnbull, Ph.D</a:t>
            </a:r>
            <a:r>
              <a:rPr lang="en-US" sz="1200" b="1" dirty="0" smtClean="0">
                <a:latin typeface="Baskerville Old Face" pitchFamily="18" charset="0"/>
              </a:rPr>
              <a:t>.</a:t>
            </a:r>
            <a:endParaRPr lang="en-US" sz="1200" b="1" dirty="0" smtClean="0">
              <a:latin typeface="Baskerville Old Face" pitchFamily="18" charset="0"/>
            </a:endParaRPr>
          </a:p>
        </p:txBody>
      </p:sp>
      <p:sp>
        <p:nvSpPr>
          <p:cNvPr id="6" name="TextBox 5"/>
          <p:cNvSpPr txBox="1"/>
          <p:nvPr/>
        </p:nvSpPr>
        <p:spPr>
          <a:xfrm>
            <a:off x="304800" y="1143000"/>
            <a:ext cx="5105400" cy="4401205"/>
          </a:xfrm>
          <a:prstGeom prst="rect">
            <a:avLst/>
          </a:prstGeom>
          <a:noFill/>
        </p:spPr>
        <p:txBody>
          <a:bodyPr wrap="square" rtlCol="0">
            <a:spAutoFit/>
          </a:bodyPr>
          <a:lstStyle/>
          <a:p>
            <a:pPr algn="just"/>
            <a:r>
              <a:rPr lang="en-US" sz="2800" b="1" dirty="0">
                <a:ln w="22225">
                  <a:solidFill>
                    <a:srgbClr val="92D050"/>
                  </a:solidFill>
                  <a:prstDash val="solid"/>
                </a:ln>
                <a:solidFill>
                  <a:srgbClr val="FFFF00"/>
                </a:solidFill>
                <a:latin typeface="Times New Roman" pitchFamily="18" charset="0"/>
                <a:cs typeface="Times New Roman" pitchFamily="18" charset="0"/>
              </a:rPr>
              <a:t>1767; Christian G.A. </a:t>
            </a:r>
            <a:r>
              <a:rPr lang="en-US" sz="2800" b="1" dirty="0" err="1">
                <a:ln w="22225">
                  <a:solidFill>
                    <a:srgbClr val="92D050"/>
                  </a:solidFill>
                  <a:prstDash val="solid"/>
                </a:ln>
                <a:solidFill>
                  <a:srgbClr val="FFFF00"/>
                </a:solidFill>
                <a:latin typeface="Times New Roman" pitchFamily="18" charset="0"/>
                <a:cs typeface="Times New Roman" pitchFamily="18" charset="0"/>
              </a:rPr>
              <a:t>Oldendorp</a:t>
            </a:r>
            <a:r>
              <a:rPr lang="en-US" sz="2800" b="1" dirty="0">
                <a:ln w="22225">
                  <a:solidFill>
                    <a:srgbClr val="92D050"/>
                  </a:solidFill>
                  <a:prstDash val="solid"/>
                </a:ln>
                <a:solidFill>
                  <a:srgbClr val="FFFF00"/>
                </a:solidFill>
                <a:latin typeface="Times New Roman" pitchFamily="18" charset="0"/>
                <a:cs typeface="Times New Roman" pitchFamily="18" charset="0"/>
              </a:rPr>
              <a:t>, noted Moravian leader and advocate and early historian of the Danish West Indies arrived in St. Croix to record the progress and activities of the Moravian missions since their inception and to chronicle the history of the Danish colony to date. </a:t>
            </a:r>
            <a:endParaRPr lang="en-US" sz="2800" b="1" dirty="0" smtClean="0">
              <a:ln w="22225">
                <a:solidFill>
                  <a:srgbClr val="92D050"/>
                </a:solidFill>
                <a:prstDash val="solid"/>
              </a:ln>
              <a:solidFill>
                <a:srgbClr val="FFFF00"/>
              </a:solidFill>
              <a:latin typeface="Times New Roman" pitchFamily="18" charset="0"/>
              <a:cs typeface="Times New Roman" pitchFamily="18" charset="0"/>
            </a:endParaRPr>
          </a:p>
        </p:txBody>
      </p:sp>
      <p:sp>
        <p:nvSpPr>
          <p:cNvPr id="7" name="Title 1"/>
          <p:cNvSpPr txBox="1">
            <a:spLocks/>
          </p:cNvSpPr>
          <p:nvPr/>
        </p:nvSpPr>
        <p:spPr>
          <a:xfrm>
            <a:off x="2819400" y="304800"/>
            <a:ext cx="4191000" cy="762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ln w="12700">
                  <a:solidFill>
                    <a:srgbClr val="92D050"/>
                  </a:solidFill>
                  <a:prstDash val="solid"/>
                </a:ln>
                <a:solidFill>
                  <a:srgbClr val="FFFF00"/>
                </a:solidFill>
                <a:effectLst>
                  <a:outerShdw blurRad="41275" dist="20320" dir="1800000" algn="tl" rotWithShape="0">
                    <a:srgbClr val="000000">
                      <a:alpha val="40000"/>
                    </a:srgbClr>
                  </a:outerShdw>
                </a:effectLst>
              </a:rPr>
              <a:t>March</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 22</a:t>
            </a:r>
            <a:r>
              <a:rPr kumimoji="0" lang="en-US" sz="4800" b="1" i="0" u="none" strike="noStrike" kern="1200" normalizeH="0" baseline="3000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nd </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15000" y="2057400"/>
            <a:ext cx="2819400" cy="2806869"/>
          </a:xfrm>
          <a:prstGeom prst="rect">
            <a:avLst/>
          </a:prstGeom>
        </p:spPr>
      </p:pic>
    </p:spTree>
  </p:cSld>
  <p:clrMapOvr>
    <a:masterClrMapping/>
  </p:clrMapOvr>
  <p:transition spd="slow">
    <p:rand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2794" y="6122282"/>
            <a:ext cx="8458200" cy="461665"/>
          </a:xfrm>
          <a:prstGeom prst="rect">
            <a:avLst/>
          </a:prstGeom>
          <a:noFill/>
        </p:spPr>
        <p:txBody>
          <a:bodyPr wrap="square" rtlCol="0">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a:t>
            </a:r>
            <a:r>
              <a:rPr lang="en-US" sz="1200" b="1" dirty="0">
                <a:latin typeface="Baskerville Old Face" pitchFamily="18" charset="0"/>
              </a:rPr>
              <a:t>St. Croix Avis April 9, 1973 page 3</a:t>
            </a:r>
            <a:endParaRPr lang="en-US" sz="1200" b="1" dirty="0">
              <a:latin typeface="Baskerville Old Face" pitchFamily="18" charset="0"/>
            </a:endParaRPr>
          </a:p>
        </p:txBody>
      </p:sp>
      <p:sp>
        <p:nvSpPr>
          <p:cNvPr id="6" name="TextBox 5"/>
          <p:cNvSpPr txBox="1"/>
          <p:nvPr/>
        </p:nvSpPr>
        <p:spPr>
          <a:xfrm>
            <a:off x="228600" y="1143000"/>
            <a:ext cx="5105400" cy="4524315"/>
          </a:xfrm>
          <a:prstGeom prst="rect">
            <a:avLst/>
          </a:prstGeom>
          <a:noFill/>
        </p:spPr>
        <p:txBody>
          <a:bodyPr wrap="square" rtlCol="0">
            <a:spAutoFit/>
          </a:bodyPr>
          <a:lstStyle/>
          <a:p>
            <a:pPr algn="just"/>
            <a:r>
              <a:rPr lang="en-US" sz="3200" b="1" dirty="0">
                <a:ln w="22225">
                  <a:solidFill>
                    <a:srgbClr val="92D050"/>
                  </a:solidFill>
                  <a:prstDash val="solid"/>
                </a:ln>
                <a:solidFill>
                  <a:srgbClr val="FFFF00"/>
                </a:solidFill>
                <a:latin typeface="Times New Roman" pitchFamily="18" charset="0"/>
                <a:cs typeface="Times New Roman" pitchFamily="18" charset="0"/>
              </a:rPr>
              <a:t>1967, the British Virgin Islands Constitutional Order was issued from London establishing the ministerial form of Government there. Many of their citizens living in the USVI would return home to vote annually hence. </a:t>
            </a:r>
            <a:endParaRPr lang="en-US" sz="3200" b="1" dirty="0">
              <a:ln w="22225">
                <a:solidFill>
                  <a:srgbClr val="92D050"/>
                </a:solidFill>
                <a:prstDash val="solid"/>
              </a:ln>
              <a:solidFill>
                <a:srgbClr val="FFFF00"/>
              </a:solidFill>
            </a:endParaRPr>
          </a:p>
        </p:txBody>
      </p:sp>
      <p:sp>
        <p:nvSpPr>
          <p:cNvPr id="7" name="Title 1"/>
          <p:cNvSpPr txBox="1">
            <a:spLocks/>
          </p:cNvSpPr>
          <p:nvPr/>
        </p:nvSpPr>
        <p:spPr>
          <a:xfrm>
            <a:off x="2819400" y="304800"/>
            <a:ext cx="4191000" cy="762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ln w="12700">
                  <a:solidFill>
                    <a:srgbClr val="92D050"/>
                  </a:solidFill>
                  <a:prstDash val="solid"/>
                </a:ln>
                <a:solidFill>
                  <a:srgbClr val="FFFF00"/>
                </a:solidFill>
                <a:effectLst>
                  <a:outerShdw blurRad="41275" dist="20320" dir="1800000" algn="tl" rotWithShape="0">
                    <a:srgbClr val="000000">
                      <a:alpha val="40000"/>
                    </a:srgbClr>
                  </a:outerShdw>
                </a:effectLst>
              </a:rPr>
              <a:t>March</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 23</a:t>
            </a:r>
            <a:r>
              <a:rPr kumimoji="0" lang="en-US" sz="4800" b="1" i="0" u="none" strike="noStrike" kern="1200" normalizeH="0" baseline="3000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rd </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8741" y="1752600"/>
            <a:ext cx="3765259" cy="2895600"/>
          </a:xfrm>
          <a:prstGeom prst="rect">
            <a:avLst/>
          </a:prstGeom>
        </p:spPr>
      </p:pic>
    </p:spTree>
  </p:cSld>
  <p:clrMapOvr>
    <a:masterClrMapping/>
  </p:clrMapOvr>
  <p:transition spd="slow">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4495" y="5867400"/>
            <a:ext cx="8458200" cy="461665"/>
          </a:xfrm>
          <a:prstGeom prst="rect">
            <a:avLst/>
          </a:prstGeom>
          <a:noFill/>
        </p:spPr>
        <p:txBody>
          <a:bodyPr wrap="square" rtlCol="0">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Manuscript of Charles Wesley Turnbull, Ph.D</a:t>
            </a:r>
            <a:r>
              <a:rPr lang="en-US" sz="1200" b="1" dirty="0" smtClean="0">
                <a:latin typeface="Baskerville Old Face" pitchFamily="18" charset="0"/>
              </a:rPr>
              <a:t>.</a:t>
            </a:r>
            <a:endParaRPr lang="en-US" sz="1200" b="1" dirty="0" smtClean="0">
              <a:latin typeface="Baskerville Old Face" pitchFamily="18" charset="0"/>
            </a:endParaRPr>
          </a:p>
        </p:txBody>
      </p:sp>
      <p:sp>
        <p:nvSpPr>
          <p:cNvPr id="6" name="TextBox 5"/>
          <p:cNvSpPr txBox="1"/>
          <p:nvPr/>
        </p:nvSpPr>
        <p:spPr>
          <a:xfrm>
            <a:off x="381000" y="1143000"/>
            <a:ext cx="4495800" cy="3108543"/>
          </a:xfrm>
          <a:prstGeom prst="rect">
            <a:avLst/>
          </a:prstGeom>
          <a:noFill/>
        </p:spPr>
        <p:txBody>
          <a:bodyPr wrap="square" rtlCol="0">
            <a:spAutoFit/>
          </a:bodyPr>
          <a:lstStyle/>
          <a:p>
            <a:pPr algn="just"/>
            <a:r>
              <a:rPr lang="en-US" sz="2800" b="1" dirty="0" smtClean="0">
                <a:ln w="22225">
                  <a:solidFill>
                    <a:srgbClr val="92D050"/>
                  </a:solidFill>
                  <a:prstDash val="solid"/>
                </a:ln>
                <a:solidFill>
                  <a:srgbClr val="FFFF00"/>
                </a:solidFill>
                <a:latin typeface="Times New Roman" pitchFamily="18" charset="0"/>
                <a:cs typeface="Times New Roman" pitchFamily="18" charset="0"/>
              </a:rPr>
              <a:t>1996:</a:t>
            </a:r>
          </a:p>
          <a:p>
            <a:pPr algn="just"/>
            <a:r>
              <a:rPr lang="en-US" sz="2800" b="1" dirty="0" smtClean="0">
                <a:ln w="22225">
                  <a:solidFill>
                    <a:srgbClr val="92D050"/>
                  </a:solidFill>
                  <a:prstDash val="solid"/>
                </a:ln>
                <a:solidFill>
                  <a:srgbClr val="FFFF00"/>
                </a:solidFill>
                <a:latin typeface="Times New Roman" pitchFamily="18" charset="0"/>
                <a:cs typeface="Times New Roman" pitchFamily="18" charset="0"/>
              </a:rPr>
              <a:t>The St. Thomas Hospital and Community Health Center was renamed the Roy Lester Schneider Hospital and Community Health Center.</a:t>
            </a:r>
            <a:endParaRPr lang="en-US" sz="2800" b="1" dirty="0">
              <a:ln w="22225">
                <a:solidFill>
                  <a:srgbClr val="92D050"/>
                </a:solidFill>
                <a:prstDash val="solid"/>
              </a:ln>
              <a:solidFill>
                <a:srgbClr val="FFFF00"/>
              </a:solidFill>
              <a:latin typeface="Times New Roman" pitchFamily="18" charset="0"/>
              <a:cs typeface="Times New Roman" pitchFamily="18" charset="0"/>
            </a:endParaRPr>
          </a:p>
        </p:txBody>
      </p:sp>
      <p:sp>
        <p:nvSpPr>
          <p:cNvPr id="7" name="Title 1"/>
          <p:cNvSpPr txBox="1">
            <a:spLocks/>
          </p:cNvSpPr>
          <p:nvPr/>
        </p:nvSpPr>
        <p:spPr>
          <a:xfrm>
            <a:off x="2819400" y="304800"/>
            <a:ext cx="4191000" cy="762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ln w="12700">
                  <a:solidFill>
                    <a:srgbClr val="92D050"/>
                  </a:solidFill>
                  <a:prstDash val="solid"/>
                </a:ln>
                <a:solidFill>
                  <a:srgbClr val="FFFF00"/>
                </a:solidFill>
                <a:effectLst>
                  <a:outerShdw blurRad="41275" dist="20320" dir="1800000" algn="tl" rotWithShape="0">
                    <a:srgbClr val="000000">
                      <a:alpha val="40000"/>
                    </a:srgbClr>
                  </a:outerShdw>
                </a:effectLst>
              </a:rPr>
              <a:t>March</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 24</a:t>
            </a:r>
            <a:r>
              <a:rPr kumimoji="0" lang="en-US" sz="4800" b="1" i="0" u="none" strike="noStrike" kern="1200" normalizeH="0" baseline="3000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th </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endParaRPr>
          </a:p>
        </p:txBody>
      </p:sp>
      <p:pic>
        <p:nvPicPr>
          <p:cNvPr id="20482" name="Picture 2" descr="http://www.rlshospital.org/Libraries/Image_Library/Roy_Lester_Schneider_RLS_Hospital.sflb.ashx"/>
          <p:cNvPicPr>
            <a:picLocks noChangeAspect="1" noChangeArrowheads="1"/>
          </p:cNvPicPr>
          <p:nvPr/>
        </p:nvPicPr>
        <p:blipFill>
          <a:blip r:embed="rId2" cstate="print"/>
          <a:srcRect/>
          <a:stretch>
            <a:fillRect/>
          </a:stretch>
        </p:blipFill>
        <p:spPr bwMode="auto">
          <a:xfrm>
            <a:off x="5181600" y="1600200"/>
            <a:ext cx="3609472" cy="2057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5867400"/>
            <a:ext cx="8458200" cy="461665"/>
          </a:xfrm>
          <a:prstGeom prst="rect">
            <a:avLst/>
          </a:prstGeom>
          <a:noFill/>
        </p:spPr>
        <p:txBody>
          <a:bodyPr wrap="square" rtlCol="0">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a:t>
            </a:r>
            <a:r>
              <a:rPr lang="en-US" sz="1200" b="1" dirty="0">
                <a:latin typeface="Baskerville Old Face" pitchFamily="18" charset="0"/>
              </a:rPr>
              <a:t>The Virgin Islands Daily News, March 28, 2012, page 38</a:t>
            </a:r>
            <a:endParaRPr lang="en-US" sz="1200" b="1" dirty="0">
              <a:latin typeface="Baskerville Old Face" pitchFamily="18" charset="0"/>
            </a:endParaRPr>
          </a:p>
        </p:txBody>
      </p:sp>
      <p:sp>
        <p:nvSpPr>
          <p:cNvPr id="6" name="TextBox 5"/>
          <p:cNvSpPr txBox="1"/>
          <p:nvPr/>
        </p:nvSpPr>
        <p:spPr>
          <a:xfrm>
            <a:off x="381000" y="1143000"/>
            <a:ext cx="5257800" cy="4401205"/>
          </a:xfrm>
          <a:prstGeom prst="rect">
            <a:avLst/>
          </a:prstGeom>
          <a:noFill/>
        </p:spPr>
        <p:txBody>
          <a:bodyPr wrap="square" rtlCol="0">
            <a:spAutoFit/>
          </a:bodyPr>
          <a:lstStyle/>
          <a:p>
            <a:pPr algn="just"/>
            <a:r>
              <a:rPr lang="en-US" sz="2800" b="1" dirty="0">
                <a:ln w="22225">
                  <a:solidFill>
                    <a:srgbClr val="92D050"/>
                  </a:solidFill>
                  <a:prstDash val="solid"/>
                </a:ln>
                <a:solidFill>
                  <a:srgbClr val="FFFF00"/>
                </a:solidFill>
                <a:latin typeface="Times New Roman" pitchFamily="18" charset="0"/>
                <a:cs typeface="Times New Roman" pitchFamily="18" charset="0"/>
              </a:rPr>
              <a:t>2012; </a:t>
            </a:r>
            <a:r>
              <a:rPr lang="en-US" sz="2800" b="1" dirty="0" err="1">
                <a:ln w="22225">
                  <a:solidFill>
                    <a:srgbClr val="92D050"/>
                  </a:solidFill>
                  <a:prstDash val="solid"/>
                </a:ln>
                <a:solidFill>
                  <a:srgbClr val="FFFF00"/>
                </a:solidFill>
                <a:latin typeface="Times New Roman" pitchFamily="18" charset="0"/>
                <a:cs typeface="Times New Roman" pitchFamily="18" charset="0"/>
              </a:rPr>
              <a:t>Apolinar</a:t>
            </a:r>
            <a:r>
              <a:rPr lang="en-US" sz="2800" b="1" dirty="0">
                <a:ln w="22225">
                  <a:solidFill>
                    <a:srgbClr val="92D050"/>
                  </a:solidFill>
                  <a:prstDash val="solid"/>
                </a:ln>
                <a:solidFill>
                  <a:srgbClr val="FFFF00"/>
                </a:solidFill>
                <a:latin typeface="Times New Roman" pitchFamily="18" charset="0"/>
                <a:cs typeface="Times New Roman" pitchFamily="18" charset="0"/>
              </a:rPr>
              <a:t> Acevedo Jr. (16 year old Central High School student) won his third straight race on the U.S. Virgin Islands Cycling Federation’s St. Croix circuit.  He won the 48-mile race in a time of 2 hours, 27 minutes and 30 seconds.  He crossed the finish line 1 second in front of his father. </a:t>
            </a:r>
          </a:p>
        </p:txBody>
      </p:sp>
      <p:sp>
        <p:nvSpPr>
          <p:cNvPr id="7" name="Title 1"/>
          <p:cNvSpPr txBox="1">
            <a:spLocks/>
          </p:cNvSpPr>
          <p:nvPr/>
        </p:nvSpPr>
        <p:spPr>
          <a:xfrm>
            <a:off x="2819400" y="304800"/>
            <a:ext cx="4191000" cy="762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ln w="12700">
                  <a:solidFill>
                    <a:srgbClr val="92D050"/>
                  </a:solidFill>
                  <a:prstDash val="solid"/>
                </a:ln>
                <a:solidFill>
                  <a:srgbClr val="FFFF00"/>
                </a:solidFill>
                <a:effectLst>
                  <a:outerShdw blurRad="41275" dist="20320" dir="1800000" algn="tl" rotWithShape="0">
                    <a:srgbClr val="000000">
                      <a:alpha val="40000"/>
                    </a:srgbClr>
                  </a:outerShdw>
                </a:effectLst>
              </a:rPr>
              <a:t>March</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 25</a:t>
            </a:r>
            <a:r>
              <a:rPr kumimoji="0" lang="en-US" sz="4800" b="1" i="0" u="none" strike="noStrike" kern="1200" normalizeH="0" baseline="3000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th </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15000" y="1828800"/>
            <a:ext cx="3048000" cy="2819400"/>
          </a:xfrm>
          <a:prstGeom prst="rect">
            <a:avLst/>
          </a:prstGeom>
        </p:spPr>
      </p:pic>
    </p:spTree>
  </p:cSld>
  <p:clrMapOvr>
    <a:masterClrMapping/>
  </p:clrMapOvr>
  <p:transition spd="slow">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p:cNvSpPr txBox="1">
            <a:spLocks/>
          </p:cNvSpPr>
          <p:nvPr/>
        </p:nvSpPr>
        <p:spPr>
          <a:xfrm>
            <a:off x="2171700" y="4684067"/>
            <a:ext cx="4648200" cy="609600"/>
          </a:xfrm>
          <a:prstGeom prst="rect">
            <a:avLst/>
          </a:prstGeom>
          <a:solidFill>
            <a:srgbClr val="92D050"/>
          </a:solidFill>
          <a:ln/>
        </p:spPr>
        <p:style>
          <a:lnRef idx="1">
            <a:schemeClr val="accent1"/>
          </a:lnRef>
          <a:fillRef idx="2">
            <a:schemeClr val="accent1"/>
          </a:fillRef>
          <a:effectRef idx="1">
            <a:schemeClr val="accent1"/>
          </a:effectRef>
          <a:fontRef idx="minor">
            <a:schemeClr val="dk1"/>
          </a:fontRef>
        </p:style>
        <p:txBody>
          <a:bodyPr vert="horz" anchor="b" anchorCtr="0">
            <a:normAutofit/>
          </a:bodyPr>
          <a:lstStyle/>
          <a:p>
            <a:pPr lvl="0" algn="ctr">
              <a:spcBef>
                <a:spcPct val="0"/>
              </a:spcBef>
              <a:defRPr/>
            </a:pPr>
            <a:r>
              <a:rPr lang="en-US" sz="25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mj-lt"/>
                <a:ea typeface="+mj-ea"/>
                <a:cs typeface="+mj-cs"/>
              </a:rPr>
              <a:t> </a:t>
            </a:r>
            <a:r>
              <a:rPr lang="en-US" sz="2500" b="1" dirty="0" err="1">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latin typeface="+mj-lt"/>
                <a:ea typeface="+mj-ea"/>
                <a:cs typeface="+mj-cs"/>
              </a:rPr>
              <a:t>Eron</a:t>
            </a:r>
            <a:r>
              <a:rPr lang="en-US" sz="2500" b="1" dirty="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latin typeface="+mj-lt"/>
                <a:ea typeface="+mj-ea"/>
                <a:cs typeface="+mj-cs"/>
              </a:rPr>
              <a:t> “DJ </a:t>
            </a:r>
            <a:r>
              <a:rPr lang="en-US" sz="25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latin typeface="+mj-lt"/>
                <a:ea typeface="+mj-ea"/>
                <a:cs typeface="+mj-cs"/>
              </a:rPr>
              <a:t>Avalanche” Brown</a:t>
            </a:r>
            <a:endParaRPr kumimoji="0" lang="en-US" sz="2500" b="1" i="0" u="none" strike="noStrike" kern="1200" normalizeH="0" baseline="0" noProof="0" dirty="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uLnTx/>
              <a:uFillTx/>
              <a:latin typeface="+mj-lt"/>
              <a:ea typeface="+mj-ea"/>
              <a:cs typeface="+mj-cs"/>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0" y="76200"/>
            <a:ext cx="4419600" cy="4419600"/>
          </a:xfrm>
          <a:prstGeom prst="rect">
            <a:avLst/>
          </a:prstGeom>
        </p:spPr>
      </p:pic>
    </p:spTree>
  </p:cSld>
  <p:clrMapOvr>
    <a:masterClrMapping/>
  </p:clrMapOvr>
  <p:transition spd="slow">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5867400"/>
            <a:ext cx="8458200" cy="461665"/>
          </a:xfrm>
          <a:prstGeom prst="rect">
            <a:avLst/>
          </a:prstGeom>
          <a:noFill/>
        </p:spPr>
        <p:txBody>
          <a:bodyPr wrap="square" rtlCol="0">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a:t>
            </a:r>
            <a:r>
              <a:rPr lang="en-US" sz="1200" b="1" dirty="0">
                <a:latin typeface="Baskerville Old Face" pitchFamily="18" charset="0"/>
              </a:rPr>
              <a:t>History of the Virgin Islands Isaac </a:t>
            </a:r>
            <a:r>
              <a:rPr lang="en-US" sz="1200" b="1" dirty="0" err="1">
                <a:latin typeface="Baskerville Old Face" pitchFamily="18" charset="0"/>
              </a:rPr>
              <a:t>Dookham</a:t>
            </a:r>
            <a:r>
              <a:rPr lang="en-US" sz="1200" b="1" dirty="0">
                <a:latin typeface="Baskerville Old Face" pitchFamily="18" charset="0"/>
              </a:rPr>
              <a:t> page 56</a:t>
            </a:r>
            <a:endParaRPr lang="en-US" sz="1200" b="1" dirty="0">
              <a:latin typeface="Baskerville Old Face" pitchFamily="18" charset="0"/>
            </a:endParaRPr>
          </a:p>
        </p:txBody>
      </p:sp>
      <p:sp>
        <p:nvSpPr>
          <p:cNvPr id="6" name="TextBox 5"/>
          <p:cNvSpPr txBox="1"/>
          <p:nvPr/>
        </p:nvSpPr>
        <p:spPr>
          <a:xfrm>
            <a:off x="381000" y="1143001"/>
            <a:ext cx="8610600" cy="1569660"/>
          </a:xfrm>
          <a:prstGeom prst="rect">
            <a:avLst/>
          </a:prstGeom>
          <a:noFill/>
        </p:spPr>
        <p:txBody>
          <a:bodyPr wrap="square" rtlCol="0">
            <a:spAutoFit/>
          </a:bodyPr>
          <a:lstStyle/>
          <a:p>
            <a:pPr algn="just"/>
            <a:r>
              <a:rPr lang="en-US" sz="3200" b="1" dirty="0">
                <a:ln w="22225">
                  <a:solidFill>
                    <a:srgbClr val="92D050"/>
                  </a:solidFill>
                  <a:prstDash val="solid"/>
                </a:ln>
                <a:solidFill>
                  <a:srgbClr val="FFFF00"/>
                </a:solidFill>
                <a:latin typeface="Times New Roman" pitchFamily="18" charset="0"/>
                <a:cs typeface="Times New Roman" pitchFamily="18" charset="0"/>
              </a:rPr>
              <a:t>1718, Governor Erik </a:t>
            </a:r>
            <a:r>
              <a:rPr lang="en-US" sz="3200" b="1" dirty="0" err="1">
                <a:ln w="22225">
                  <a:solidFill>
                    <a:srgbClr val="92D050"/>
                  </a:solidFill>
                  <a:prstDash val="solid"/>
                </a:ln>
                <a:solidFill>
                  <a:srgbClr val="FFFF00"/>
                </a:solidFill>
                <a:latin typeface="Times New Roman" pitchFamily="18" charset="0"/>
                <a:cs typeface="Times New Roman" pitchFamily="18" charset="0"/>
              </a:rPr>
              <a:t>Bredal</a:t>
            </a:r>
            <a:r>
              <a:rPr lang="en-US" sz="3200" b="1" dirty="0">
                <a:ln w="22225">
                  <a:solidFill>
                    <a:srgbClr val="92D050"/>
                  </a:solidFill>
                  <a:prstDash val="solid"/>
                </a:ln>
                <a:solidFill>
                  <a:srgbClr val="FFFF00"/>
                </a:solidFill>
                <a:latin typeface="Times New Roman" pitchFamily="18" charset="0"/>
                <a:cs typeface="Times New Roman" pitchFamily="18" charset="0"/>
              </a:rPr>
              <a:t> took possession of St. John with 20 planters, 5 soldiers and 16 slaves at Coral Bay. </a:t>
            </a:r>
            <a:endParaRPr lang="en-US" sz="3200" b="1" dirty="0">
              <a:ln w="22225">
                <a:solidFill>
                  <a:srgbClr val="92D050"/>
                </a:solidFill>
                <a:prstDash val="solid"/>
              </a:ln>
              <a:solidFill>
                <a:srgbClr val="FFFF00"/>
              </a:solidFill>
              <a:latin typeface="Times New Roman" pitchFamily="18" charset="0"/>
              <a:cs typeface="Times New Roman" pitchFamily="18" charset="0"/>
            </a:endParaRPr>
          </a:p>
        </p:txBody>
      </p:sp>
      <p:sp>
        <p:nvSpPr>
          <p:cNvPr id="7" name="Title 1"/>
          <p:cNvSpPr txBox="1">
            <a:spLocks/>
          </p:cNvSpPr>
          <p:nvPr/>
        </p:nvSpPr>
        <p:spPr>
          <a:xfrm>
            <a:off x="2819400" y="304800"/>
            <a:ext cx="4191000" cy="762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ln w="12700">
                  <a:solidFill>
                    <a:srgbClr val="92D050"/>
                  </a:solidFill>
                  <a:prstDash val="solid"/>
                </a:ln>
                <a:solidFill>
                  <a:srgbClr val="FFFF00"/>
                </a:solidFill>
                <a:effectLst>
                  <a:outerShdw blurRad="41275" dist="20320" dir="1800000" algn="tl" rotWithShape="0">
                    <a:srgbClr val="000000">
                      <a:alpha val="40000"/>
                    </a:srgbClr>
                  </a:outerShdw>
                </a:effectLst>
              </a:rPr>
              <a:t>March</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 26</a:t>
            </a:r>
            <a:r>
              <a:rPr kumimoji="0" lang="en-US" sz="4800" b="1" i="0" u="none" strike="noStrike" kern="1200" normalizeH="0" baseline="3000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th </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407" y="2746217"/>
            <a:ext cx="8720793" cy="2390775"/>
          </a:xfrm>
          <a:prstGeom prst="rect">
            <a:avLst/>
          </a:prstGeom>
        </p:spPr>
      </p:pic>
    </p:spTree>
  </p:cSld>
  <p:clrMapOvr>
    <a:masterClrMapping/>
  </p:clrMapOvr>
  <p:transition spd="slow">
    <p:rand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5867400"/>
            <a:ext cx="8458200" cy="461665"/>
          </a:xfrm>
          <a:prstGeom prst="rect">
            <a:avLst/>
          </a:prstGeom>
          <a:noFill/>
        </p:spPr>
        <p:txBody>
          <a:bodyPr wrap="square" rtlCol="0">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a:t>
            </a:r>
            <a:r>
              <a:rPr lang="en-US" sz="1200" b="1" dirty="0">
                <a:latin typeface="Baskerville Old Face" pitchFamily="18" charset="0"/>
              </a:rPr>
              <a:t>The Virgin Islands Daily News, March 30, 2013, page 6</a:t>
            </a:r>
            <a:endParaRPr lang="en-US" sz="1200" b="1" dirty="0">
              <a:latin typeface="Baskerville Old Face" pitchFamily="18" charset="0"/>
            </a:endParaRPr>
          </a:p>
        </p:txBody>
      </p:sp>
      <p:sp>
        <p:nvSpPr>
          <p:cNvPr id="6" name="TextBox 5"/>
          <p:cNvSpPr txBox="1"/>
          <p:nvPr/>
        </p:nvSpPr>
        <p:spPr>
          <a:xfrm>
            <a:off x="381000" y="1143000"/>
            <a:ext cx="4343400" cy="4832092"/>
          </a:xfrm>
          <a:prstGeom prst="rect">
            <a:avLst/>
          </a:prstGeom>
          <a:noFill/>
        </p:spPr>
        <p:txBody>
          <a:bodyPr wrap="square" rtlCol="0">
            <a:spAutoFit/>
          </a:bodyPr>
          <a:lstStyle/>
          <a:p>
            <a:pPr algn="just"/>
            <a:r>
              <a:rPr lang="en-US" sz="2800" b="1" dirty="0">
                <a:ln w="22225">
                  <a:solidFill>
                    <a:srgbClr val="92D050"/>
                  </a:solidFill>
                  <a:prstDash val="solid"/>
                </a:ln>
                <a:solidFill>
                  <a:srgbClr val="FFFF00"/>
                </a:solidFill>
                <a:latin typeface="Times New Roman" pitchFamily="18" charset="0"/>
                <a:cs typeface="Times New Roman" pitchFamily="18" charset="0"/>
              </a:rPr>
              <a:t>2012; The ribbon cutting ceremony was held for the St. Thomas’ newest affordable housing community – Grandview Apartments, an Estate </a:t>
            </a:r>
            <a:r>
              <a:rPr lang="en-US" sz="2800" b="1" dirty="0" err="1">
                <a:ln w="22225">
                  <a:solidFill>
                    <a:srgbClr val="92D050"/>
                  </a:solidFill>
                  <a:prstDash val="solid"/>
                </a:ln>
                <a:solidFill>
                  <a:srgbClr val="FFFF00"/>
                </a:solidFill>
                <a:latin typeface="Times New Roman" pitchFamily="18" charset="0"/>
                <a:cs typeface="Times New Roman" pitchFamily="18" charset="0"/>
              </a:rPr>
              <a:t>Donoe</a:t>
            </a:r>
            <a:r>
              <a:rPr lang="en-US" sz="2800" b="1" dirty="0">
                <a:ln w="22225">
                  <a:solidFill>
                    <a:srgbClr val="92D050"/>
                  </a:solidFill>
                  <a:prstDash val="solid"/>
                </a:ln>
                <a:solidFill>
                  <a:srgbClr val="FFFF00"/>
                </a:solidFill>
                <a:latin typeface="Times New Roman" pitchFamily="18" charset="0"/>
                <a:cs typeface="Times New Roman" pitchFamily="18" charset="0"/>
              </a:rPr>
              <a:t> development.  It was held at the site to admire the first phase of the project – 54 affordable housing units. </a:t>
            </a:r>
            <a:endParaRPr lang="en-US" sz="2800" b="1" dirty="0" smtClean="0">
              <a:ln w="22225">
                <a:solidFill>
                  <a:srgbClr val="92D050"/>
                </a:solidFill>
                <a:prstDash val="solid"/>
              </a:ln>
              <a:solidFill>
                <a:srgbClr val="FFFF00"/>
              </a:solidFill>
              <a:latin typeface="Times New Roman" pitchFamily="18" charset="0"/>
              <a:cs typeface="Times New Roman" pitchFamily="18" charset="0"/>
            </a:endParaRPr>
          </a:p>
        </p:txBody>
      </p:sp>
      <p:sp>
        <p:nvSpPr>
          <p:cNvPr id="7" name="Title 1"/>
          <p:cNvSpPr txBox="1">
            <a:spLocks/>
          </p:cNvSpPr>
          <p:nvPr/>
        </p:nvSpPr>
        <p:spPr>
          <a:xfrm>
            <a:off x="2819400" y="304800"/>
            <a:ext cx="4191000" cy="762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ln w="12700">
                  <a:solidFill>
                    <a:srgbClr val="92D050"/>
                  </a:solidFill>
                  <a:prstDash val="solid"/>
                </a:ln>
                <a:solidFill>
                  <a:srgbClr val="FFFF00"/>
                </a:solidFill>
                <a:effectLst>
                  <a:outerShdw blurRad="41275" dist="20320" dir="1800000" algn="tl" rotWithShape="0">
                    <a:srgbClr val="000000">
                      <a:alpha val="40000"/>
                    </a:srgbClr>
                  </a:outerShdw>
                </a:effectLst>
              </a:rPr>
              <a:t>March</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 27</a:t>
            </a:r>
            <a:r>
              <a:rPr kumimoji="0" lang="en-US" sz="4800" b="1" i="0" u="none" strike="noStrike" kern="1200" normalizeH="0" baseline="3000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th </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7889" y="1447800"/>
            <a:ext cx="4153711" cy="3048000"/>
          </a:xfrm>
          <a:prstGeom prst="rect">
            <a:avLst/>
          </a:prstGeom>
        </p:spPr>
      </p:pic>
    </p:spTree>
  </p:cSld>
  <p:clrMapOvr>
    <a:masterClrMapping/>
  </p:clrMapOvr>
  <p:transition spd="slow">
    <p:rand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5867400"/>
            <a:ext cx="8458200" cy="646331"/>
          </a:xfrm>
          <a:prstGeom prst="rect">
            <a:avLst/>
          </a:prstGeom>
          <a:noFill/>
        </p:spPr>
        <p:txBody>
          <a:bodyPr wrap="square" rtlCol="0">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Manuscript of Charles Wesley Turnbull, Ph.D.</a:t>
            </a:r>
          </a:p>
          <a:p>
            <a:r>
              <a:rPr lang="en-US" sz="1200" b="1" dirty="0" smtClean="0">
                <a:latin typeface="Baskerville Old Face" pitchFamily="18" charset="0"/>
              </a:rPr>
              <a:t>Picture: http://thehousethatfreedombuilt.blogspot.com/2013/07/interview-diane-canegata-oreilly.html</a:t>
            </a:r>
            <a:endParaRPr lang="en-US" sz="1200" b="1" dirty="0">
              <a:latin typeface="Baskerville Old Face" pitchFamily="18" charset="0"/>
            </a:endParaRPr>
          </a:p>
        </p:txBody>
      </p:sp>
      <p:sp>
        <p:nvSpPr>
          <p:cNvPr id="6" name="TextBox 5"/>
          <p:cNvSpPr txBox="1"/>
          <p:nvPr/>
        </p:nvSpPr>
        <p:spPr>
          <a:xfrm>
            <a:off x="609600" y="1143000"/>
            <a:ext cx="5562600" cy="3416320"/>
          </a:xfrm>
          <a:prstGeom prst="rect">
            <a:avLst/>
          </a:prstGeom>
          <a:noFill/>
        </p:spPr>
        <p:txBody>
          <a:bodyPr wrap="square" rtlCol="0">
            <a:spAutoFit/>
          </a:bodyPr>
          <a:lstStyle/>
          <a:p>
            <a:pPr algn="just"/>
            <a:r>
              <a:rPr lang="en-US" sz="3600" b="1" dirty="0" smtClean="0">
                <a:ln w="22225">
                  <a:solidFill>
                    <a:srgbClr val="92D050"/>
                  </a:solidFill>
                  <a:prstDash val="solid"/>
                </a:ln>
                <a:solidFill>
                  <a:srgbClr val="FFFF00"/>
                </a:solidFill>
                <a:latin typeface="Times New Roman" pitchFamily="18" charset="0"/>
                <a:cs typeface="Times New Roman" pitchFamily="18" charset="0"/>
              </a:rPr>
              <a:t>1952:</a:t>
            </a:r>
          </a:p>
          <a:p>
            <a:pPr algn="just"/>
            <a:r>
              <a:rPr lang="en-US" sz="3600" b="1" dirty="0" smtClean="0">
                <a:ln w="22225">
                  <a:solidFill>
                    <a:srgbClr val="92D050"/>
                  </a:solidFill>
                  <a:prstDash val="solid"/>
                </a:ln>
                <a:solidFill>
                  <a:srgbClr val="FFFF00"/>
                </a:solidFill>
                <a:latin typeface="Times New Roman" pitchFamily="18" charset="0"/>
                <a:cs typeface="Times New Roman" pitchFamily="18" charset="0"/>
              </a:rPr>
              <a:t>David C. </a:t>
            </a:r>
            <a:r>
              <a:rPr lang="en-US" sz="3600" b="1" dirty="0" err="1" smtClean="0">
                <a:ln w="22225">
                  <a:solidFill>
                    <a:srgbClr val="92D050"/>
                  </a:solidFill>
                  <a:prstDash val="solid"/>
                </a:ln>
                <a:solidFill>
                  <a:srgbClr val="FFFF00"/>
                </a:solidFill>
                <a:latin typeface="Times New Roman" pitchFamily="18" charset="0"/>
                <a:cs typeface="Times New Roman" pitchFamily="18" charset="0"/>
              </a:rPr>
              <a:t>Canegata</a:t>
            </a:r>
            <a:r>
              <a:rPr lang="en-US" sz="3600" b="1" dirty="0" smtClean="0">
                <a:ln w="22225">
                  <a:solidFill>
                    <a:srgbClr val="92D050"/>
                  </a:solidFill>
                  <a:prstDash val="solid"/>
                </a:ln>
                <a:solidFill>
                  <a:srgbClr val="FFFF00"/>
                </a:solidFill>
                <a:latin typeface="Times New Roman" pitchFamily="18" charset="0"/>
                <a:cs typeface="Times New Roman" pitchFamily="18" charset="0"/>
              </a:rPr>
              <a:t> became the first native Virgin Islander to be appointed Administrator for the island of St. Croix.</a:t>
            </a:r>
          </a:p>
        </p:txBody>
      </p:sp>
      <p:sp>
        <p:nvSpPr>
          <p:cNvPr id="7" name="Title 1"/>
          <p:cNvSpPr txBox="1">
            <a:spLocks/>
          </p:cNvSpPr>
          <p:nvPr/>
        </p:nvSpPr>
        <p:spPr>
          <a:xfrm>
            <a:off x="2819400" y="304800"/>
            <a:ext cx="4191000" cy="762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ln w="12700">
                  <a:solidFill>
                    <a:srgbClr val="92D050"/>
                  </a:solidFill>
                  <a:prstDash val="solid"/>
                </a:ln>
                <a:solidFill>
                  <a:srgbClr val="FFFF00"/>
                </a:solidFill>
                <a:effectLst>
                  <a:outerShdw blurRad="41275" dist="20320" dir="1800000" algn="tl" rotWithShape="0">
                    <a:srgbClr val="000000">
                      <a:alpha val="40000"/>
                    </a:srgbClr>
                  </a:outerShdw>
                </a:effectLst>
              </a:rPr>
              <a:t>March</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 28</a:t>
            </a:r>
            <a:r>
              <a:rPr kumimoji="0" lang="en-US" sz="4800" b="1" i="0" u="none" strike="noStrike" kern="1200" normalizeH="0" baseline="3000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th </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endParaRPr>
          </a:p>
        </p:txBody>
      </p:sp>
      <p:pic>
        <p:nvPicPr>
          <p:cNvPr id="24578" name="Picture 2" descr="http://3.bp.blogspot.com/-keqYDLm5iLA/UfHcTAvwasI/AAAAAAAAAVo/wTMwybgL6b8/s640/13747+David+Canagata+-+Preservation.jpg">
            <a:hlinkClick r:id="rId2"/>
          </p:cNvPr>
          <p:cNvPicPr>
            <a:picLocks noChangeAspect="1" noChangeArrowheads="1"/>
          </p:cNvPicPr>
          <p:nvPr/>
        </p:nvPicPr>
        <p:blipFill>
          <a:blip r:embed="rId3" cstate="print"/>
          <a:srcRect/>
          <a:stretch>
            <a:fillRect/>
          </a:stretch>
        </p:blipFill>
        <p:spPr bwMode="auto">
          <a:xfrm>
            <a:off x="6324600" y="1295400"/>
            <a:ext cx="2405300" cy="3200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5867400"/>
            <a:ext cx="8458200" cy="461665"/>
          </a:xfrm>
          <a:prstGeom prst="rect">
            <a:avLst/>
          </a:prstGeom>
          <a:noFill/>
        </p:spPr>
        <p:txBody>
          <a:bodyPr wrap="square" rtlCol="0">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Manuscript of Charles Wesley Turnbull, Ph.D</a:t>
            </a:r>
            <a:r>
              <a:rPr lang="en-US" sz="1200" b="1" dirty="0" smtClean="0">
                <a:latin typeface="Baskerville Old Face" pitchFamily="18" charset="0"/>
              </a:rPr>
              <a:t>.</a:t>
            </a:r>
            <a:endParaRPr lang="en-US" sz="1200" b="1" dirty="0" smtClean="0">
              <a:latin typeface="Baskerville Old Face" pitchFamily="18" charset="0"/>
            </a:endParaRPr>
          </a:p>
        </p:txBody>
      </p:sp>
      <p:sp>
        <p:nvSpPr>
          <p:cNvPr id="6" name="TextBox 5"/>
          <p:cNvSpPr txBox="1"/>
          <p:nvPr/>
        </p:nvSpPr>
        <p:spPr>
          <a:xfrm>
            <a:off x="609600" y="1143000"/>
            <a:ext cx="5029200" cy="3416320"/>
          </a:xfrm>
          <a:prstGeom prst="rect">
            <a:avLst/>
          </a:prstGeom>
          <a:noFill/>
        </p:spPr>
        <p:txBody>
          <a:bodyPr wrap="square" rtlCol="0">
            <a:spAutoFit/>
          </a:bodyPr>
          <a:lstStyle/>
          <a:p>
            <a:pPr algn="just"/>
            <a:r>
              <a:rPr lang="en-US" sz="3600" b="1" dirty="0">
                <a:ln w="22225">
                  <a:solidFill>
                    <a:srgbClr val="92D050"/>
                  </a:solidFill>
                  <a:prstDash val="solid"/>
                </a:ln>
                <a:solidFill>
                  <a:srgbClr val="FFFF00"/>
                </a:solidFill>
                <a:latin typeface="Times New Roman" pitchFamily="18" charset="0"/>
                <a:cs typeface="Times New Roman" pitchFamily="18" charset="0"/>
              </a:rPr>
              <a:t>1673; The sailing vessel Pelican arrived in St. Thomas with 60 colonists. Seventy died </a:t>
            </a:r>
            <a:r>
              <a:rPr lang="en-US" sz="3600" b="1" dirty="0" err="1">
                <a:ln w="22225">
                  <a:solidFill>
                    <a:srgbClr val="92D050"/>
                  </a:solidFill>
                  <a:prstDash val="solid"/>
                </a:ln>
                <a:solidFill>
                  <a:srgbClr val="FFFF00"/>
                </a:solidFill>
                <a:latin typeface="Times New Roman" pitchFamily="18" charset="0"/>
                <a:cs typeface="Times New Roman" pitchFamily="18" charset="0"/>
              </a:rPr>
              <a:t>en</a:t>
            </a:r>
            <a:r>
              <a:rPr lang="en-US" sz="3600" b="1" dirty="0">
                <a:ln w="22225">
                  <a:solidFill>
                    <a:srgbClr val="92D050"/>
                  </a:solidFill>
                  <a:prstDash val="solid"/>
                </a:ln>
                <a:solidFill>
                  <a:srgbClr val="FFFF00"/>
                </a:solidFill>
                <a:latin typeface="Times New Roman" pitchFamily="18" charset="0"/>
                <a:cs typeface="Times New Roman" pitchFamily="18" charset="0"/>
              </a:rPr>
              <a:t> route and fifty three died soon after </a:t>
            </a:r>
            <a:r>
              <a:rPr lang="en-US" sz="3600" b="1" dirty="0" smtClean="0">
                <a:ln w="22225">
                  <a:solidFill>
                    <a:srgbClr val="92D050"/>
                  </a:solidFill>
                  <a:prstDash val="solid"/>
                </a:ln>
                <a:solidFill>
                  <a:srgbClr val="FFFF00"/>
                </a:solidFill>
                <a:latin typeface="Times New Roman" pitchFamily="18" charset="0"/>
                <a:cs typeface="Times New Roman" pitchFamily="18" charset="0"/>
              </a:rPr>
              <a:t>arrival.</a:t>
            </a:r>
            <a:endParaRPr lang="en-US" sz="3600" b="1" dirty="0" smtClean="0">
              <a:ln w="22225">
                <a:solidFill>
                  <a:srgbClr val="92D050"/>
                </a:solidFill>
                <a:prstDash val="solid"/>
              </a:ln>
              <a:solidFill>
                <a:srgbClr val="FFFF00"/>
              </a:solidFill>
              <a:latin typeface="Times New Roman" pitchFamily="18" charset="0"/>
              <a:cs typeface="Times New Roman" pitchFamily="18" charset="0"/>
            </a:endParaRPr>
          </a:p>
        </p:txBody>
      </p:sp>
      <p:sp>
        <p:nvSpPr>
          <p:cNvPr id="7" name="Title 1"/>
          <p:cNvSpPr txBox="1">
            <a:spLocks/>
          </p:cNvSpPr>
          <p:nvPr/>
        </p:nvSpPr>
        <p:spPr>
          <a:xfrm>
            <a:off x="2819400" y="304800"/>
            <a:ext cx="4191000" cy="762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ln w="12700">
                  <a:solidFill>
                    <a:srgbClr val="92D050"/>
                  </a:solidFill>
                  <a:prstDash val="solid"/>
                </a:ln>
                <a:solidFill>
                  <a:srgbClr val="FFFF00"/>
                </a:solidFill>
                <a:effectLst>
                  <a:outerShdw blurRad="41275" dist="20320" dir="1800000" algn="tl" rotWithShape="0">
                    <a:srgbClr val="000000">
                      <a:alpha val="40000"/>
                    </a:srgbClr>
                  </a:outerShdw>
                </a:effectLst>
              </a:rPr>
              <a:t>March</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 29</a:t>
            </a:r>
            <a:r>
              <a:rPr kumimoji="0" lang="en-US" sz="4800" b="1" i="0" u="none" strike="noStrike" kern="1200" normalizeH="0" baseline="3000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th </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7828" y="1331380"/>
            <a:ext cx="3449972" cy="3039559"/>
          </a:xfrm>
          <a:prstGeom prst="rect">
            <a:avLst/>
          </a:prstGeom>
        </p:spPr>
      </p:pic>
    </p:spTree>
  </p:cSld>
  <p:clrMapOvr>
    <a:masterClrMapping/>
  </p:clrMapOvr>
  <p:transition spd="slow">
    <p:rand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5867400"/>
            <a:ext cx="8458200" cy="646331"/>
          </a:xfrm>
          <a:prstGeom prst="rect">
            <a:avLst/>
          </a:prstGeom>
          <a:noFill/>
        </p:spPr>
        <p:txBody>
          <a:bodyPr wrap="square" rtlCol="0">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Profiles of Outstanding Virgin Islanders, Ruth </a:t>
            </a:r>
            <a:r>
              <a:rPr lang="en-US" sz="1200" b="1" dirty="0" err="1" smtClean="0">
                <a:latin typeface="Baskerville Old Face" pitchFamily="18" charset="0"/>
              </a:rPr>
              <a:t>Moolenaar</a:t>
            </a:r>
            <a:r>
              <a:rPr lang="en-US" sz="1200" b="1" dirty="0" smtClean="0">
                <a:latin typeface="Baskerville Old Face" pitchFamily="18" charset="0"/>
              </a:rPr>
              <a:t>, page 3 </a:t>
            </a:r>
          </a:p>
          <a:p>
            <a:r>
              <a:rPr lang="en-US" sz="1200" b="1" dirty="0" smtClean="0">
                <a:latin typeface="Baskerville Old Face" pitchFamily="18" charset="0"/>
              </a:rPr>
              <a:t>Picture: http://webpac.uvi.edu/imls/pi_uvi/profiles1976/Educators/Boschulte_B/pic.shtml</a:t>
            </a:r>
            <a:endParaRPr lang="en-US" sz="1200" b="1" dirty="0">
              <a:latin typeface="Baskerville Old Face" pitchFamily="18" charset="0"/>
            </a:endParaRPr>
          </a:p>
        </p:txBody>
      </p:sp>
      <p:sp>
        <p:nvSpPr>
          <p:cNvPr id="6" name="TextBox 5"/>
          <p:cNvSpPr txBox="1"/>
          <p:nvPr/>
        </p:nvSpPr>
        <p:spPr>
          <a:xfrm>
            <a:off x="381000" y="1143000"/>
            <a:ext cx="5562600" cy="3970318"/>
          </a:xfrm>
          <a:prstGeom prst="rect">
            <a:avLst/>
          </a:prstGeom>
          <a:noFill/>
        </p:spPr>
        <p:txBody>
          <a:bodyPr wrap="square" rtlCol="0">
            <a:spAutoFit/>
          </a:bodyPr>
          <a:lstStyle/>
          <a:p>
            <a:pPr algn="just"/>
            <a:r>
              <a:rPr lang="en-US" sz="2800" b="1" dirty="0" smtClean="0">
                <a:ln w="22225">
                  <a:solidFill>
                    <a:srgbClr val="92D050"/>
                  </a:solidFill>
                  <a:prstDash val="solid"/>
                </a:ln>
                <a:solidFill>
                  <a:srgbClr val="FFFF00"/>
                </a:solidFill>
                <a:latin typeface="Times New Roman" pitchFamily="18" charset="0"/>
                <a:cs typeface="Times New Roman" pitchFamily="18" charset="0"/>
              </a:rPr>
              <a:t>1906:</a:t>
            </a:r>
          </a:p>
          <a:p>
            <a:pPr algn="just"/>
            <a:r>
              <a:rPr lang="en-US" sz="2800" b="1" dirty="0" smtClean="0">
                <a:ln w="22225">
                  <a:solidFill>
                    <a:srgbClr val="92D050"/>
                  </a:solidFill>
                  <a:prstDash val="solid"/>
                </a:ln>
                <a:solidFill>
                  <a:srgbClr val="FFFF00"/>
                </a:solidFill>
                <a:latin typeface="Times New Roman" pitchFamily="18" charset="0"/>
                <a:cs typeface="Times New Roman" pitchFamily="18" charset="0"/>
              </a:rPr>
              <a:t>Bertha C. </a:t>
            </a:r>
            <a:r>
              <a:rPr lang="en-US" sz="2800" b="1" dirty="0" err="1" smtClean="0">
                <a:ln w="22225">
                  <a:solidFill>
                    <a:srgbClr val="92D050"/>
                  </a:solidFill>
                  <a:prstDash val="solid"/>
                </a:ln>
                <a:solidFill>
                  <a:srgbClr val="FFFF00"/>
                </a:solidFill>
                <a:latin typeface="Times New Roman" pitchFamily="18" charset="0"/>
                <a:cs typeface="Times New Roman" pitchFamily="18" charset="0"/>
              </a:rPr>
              <a:t>Boschulte</a:t>
            </a:r>
            <a:r>
              <a:rPr lang="en-US" sz="2800" b="1" dirty="0" smtClean="0">
                <a:ln w="22225">
                  <a:solidFill>
                    <a:srgbClr val="92D050"/>
                  </a:solidFill>
                  <a:prstDash val="solid"/>
                </a:ln>
                <a:solidFill>
                  <a:srgbClr val="FFFF00"/>
                </a:solidFill>
                <a:latin typeface="Times New Roman" pitchFamily="18" charset="0"/>
                <a:cs typeface="Times New Roman" pitchFamily="18" charset="0"/>
              </a:rPr>
              <a:t> was born in St. Thomas.  She was a legislator, teacher, principal, community activist, member of numerous boards and commissions, and the BPW Woman of the Year.  The Bertha C. </a:t>
            </a:r>
            <a:r>
              <a:rPr lang="en-US" sz="2800" b="1" dirty="0" err="1" smtClean="0">
                <a:ln w="22225">
                  <a:solidFill>
                    <a:srgbClr val="92D050"/>
                  </a:solidFill>
                  <a:prstDash val="solid"/>
                </a:ln>
                <a:solidFill>
                  <a:srgbClr val="FFFF00"/>
                </a:solidFill>
                <a:latin typeface="Times New Roman" pitchFamily="18" charset="0"/>
                <a:cs typeface="Times New Roman" pitchFamily="18" charset="0"/>
              </a:rPr>
              <a:t>Boschulte</a:t>
            </a:r>
            <a:r>
              <a:rPr lang="en-US" sz="2800" b="1" dirty="0" smtClean="0">
                <a:ln w="22225">
                  <a:solidFill>
                    <a:srgbClr val="92D050"/>
                  </a:solidFill>
                  <a:prstDash val="solid"/>
                </a:ln>
                <a:solidFill>
                  <a:srgbClr val="FFFF00"/>
                </a:solidFill>
                <a:latin typeface="Times New Roman" pitchFamily="18" charset="0"/>
                <a:cs typeface="Times New Roman" pitchFamily="18" charset="0"/>
              </a:rPr>
              <a:t> Middle School is named in her honor.</a:t>
            </a:r>
            <a:endParaRPr lang="en-US" sz="2800" b="1" dirty="0">
              <a:ln w="22225">
                <a:solidFill>
                  <a:srgbClr val="92D050"/>
                </a:solidFill>
                <a:prstDash val="solid"/>
              </a:ln>
              <a:solidFill>
                <a:srgbClr val="FFFF00"/>
              </a:solidFill>
              <a:latin typeface="Times New Roman" pitchFamily="18" charset="0"/>
              <a:cs typeface="Times New Roman" pitchFamily="18" charset="0"/>
            </a:endParaRPr>
          </a:p>
        </p:txBody>
      </p:sp>
      <p:sp>
        <p:nvSpPr>
          <p:cNvPr id="7" name="Title 1"/>
          <p:cNvSpPr txBox="1">
            <a:spLocks/>
          </p:cNvSpPr>
          <p:nvPr/>
        </p:nvSpPr>
        <p:spPr>
          <a:xfrm>
            <a:off x="2819400" y="304800"/>
            <a:ext cx="4191000" cy="762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ln w="12700">
                  <a:solidFill>
                    <a:srgbClr val="92D050"/>
                  </a:solidFill>
                  <a:prstDash val="solid"/>
                </a:ln>
                <a:solidFill>
                  <a:srgbClr val="FFFF00"/>
                </a:solidFill>
                <a:effectLst>
                  <a:outerShdw blurRad="41275" dist="20320" dir="1800000" algn="tl" rotWithShape="0">
                    <a:srgbClr val="000000">
                      <a:alpha val="40000"/>
                    </a:srgbClr>
                  </a:outerShdw>
                </a:effectLst>
              </a:rPr>
              <a:t>March</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 30</a:t>
            </a:r>
            <a:r>
              <a:rPr kumimoji="0" lang="en-US" sz="4800" b="1" i="0" u="none" strike="noStrike" kern="1200" normalizeH="0" baseline="3000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th </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endParaRPr>
          </a:p>
        </p:txBody>
      </p:sp>
      <p:pic>
        <p:nvPicPr>
          <p:cNvPr id="26626" name="Picture 2" descr="Photo of Bertha C. Boschulte"/>
          <p:cNvPicPr>
            <a:picLocks noChangeAspect="1" noChangeArrowheads="1"/>
          </p:cNvPicPr>
          <p:nvPr/>
        </p:nvPicPr>
        <p:blipFill>
          <a:blip r:embed="rId2" cstate="print"/>
          <a:srcRect l="9762" t="4255" r="10762" b="25532"/>
          <a:stretch>
            <a:fillRect/>
          </a:stretch>
        </p:blipFill>
        <p:spPr bwMode="auto">
          <a:xfrm>
            <a:off x="6172200" y="1524000"/>
            <a:ext cx="2438400" cy="31432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rand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5867400"/>
            <a:ext cx="8458200" cy="461665"/>
          </a:xfrm>
          <a:prstGeom prst="rect">
            <a:avLst/>
          </a:prstGeom>
          <a:noFill/>
        </p:spPr>
        <p:txBody>
          <a:bodyPr wrap="square" rtlCol="0">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Manuscript of Charles Wesley Turnbull, Ph.D</a:t>
            </a:r>
            <a:r>
              <a:rPr lang="en-US" sz="1200" b="1" dirty="0" smtClean="0">
                <a:latin typeface="Baskerville Old Face" pitchFamily="18" charset="0"/>
              </a:rPr>
              <a:t>.</a:t>
            </a:r>
            <a:endParaRPr lang="en-US" sz="1200" b="1" dirty="0" smtClean="0">
              <a:latin typeface="Baskerville Old Face" pitchFamily="18" charset="0"/>
            </a:endParaRPr>
          </a:p>
        </p:txBody>
      </p:sp>
      <p:sp>
        <p:nvSpPr>
          <p:cNvPr id="6" name="TextBox 5"/>
          <p:cNvSpPr txBox="1"/>
          <p:nvPr/>
        </p:nvSpPr>
        <p:spPr>
          <a:xfrm>
            <a:off x="457200" y="1143000"/>
            <a:ext cx="4343400" cy="3108543"/>
          </a:xfrm>
          <a:prstGeom prst="rect">
            <a:avLst/>
          </a:prstGeom>
          <a:noFill/>
        </p:spPr>
        <p:txBody>
          <a:bodyPr wrap="square" rtlCol="0">
            <a:spAutoFit/>
          </a:bodyPr>
          <a:lstStyle/>
          <a:p>
            <a:pPr algn="just"/>
            <a:r>
              <a:rPr lang="en-US" sz="2800" b="1" dirty="0">
                <a:ln w="22225">
                  <a:solidFill>
                    <a:srgbClr val="92D050"/>
                  </a:solidFill>
                  <a:prstDash val="solid"/>
                </a:ln>
                <a:solidFill>
                  <a:srgbClr val="FFFF00"/>
                </a:solidFill>
                <a:latin typeface="Times New Roman" pitchFamily="18" charset="0"/>
                <a:cs typeface="Times New Roman" pitchFamily="18" charset="0"/>
              </a:rPr>
              <a:t>1917; The Danish West Indies were formally transferred from Denmark to the United States and were officially named the Virgin Islands of the United States of America. </a:t>
            </a:r>
          </a:p>
        </p:txBody>
      </p:sp>
      <p:sp>
        <p:nvSpPr>
          <p:cNvPr id="7" name="Title 1"/>
          <p:cNvSpPr txBox="1">
            <a:spLocks/>
          </p:cNvSpPr>
          <p:nvPr/>
        </p:nvSpPr>
        <p:spPr>
          <a:xfrm>
            <a:off x="2819400" y="304800"/>
            <a:ext cx="4191000" cy="762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ln w="12700">
                  <a:solidFill>
                    <a:srgbClr val="92D050"/>
                  </a:solidFill>
                  <a:prstDash val="solid"/>
                </a:ln>
                <a:solidFill>
                  <a:srgbClr val="FFFF00"/>
                </a:solidFill>
                <a:effectLst>
                  <a:outerShdw blurRad="41275" dist="20320" dir="1800000" algn="tl" rotWithShape="0">
                    <a:srgbClr val="000000">
                      <a:alpha val="40000"/>
                    </a:srgbClr>
                  </a:outerShdw>
                </a:effectLst>
              </a:rPr>
              <a:t>March</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 31</a:t>
            </a:r>
            <a:r>
              <a:rPr kumimoji="0" lang="en-US" sz="4800" b="1" i="0" u="none" strike="noStrike" kern="1200" normalizeH="0" baseline="3000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st </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7591" y="1344721"/>
            <a:ext cx="4107809" cy="3023799"/>
          </a:xfrm>
          <a:prstGeom prst="rect">
            <a:avLst/>
          </a:prstGeom>
        </p:spPr>
      </p:pic>
    </p:spTree>
  </p:cSld>
  <p:clrMapOvr>
    <a:masterClrMapping/>
  </p:clrMapOvr>
  <p:transition spd="slow">
    <p:rand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2209800" y="4419600"/>
            <a:ext cx="4572000" cy="9144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horz" anchor="b" anchorCtr="0">
            <a:normAutofit fontScale="55000" lnSpcReduction="20000"/>
          </a:bodyPr>
          <a:lstStyle/>
          <a:p>
            <a:pPr lvl="0" algn="ctr">
              <a:spcBef>
                <a:spcPct val="0"/>
              </a:spcBef>
              <a:defRPr/>
            </a:pPr>
            <a:r>
              <a:rPr lang="en-US" sz="4800" b="1" dirty="0">
                <a:ln w="12700">
                  <a:solidFill>
                    <a:srgbClr val="0070C0"/>
                  </a:solidFill>
                  <a:prstDash val="solid"/>
                </a:ln>
                <a:solidFill>
                  <a:srgbClr val="FFFF00"/>
                </a:solidFill>
                <a:effectLst>
                  <a:outerShdw blurRad="41275" dist="20320" dir="1800000" algn="tl" rotWithShape="0">
                    <a:srgbClr val="000000">
                      <a:alpha val="40000"/>
                    </a:srgbClr>
                  </a:outerShdw>
                </a:effectLst>
              </a:rPr>
              <a:t>Theron and Timothy Thomas</a:t>
            </a:r>
          </a:p>
          <a:p>
            <a:pPr lvl="0" algn="ctr">
              <a:spcBef>
                <a:spcPct val="0"/>
              </a:spcBef>
              <a:defRPr/>
            </a:pPr>
            <a:r>
              <a:rPr lang="en-US" sz="4800" b="1" dirty="0">
                <a:ln w="12700">
                  <a:solidFill>
                    <a:srgbClr val="0070C0"/>
                  </a:solidFill>
                  <a:prstDash val="solid"/>
                </a:ln>
                <a:solidFill>
                  <a:srgbClr val="FFFF00"/>
                </a:solidFill>
                <a:effectLst>
                  <a:outerShdw blurRad="41275" dist="20320" dir="1800000" algn="tl" rotWithShape="0">
                    <a:srgbClr val="000000">
                      <a:alpha val="40000"/>
                    </a:srgbClr>
                  </a:outerShdw>
                </a:effectLst>
              </a:rPr>
              <a:t>“Rock City”</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28800" y="152400"/>
            <a:ext cx="5372100" cy="4191000"/>
          </a:xfrm>
          <a:prstGeom prst="rect">
            <a:avLst/>
          </a:prstGeom>
        </p:spPr>
      </p:pic>
    </p:spTree>
    <p:extLst>
      <p:ext uri="{BB962C8B-B14F-4D97-AF65-F5344CB8AC3E}">
        <p14:creationId xmlns:p14="http://schemas.microsoft.com/office/powerpoint/2010/main" val="3031954489"/>
      </p:ext>
    </p:extLst>
  </p:cSld>
  <p:clrMapOvr>
    <a:masterClrMapping/>
  </p:clrMapOvr>
  <p:transition spd="slow">
    <p:random/>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s-flag[1]"/>
          <p:cNvPicPr>
            <a:picLocks noChangeAspect="1" noChangeArrowheads="1"/>
          </p:cNvPicPr>
          <p:nvPr/>
        </p:nvPicPr>
        <p:blipFill>
          <a:blip r:embed="rId2" cstate="print"/>
          <a:srcRect/>
          <a:stretch>
            <a:fillRect/>
          </a:stretch>
        </p:blipFill>
        <p:spPr bwMode="auto">
          <a:xfrm>
            <a:off x="304800" y="247006"/>
            <a:ext cx="1346091" cy="1010110"/>
          </a:xfrm>
          <a:prstGeom prst="rect">
            <a:avLst/>
          </a:prstGeom>
          <a:noFill/>
          <a:ln w="9525" algn="in">
            <a:noFill/>
            <a:miter lim="800000"/>
            <a:headEnd/>
            <a:tailEnd/>
          </a:ln>
          <a:effectLst/>
        </p:spPr>
      </p:pic>
      <p:pic>
        <p:nvPicPr>
          <p:cNvPr id="5" name="Picture 4" descr="armour_usvi-flag[1]"/>
          <p:cNvPicPr>
            <a:picLocks noChangeAspect="1" noChangeArrowheads="1" noCrop="1"/>
          </p:cNvPicPr>
          <p:nvPr/>
        </p:nvPicPr>
        <p:blipFill>
          <a:blip r:embed="rId3" cstate="print"/>
          <a:srcRect/>
          <a:stretch>
            <a:fillRect/>
          </a:stretch>
        </p:blipFill>
        <p:spPr bwMode="auto">
          <a:xfrm>
            <a:off x="304800" y="1371600"/>
            <a:ext cx="1447800" cy="1219200"/>
          </a:xfrm>
          <a:prstGeom prst="rect">
            <a:avLst/>
          </a:prstGeom>
          <a:noFill/>
          <a:ln w="9525" algn="in">
            <a:noFill/>
            <a:miter lim="800000"/>
            <a:headEnd/>
            <a:tailEnd/>
          </a:ln>
        </p:spPr>
      </p:pic>
      <p:sp>
        <p:nvSpPr>
          <p:cNvPr id="6" name="TextBox 5"/>
          <p:cNvSpPr txBox="1"/>
          <p:nvPr/>
        </p:nvSpPr>
        <p:spPr>
          <a:xfrm>
            <a:off x="2133600" y="2064603"/>
            <a:ext cx="6705599" cy="830997"/>
          </a:xfrm>
          <a:prstGeom prst="rect">
            <a:avLst/>
          </a:prstGeom>
          <a:solidFill>
            <a:srgbClr val="92D050"/>
          </a:solidFill>
          <a:ln>
            <a:solidFill>
              <a:srgbClr val="92D05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400" b="1"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rPr>
              <a:t>Virgin Islands Department of Education</a:t>
            </a:r>
          </a:p>
          <a:p>
            <a:pPr algn="ctr"/>
            <a:r>
              <a:rPr lang="en-US" sz="2400" b="1"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rPr>
              <a:t>Division of Virgin Islands Cultural Education</a:t>
            </a:r>
          </a:p>
        </p:txBody>
      </p:sp>
      <p:sp>
        <p:nvSpPr>
          <p:cNvPr id="7" name="Rectangle 6"/>
          <p:cNvSpPr/>
          <p:nvPr/>
        </p:nvSpPr>
        <p:spPr>
          <a:xfrm>
            <a:off x="2514600" y="3364230"/>
            <a:ext cx="6248400" cy="1569660"/>
          </a:xfrm>
          <a:prstGeom prst="rect">
            <a:avLst/>
          </a:prstGeom>
        </p:spPr>
        <p:txBody>
          <a:bodyPr wrap="square">
            <a:spAutoFit/>
          </a:bodyPr>
          <a:lstStyle/>
          <a:p>
            <a:pPr lvl="0" algn="ctr" fontAlgn="base">
              <a:spcBef>
                <a:spcPct val="0"/>
              </a:spcBef>
              <a:spcAft>
                <a:spcPct val="0"/>
              </a:spcAft>
            </a:pPr>
            <a:r>
              <a:rPr lang="en-US" sz="1600" b="1" u="sng" dirty="0" smtClean="0">
                <a:latin typeface="Baskerville Old Face" pitchFamily="18" charset="0"/>
                <a:cs typeface="Arial" pitchFamily="34" charset="0"/>
              </a:rPr>
              <a:t>ST. THOMAS / ST. JOHN </a:t>
            </a:r>
          </a:p>
          <a:p>
            <a:pPr lvl="0" algn="ctr" fontAlgn="base">
              <a:spcBef>
                <a:spcPct val="0"/>
              </a:spcBef>
              <a:spcAft>
                <a:spcPct val="0"/>
              </a:spcAft>
            </a:pPr>
            <a:r>
              <a:rPr lang="en-US" sz="1600" b="1" dirty="0" smtClean="0">
                <a:latin typeface="Baskerville Old Face" pitchFamily="18" charset="0"/>
                <a:cs typeface="Arial" pitchFamily="34" charset="0"/>
              </a:rPr>
              <a:t>Mailing Address:  1834 </a:t>
            </a:r>
            <a:r>
              <a:rPr lang="en-US" sz="1600" b="1" dirty="0" err="1" smtClean="0">
                <a:latin typeface="Baskerville Old Face" pitchFamily="18" charset="0"/>
                <a:cs typeface="Arial" pitchFamily="34" charset="0"/>
              </a:rPr>
              <a:t>Kongens</a:t>
            </a:r>
            <a:r>
              <a:rPr lang="en-US" sz="1600" b="1" dirty="0" smtClean="0">
                <a:latin typeface="Baskerville Old Face" pitchFamily="18" charset="0"/>
                <a:cs typeface="Arial" pitchFamily="34" charset="0"/>
              </a:rPr>
              <a:t> </a:t>
            </a:r>
            <a:r>
              <a:rPr lang="en-US" sz="1600" b="1" dirty="0" err="1" smtClean="0">
                <a:latin typeface="Baskerville Old Face" pitchFamily="18" charset="0"/>
                <a:cs typeface="Arial" pitchFamily="34" charset="0"/>
              </a:rPr>
              <a:t>Gade</a:t>
            </a:r>
            <a:r>
              <a:rPr lang="en-US" sz="1600" b="1" dirty="0" smtClean="0">
                <a:latin typeface="Baskerville Old Face" pitchFamily="18" charset="0"/>
                <a:cs typeface="Arial" pitchFamily="34" charset="0"/>
              </a:rPr>
              <a:t>, STT, VI   00802</a:t>
            </a:r>
          </a:p>
          <a:p>
            <a:pPr lvl="0" algn="ctr" fontAlgn="base">
              <a:spcBef>
                <a:spcPct val="0"/>
              </a:spcBef>
              <a:spcAft>
                <a:spcPct val="0"/>
              </a:spcAft>
            </a:pPr>
            <a:r>
              <a:rPr lang="en-US" sz="1600" b="1" dirty="0" smtClean="0">
                <a:latin typeface="Baskerville Old Face" pitchFamily="18" charset="0"/>
                <a:cs typeface="Arial" pitchFamily="34" charset="0"/>
              </a:rPr>
              <a:t>Physical Address:  J. Antonio Jarvis Annex, STT, VI   00802</a:t>
            </a:r>
          </a:p>
          <a:p>
            <a:pPr lvl="0" algn="ctr" fontAlgn="base">
              <a:spcBef>
                <a:spcPct val="0"/>
              </a:spcBef>
              <a:spcAft>
                <a:spcPct val="0"/>
              </a:spcAft>
            </a:pPr>
            <a:r>
              <a:rPr lang="en-US" sz="1600" b="1" dirty="0" smtClean="0">
                <a:latin typeface="Baskerville Old Face" pitchFamily="18" charset="0"/>
                <a:cs typeface="Arial" pitchFamily="34" charset="0"/>
              </a:rPr>
              <a:t>Telephone Number:  340-774-0100  x: 2804, 2806, 2808, or 2809</a:t>
            </a:r>
          </a:p>
          <a:p>
            <a:pPr lvl="0" algn="ctr" fontAlgn="base">
              <a:spcBef>
                <a:spcPct val="0"/>
              </a:spcBef>
              <a:spcAft>
                <a:spcPct val="0"/>
              </a:spcAft>
            </a:pPr>
            <a:r>
              <a:rPr lang="en-US" sz="1600" b="1" dirty="0" smtClean="0">
                <a:latin typeface="Baskerville Old Face" pitchFamily="18" charset="0"/>
                <a:cs typeface="Arial" pitchFamily="34" charset="0"/>
              </a:rPr>
              <a:t>Fax Number:  340-777-4342</a:t>
            </a:r>
          </a:p>
          <a:p>
            <a:pPr lvl="0" algn="ctr" fontAlgn="base">
              <a:spcBef>
                <a:spcPct val="0"/>
              </a:spcBef>
              <a:spcAft>
                <a:spcPct val="0"/>
              </a:spcAft>
            </a:pPr>
            <a:r>
              <a:rPr lang="en-US" sz="1600" b="1" dirty="0" smtClean="0">
                <a:latin typeface="Baskerville Old Face" pitchFamily="18" charset="0"/>
                <a:cs typeface="Arial" pitchFamily="34" charset="0"/>
              </a:rPr>
              <a:t>Email Addresses:  </a:t>
            </a:r>
            <a:r>
              <a:rPr lang="en-US" sz="1600" b="1" dirty="0" smtClean="0">
                <a:latin typeface="Baskerville Old Face" pitchFamily="18" charset="0"/>
                <a:cs typeface="Arial" pitchFamily="34" charset="0"/>
              </a:rPr>
              <a:t>yohancehenley</a:t>
            </a:r>
            <a:r>
              <a:rPr lang="en-US" sz="1600" b="1" dirty="0" smtClean="0">
                <a:latin typeface="Baskerville Old Face" pitchFamily="18" charset="0"/>
                <a:cs typeface="Arial" pitchFamily="34" charset="0"/>
                <a:hlinkClick r:id="rId4"/>
              </a:rPr>
              <a:t>@vide.vi, </a:t>
            </a:r>
            <a:r>
              <a:rPr lang="en-US" sz="1600" b="1" dirty="0" smtClean="0">
                <a:latin typeface="Baskerville Old Face" pitchFamily="18" charset="0"/>
                <a:cs typeface="Arial" pitchFamily="34" charset="0"/>
                <a:hlinkClick r:id="rId5"/>
              </a:rPr>
              <a:t>mmartin@doe.vi</a:t>
            </a:r>
            <a:endParaRPr lang="en-US" sz="1000" b="1" u="sng" dirty="0" smtClean="0">
              <a:latin typeface="Baskerville Old Face" pitchFamily="18" charset="0"/>
              <a:cs typeface="Arial" pitchFamily="34" charset="0"/>
            </a:endParaRPr>
          </a:p>
        </p:txBody>
      </p:sp>
      <p:sp>
        <p:nvSpPr>
          <p:cNvPr id="8" name="Rectangle 7"/>
          <p:cNvSpPr/>
          <p:nvPr/>
        </p:nvSpPr>
        <p:spPr>
          <a:xfrm>
            <a:off x="2895600" y="752061"/>
            <a:ext cx="5638800" cy="646331"/>
          </a:xfrm>
          <a:prstGeom prst="rect">
            <a:avLst/>
          </a:prstGeom>
          <a:solidFill>
            <a:srgbClr val="92D050"/>
          </a:solidFill>
          <a:ln>
            <a:solidFill>
              <a:srgbClr val="92D050"/>
            </a:solidFill>
          </a:ln>
        </p:spPr>
        <p:style>
          <a:lnRef idx="2">
            <a:schemeClr val="accent1"/>
          </a:lnRef>
          <a:fillRef idx="1">
            <a:schemeClr val="lt1"/>
          </a:fillRef>
          <a:effectRef idx="0">
            <a:schemeClr val="accent1"/>
          </a:effectRef>
          <a:fontRef idx="minor">
            <a:schemeClr val="dk1"/>
          </a:fontRef>
        </p:style>
        <p:txBody>
          <a:bodyPr wrap="square">
            <a:spAutoFit/>
          </a:bodyPr>
          <a:lstStyle/>
          <a:p>
            <a:pPr lvl="0" algn="ctr">
              <a:spcBef>
                <a:spcPct val="0"/>
              </a:spcBef>
              <a:defRPr/>
            </a:pPr>
            <a:r>
              <a:rPr lang="en-US" b="1"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rPr>
              <a:t>To receive complimentary monthly electronic historical cultural calendar, kindly contact …..</a:t>
            </a:r>
            <a:endParaRPr lang="en-US" sz="1600" b="1"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endParaRPr>
          </a:p>
        </p:txBody>
      </p:sp>
      <p:pic>
        <p:nvPicPr>
          <p:cNvPr id="10" name="Picture 9" descr="seal[1]"/>
          <p:cNvPicPr>
            <a:picLocks noChangeAspect="1" noChangeArrowheads="1"/>
          </p:cNvPicPr>
          <p:nvPr/>
        </p:nvPicPr>
        <p:blipFill>
          <a:blip r:embed="rId6" cstate="print"/>
          <a:srcRect/>
          <a:stretch>
            <a:fillRect/>
          </a:stretch>
        </p:blipFill>
        <p:spPr bwMode="auto">
          <a:xfrm>
            <a:off x="228600" y="2743200"/>
            <a:ext cx="1524000" cy="1391478"/>
          </a:xfrm>
          <a:prstGeom prst="rect">
            <a:avLst/>
          </a:prstGeom>
          <a:noFill/>
          <a:ln w="9525" algn="in">
            <a:noFill/>
            <a:miter lim="800000"/>
            <a:headEnd/>
            <a:tailEnd/>
          </a:ln>
          <a:effectLst/>
        </p:spPr>
      </p:pic>
      <p:pic>
        <p:nvPicPr>
          <p:cNvPr id="11" name="Picture 1" descr="cid:image004.png@01CD919D.EA625BE0"/>
          <p:cNvPicPr>
            <a:picLocks noChangeAspect="1" noChangeArrowheads="1"/>
          </p:cNvPicPr>
          <p:nvPr/>
        </p:nvPicPr>
        <p:blipFill>
          <a:blip r:embed="rId7" cstate="print"/>
          <a:srcRect/>
          <a:stretch>
            <a:fillRect/>
          </a:stretch>
        </p:blipFill>
        <p:spPr bwMode="auto">
          <a:xfrm>
            <a:off x="228600" y="4159704"/>
            <a:ext cx="1676400" cy="793296"/>
          </a:xfrm>
          <a:prstGeom prst="rect">
            <a:avLst/>
          </a:prstGeom>
          <a:noFill/>
          <a:ln w="9525">
            <a:noFill/>
            <a:miter lim="800000"/>
            <a:headEnd/>
            <a:tailEnd/>
          </a:ln>
        </p:spPr>
      </p:pic>
      <p:sp>
        <p:nvSpPr>
          <p:cNvPr id="9" name="Text Box 2"/>
          <p:cNvSpPr txBox="1">
            <a:spLocks noChangeArrowheads="1"/>
          </p:cNvSpPr>
          <p:nvPr/>
        </p:nvSpPr>
        <p:spPr bwMode="auto">
          <a:xfrm>
            <a:off x="228600" y="6172200"/>
            <a:ext cx="1885950" cy="40005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rgbClr val="000000"/>
                </a:solidFill>
                <a:effectLst/>
                <a:latin typeface="Times New Roman" pitchFamily="18" charset="0"/>
                <a:cs typeface="Arial" pitchFamily="34" charset="0"/>
              </a:rPr>
              <a:t>Building Our Future Through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rgbClr val="000000"/>
                </a:solidFill>
                <a:effectLst/>
                <a:latin typeface="Times New Roman" pitchFamily="18" charset="0"/>
                <a:cs typeface="Arial" pitchFamily="34" charset="0"/>
              </a:rPr>
              <a:t>Education, History and Culture!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2" name="Picture 2"/>
          <p:cNvPicPr>
            <a:picLocks noChangeAspect="1" noChangeArrowheads="1"/>
          </p:cNvPicPr>
          <p:nvPr/>
        </p:nvPicPr>
        <p:blipFill>
          <a:blip r:embed="rId8" cstate="print"/>
          <a:srcRect/>
          <a:stretch>
            <a:fillRect/>
          </a:stretch>
        </p:blipFill>
        <p:spPr bwMode="auto">
          <a:xfrm>
            <a:off x="457200" y="5105400"/>
            <a:ext cx="1371600" cy="1032509"/>
          </a:xfrm>
          <a:prstGeom prst="rect">
            <a:avLst/>
          </a:prstGeom>
          <a:noFill/>
          <a:ln w="9525" algn="in">
            <a:noFill/>
            <a:miter lim="800000"/>
            <a:headEnd/>
            <a:tailEnd/>
          </a:ln>
          <a:effectLst/>
        </p:spPr>
      </p:pic>
    </p:spTree>
  </p:cSld>
  <p:clrMapOvr>
    <a:masterClrMapping/>
  </p:clrMapOvr>
  <p:transition spd="slow">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p:cNvSpPr txBox="1">
            <a:spLocks/>
          </p:cNvSpPr>
          <p:nvPr/>
        </p:nvSpPr>
        <p:spPr>
          <a:xfrm>
            <a:off x="2133600" y="4648200"/>
            <a:ext cx="4648200" cy="609600"/>
          </a:xfrm>
          <a:prstGeom prst="rect">
            <a:avLst/>
          </a:prstGeom>
          <a:solidFill>
            <a:srgbClr val="92D050"/>
          </a:solidFill>
          <a:ln/>
        </p:spPr>
        <p:style>
          <a:lnRef idx="1">
            <a:schemeClr val="accent1"/>
          </a:lnRef>
          <a:fillRef idx="2">
            <a:schemeClr val="accent1"/>
          </a:fillRef>
          <a:effectRef idx="1">
            <a:schemeClr val="accent1"/>
          </a:effectRef>
          <a:fontRef idx="minor">
            <a:schemeClr val="dk1"/>
          </a:fontRef>
        </p:style>
        <p:txBody>
          <a:bodyPr vert="horz" anchor="b" anchorCtr="0">
            <a:normAutofit/>
          </a:bodyPr>
          <a:lstStyle/>
          <a:p>
            <a:pPr lvl="0" algn="ctr">
              <a:spcBef>
                <a:spcPct val="0"/>
              </a:spcBef>
              <a:defRPr/>
            </a:pPr>
            <a:r>
              <a:rPr lang="en-US" sz="2500" b="1" dirty="0" err="1">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latin typeface="+mj-lt"/>
                <a:ea typeface="+mj-ea"/>
                <a:cs typeface="+mj-cs"/>
              </a:rPr>
              <a:t>Delyno</a:t>
            </a:r>
            <a:r>
              <a:rPr lang="en-US" sz="2500" b="1" dirty="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latin typeface="+mj-lt"/>
                <a:ea typeface="+mj-ea"/>
                <a:cs typeface="+mj-cs"/>
              </a:rPr>
              <a:t> “Pressure </a:t>
            </a:r>
            <a:r>
              <a:rPr lang="en-US" sz="2500" b="1" dirty="0" err="1">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latin typeface="+mj-lt"/>
                <a:ea typeface="+mj-ea"/>
                <a:cs typeface="+mj-cs"/>
              </a:rPr>
              <a:t>Busspipe</a:t>
            </a:r>
            <a:r>
              <a:rPr lang="en-US" sz="2500" b="1" dirty="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latin typeface="+mj-lt"/>
                <a:ea typeface="+mj-ea"/>
                <a:cs typeface="+mj-cs"/>
              </a:rPr>
              <a:t>” Brown</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7800" y="152400"/>
            <a:ext cx="5821052" cy="4343400"/>
          </a:xfrm>
          <a:prstGeom prst="rect">
            <a:avLst/>
          </a:prstGeom>
        </p:spPr>
      </p:pic>
    </p:spTree>
  </p:cSld>
  <p:clrMapOvr>
    <a:masterClrMapping/>
  </p:clrMapOvr>
  <p:transition spd="slow">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5867400"/>
            <a:ext cx="8458200" cy="461665"/>
          </a:xfrm>
          <a:prstGeom prst="rect">
            <a:avLst/>
          </a:prstGeom>
          <a:noFill/>
        </p:spPr>
        <p:txBody>
          <a:bodyPr wrap="square" rtlCol="0">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a:t>
            </a:r>
            <a:r>
              <a:rPr lang="en-US" sz="1200" b="1" dirty="0">
                <a:latin typeface="Baskerville Old Face" pitchFamily="18" charset="0"/>
              </a:rPr>
              <a:t>Manuscript of Charles Wesley Turnbull, Ph.D</a:t>
            </a:r>
            <a:r>
              <a:rPr lang="en-US" sz="1200" b="1" dirty="0" smtClean="0">
                <a:latin typeface="Baskerville Old Face" pitchFamily="18" charset="0"/>
              </a:rPr>
              <a:t>. </a:t>
            </a:r>
          </a:p>
        </p:txBody>
      </p:sp>
      <p:sp>
        <p:nvSpPr>
          <p:cNvPr id="6" name="TextBox 5"/>
          <p:cNvSpPr txBox="1"/>
          <p:nvPr/>
        </p:nvSpPr>
        <p:spPr>
          <a:xfrm>
            <a:off x="381000" y="1143000"/>
            <a:ext cx="5181600" cy="2308324"/>
          </a:xfrm>
          <a:prstGeom prst="rect">
            <a:avLst/>
          </a:prstGeom>
          <a:noFill/>
        </p:spPr>
        <p:txBody>
          <a:bodyPr wrap="square" rtlCol="0">
            <a:spAutoFit/>
          </a:bodyPr>
          <a:lstStyle/>
          <a:p>
            <a:pPr algn="just"/>
            <a:r>
              <a:rPr lang="en-US" sz="3600" b="1" dirty="0">
                <a:ln w="22225">
                  <a:solidFill>
                    <a:srgbClr val="92D050"/>
                  </a:solidFill>
                  <a:prstDash val="solid"/>
                </a:ln>
                <a:solidFill>
                  <a:srgbClr val="FFFF00"/>
                </a:solidFill>
                <a:latin typeface="Times New Roman" pitchFamily="18" charset="0"/>
                <a:cs typeface="Times New Roman" pitchFamily="18" charset="0"/>
              </a:rPr>
              <a:t>1774; Christian von </a:t>
            </a:r>
            <a:r>
              <a:rPr lang="en-US" sz="3600" b="1" dirty="0" err="1" smtClean="0">
                <a:ln w="22225">
                  <a:solidFill>
                    <a:srgbClr val="92D050"/>
                  </a:solidFill>
                  <a:prstDash val="solid"/>
                </a:ln>
                <a:solidFill>
                  <a:srgbClr val="FFFF00"/>
                </a:solidFill>
                <a:latin typeface="Times New Roman" pitchFamily="18" charset="0"/>
                <a:cs typeface="Times New Roman" pitchFamily="18" charset="0"/>
              </a:rPr>
              <a:t>Schiveder</a:t>
            </a:r>
            <a:r>
              <a:rPr lang="en-US" sz="3600" b="1" dirty="0" smtClean="0">
                <a:ln w="22225">
                  <a:solidFill>
                    <a:srgbClr val="92D050"/>
                  </a:solidFill>
                  <a:prstDash val="solid"/>
                </a:ln>
                <a:solidFill>
                  <a:srgbClr val="FFFF00"/>
                </a:solidFill>
                <a:latin typeface="Times New Roman" pitchFamily="18" charset="0"/>
                <a:cs typeface="Times New Roman" pitchFamily="18" charset="0"/>
              </a:rPr>
              <a:t> became </a:t>
            </a:r>
            <a:r>
              <a:rPr lang="en-US" sz="3600" b="1" dirty="0">
                <a:ln w="22225">
                  <a:solidFill>
                    <a:srgbClr val="92D050"/>
                  </a:solidFill>
                  <a:prstDash val="solid"/>
                </a:ln>
                <a:solidFill>
                  <a:srgbClr val="FFFF00"/>
                </a:solidFill>
                <a:latin typeface="Times New Roman" pitchFamily="18" charset="0"/>
                <a:cs typeface="Times New Roman" pitchFamily="18" charset="0"/>
              </a:rPr>
              <a:t>Governor General of the Danish West Indies. </a:t>
            </a:r>
            <a:endParaRPr lang="en-US" sz="3600" b="1" dirty="0" smtClean="0">
              <a:ln w="22225">
                <a:solidFill>
                  <a:srgbClr val="92D050"/>
                </a:solidFill>
                <a:prstDash val="solid"/>
              </a:ln>
              <a:solidFill>
                <a:srgbClr val="FFFF00"/>
              </a:solidFill>
              <a:latin typeface="Times New Roman" pitchFamily="18" charset="0"/>
              <a:cs typeface="Times New Roman" pitchFamily="18" charset="0"/>
            </a:endParaRPr>
          </a:p>
        </p:txBody>
      </p:sp>
      <p:sp>
        <p:nvSpPr>
          <p:cNvPr id="7" name="Title 1"/>
          <p:cNvSpPr txBox="1">
            <a:spLocks/>
          </p:cNvSpPr>
          <p:nvPr/>
        </p:nvSpPr>
        <p:spPr>
          <a:xfrm>
            <a:off x="2819400" y="304800"/>
            <a:ext cx="4191000" cy="762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rPr>
              <a:t>March</a:t>
            </a:r>
            <a:r>
              <a:rPr kumimoji="0" lang="en-US" sz="4800" b="1" i="0" u="none" strike="noStrike" kern="1200" normalizeH="0" baseline="0" noProof="0"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 1</a:t>
            </a:r>
            <a:r>
              <a:rPr kumimoji="0" lang="en-US" sz="4800" b="1" i="0" u="none" strike="noStrike" kern="1200" normalizeH="0" baseline="30000" noProof="0"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st</a:t>
            </a:r>
            <a:r>
              <a:rPr kumimoji="0" lang="en-US" sz="4800" b="1" i="0" u="none" strike="noStrike" kern="1200" normalizeH="0" baseline="0" noProof="0"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 :</a:t>
            </a:r>
            <a:endParaRPr kumimoji="0" lang="en-US" sz="4800" b="1" i="0" u="none" strike="noStrike" kern="1200" normalizeH="0" baseline="0" noProof="0"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37442" y="1143699"/>
            <a:ext cx="2596896" cy="3199701"/>
          </a:xfrm>
          <a:prstGeom prst="rect">
            <a:avLst/>
          </a:prstGeom>
        </p:spPr>
      </p:pic>
    </p:spTree>
  </p:cSld>
  <p:clrMapOvr>
    <a:masterClrMapping/>
  </p:clrMapOvr>
  <p:transition spd="slow">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8600" y="5867400"/>
            <a:ext cx="8686800" cy="461665"/>
          </a:xfrm>
          <a:prstGeom prst="rect">
            <a:avLst/>
          </a:prstGeom>
          <a:noFill/>
        </p:spPr>
        <p:txBody>
          <a:bodyPr wrap="square" rtlCol="0">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Manuscript of Charles Wesley Turnbull, Ph.D. </a:t>
            </a:r>
            <a:endParaRPr lang="en-US" sz="1200" b="1" dirty="0">
              <a:latin typeface="Baskerville Old Face" pitchFamily="18" charset="0"/>
            </a:endParaRPr>
          </a:p>
        </p:txBody>
      </p:sp>
      <p:sp>
        <p:nvSpPr>
          <p:cNvPr id="6" name="TextBox 5"/>
          <p:cNvSpPr txBox="1"/>
          <p:nvPr/>
        </p:nvSpPr>
        <p:spPr>
          <a:xfrm>
            <a:off x="381000" y="1143000"/>
            <a:ext cx="5410200" cy="4401205"/>
          </a:xfrm>
          <a:prstGeom prst="rect">
            <a:avLst/>
          </a:prstGeom>
          <a:noFill/>
        </p:spPr>
        <p:txBody>
          <a:bodyPr wrap="square" rtlCol="0">
            <a:spAutoFit/>
          </a:bodyPr>
          <a:lstStyle/>
          <a:p>
            <a:pPr algn="just"/>
            <a:r>
              <a:rPr lang="en-US" sz="2800" b="1" dirty="0">
                <a:ln w="22225">
                  <a:solidFill>
                    <a:srgbClr val="92D050"/>
                  </a:solidFill>
                  <a:prstDash val="solid"/>
                </a:ln>
                <a:solidFill>
                  <a:srgbClr val="FFFF00"/>
                </a:solidFill>
                <a:latin typeface="Times New Roman" pitchFamily="18" charset="0"/>
                <a:cs typeface="Times New Roman" pitchFamily="18" charset="0"/>
              </a:rPr>
              <a:t>1971; Approximately 500-700 persons led by Juan Centeno March on Government House, Christiansted, St. Croix to draw attention to the kidnapping a d murder of an 8 year old Hispanic girl and of the violent crime sweeping the islands.  The crowd demanded a safer and cleaner St. Croix. </a:t>
            </a:r>
            <a:endParaRPr lang="en-US" sz="2800" b="1" dirty="0">
              <a:ln w="22225">
                <a:solidFill>
                  <a:srgbClr val="92D050"/>
                </a:solidFill>
                <a:prstDash val="solid"/>
              </a:ln>
              <a:solidFill>
                <a:srgbClr val="FFFF00"/>
              </a:solidFill>
              <a:latin typeface="Times New Roman" pitchFamily="18" charset="0"/>
              <a:cs typeface="Times New Roman" pitchFamily="18" charset="0"/>
            </a:endParaRPr>
          </a:p>
        </p:txBody>
      </p:sp>
      <p:sp>
        <p:nvSpPr>
          <p:cNvPr id="7" name="Title 1"/>
          <p:cNvSpPr txBox="1">
            <a:spLocks/>
          </p:cNvSpPr>
          <p:nvPr/>
        </p:nvSpPr>
        <p:spPr>
          <a:xfrm>
            <a:off x="2819400" y="304800"/>
            <a:ext cx="4191000" cy="762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rPr>
              <a:t>March</a:t>
            </a:r>
            <a:r>
              <a:rPr kumimoji="0" lang="en-US" sz="4800" b="1" i="0" u="none" strike="noStrike" kern="1200" normalizeH="0" baseline="0" noProof="0"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 2</a:t>
            </a:r>
            <a:r>
              <a:rPr kumimoji="0" lang="en-US" sz="4800" b="1" i="0" u="none" strike="noStrike" kern="1200" normalizeH="0" baseline="30000" noProof="0"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nd</a:t>
            </a:r>
            <a:r>
              <a:rPr kumimoji="0" lang="en-US" sz="4800" b="1" i="0" u="none" strike="noStrike" kern="1200" normalizeH="0" baseline="0" noProof="0"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67400" y="1600200"/>
            <a:ext cx="3145230" cy="2346198"/>
          </a:xfrm>
          <a:prstGeom prst="rect">
            <a:avLst/>
          </a:prstGeom>
        </p:spPr>
      </p:pic>
    </p:spTree>
  </p:cSld>
  <p:clrMapOvr>
    <a:masterClrMapping/>
  </p:clrMapOvr>
  <p:transition spd="slow">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5867400"/>
            <a:ext cx="8458200" cy="461665"/>
          </a:xfrm>
          <a:prstGeom prst="rect">
            <a:avLst/>
          </a:prstGeom>
          <a:noFill/>
        </p:spPr>
        <p:txBody>
          <a:bodyPr wrap="square" rtlCol="0">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Manuscript of Charles Wesley Turnbull, Ph.D</a:t>
            </a:r>
            <a:r>
              <a:rPr lang="en-US" sz="1200" b="1" dirty="0" smtClean="0">
                <a:latin typeface="Baskerville Old Face" pitchFamily="18" charset="0"/>
              </a:rPr>
              <a:t>.</a:t>
            </a:r>
            <a:endParaRPr lang="en-US" sz="1200" b="1" dirty="0" smtClean="0">
              <a:latin typeface="Baskerville Old Face" pitchFamily="18" charset="0"/>
            </a:endParaRPr>
          </a:p>
        </p:txBody>
      </p:sp>
      <p:sp>
        <p:nvSpPr>
          <p:cNvPr id="6" name="TextBox 5"/>
          <p:cNvSpPr txBox="1"/>
          <p:nvPr/>
        </p:nvSpPr>
        <p:spPr>
          <a:xfrm>
            <a:off x="381000" y="1143000"/>
            <a:ext cx="8153400" cy="3108543"/>
          </a:xfrm>
          <a:prstGeom prst="rect">
            <a:avLst/>
          </a:prstGeom>
          <a:noFill/>
          <a:ln>
            <a:noFill/>
          </a:ln>
        </p:spPr>
        <p:txBody>
          <a:bodyPr wrap="square" rtlCol="0">
            <a:spAutoFit/>
          </a:bodyPr>
          <a:lstStyle/>
          <a:p>
            <a:r>
              <a:rPr lang="en-US" sz="2800" b="1" dirty="0">
                <a:ln w="22225">
                  <a:solidFill>
                    <a:srgbClr val="92D050"/>
                  </a:solidFill>
                  <a:prstDash val="solid"/>
                </a:ln>
                <a:solidFill>
                  <a:srgbClr val="FFFF00"/>
                </a:solidFill>
                <a:latin typeface="Times New Roman" pitchFamily="18" charset="0"/>
                <a:cs typeface="Times New Roman" pitchFamily="18" charset="0"/>
              </a:rPr>
              <a:t>1971; The Virgin Islands Daily News reported that cables were sent to Virgin Islands Senate President, John L. </a:t>
            </a:r>
            <a:r>
              <a:rPr lang="en-US" sz="2800" b="1" dirty="0" err="1">
                <a:ln w="22225">
                  <a:solidFill>
                    <a:srgbClr val="92D050"/>
                  </a:solidFill>
                  <a:prstDash val="solid"/>
                </a:ln>
                <a:solidFill>
                  <a:srgbClr val="FFFF00"/>
                </a:solidFill>
                <a:latin typeface="Times New Roman" pitchFamily="18" charset="0"/>
                <a:cs typeface="Times New Roman" pitchFamily="18" charset="0"/>
              </a:rPr>
              <a:t>Maduro</a:t>
            </a:r>
            <a:r>
              <a:rPr lang="en-US" sz="2800" b="1" dirty="0">
                <a:ln w="22225">
                  <a:solidFill>
                    <a:srgbClr val="92D050"/>
                  </a:solidFill>
                  <a:prstDash val="solid"/>
                </a:ln>
                <a:solidFill>
                  <a:srgbClr val="FFFF00"/>
                </a:solidFill>
                <a:latin typeface="Times New Roman" pitchFamily="18" charset="0"/>
                <a:cs typeface="Times New Roman" pitchFamily="18" charset="0"/>
              </a:rPr>
              <a:t> by the Virgin Islands.  A </a:t>
            </a:r>
            <a:r>
              <a:rPr lang="en-US" sz="2800" b="1" dirty="0" err="1">
                <a:ln w="22225">
                  <a:solidFill>
                    <a:srgbClr val="92D050"/>
                  </a:solidFill>
                  <a:prstDash val="solid"/>
                </a:ln>
                <a:solidFill>
                  <a:srgbClr val="FFFF00"/>
                </a:solidFill>
                <a:latin typeface="Times New Roman" pitchFamily="18" charset="0"/>
                <a:cs typeface="Times New Roman" pitchFamily="18" charset="0"/>
              </a:rPr>
              <a:t>malgated</a:t>
            </a:r>
            <a:r>
              <a:rPr lang="en-US" sz="2800" b="1" dirty="0">
                <a:ln w="22225">
                  <a:solidFill>
                    <a:srgbClr val="92D050"/>
                  </a:solidFill>
                  <a:prstDash val="solid"/>
                </a:ln>
                <a:solidFill>
                  <a:srgbClr val="FFFF00"/>
                </a:solidFill>
                <a:latin typeface="Times New Roman" pitchFamily="18" charset="0"/>
                <a:cs typeface="Times New Roman" pitchFamily="18" charset="0"/>
              </a:rPr>
              <a:t> workmen Union and the United Alien Association demanding an investigation into treatment of aliens from neighboring West Indian islands who were being rounded up and deported. </a:t>
            </a:r>
            <a:endParaRPr lang="en-US" sz="2800" b="1" dirty="0">
              <a:ln w="22225">
                <a:solidFill>
                  <a:srgbClr val="92D050"/>
                </a:solidFill>
                <a:prstDash val="solid"/>
              </a:ln>
              <a:solidFill>
                <a:srgbClr val="FFFF00"/>
              </a:solidFill>
              <a:latin typeface="Times New Roman" pitchFamily="18" charset="0"/>
              <a:cs typeface="Times New Roman" pitchFamily="18" charset="0"/>
            </a:endParaRPr>
          </a:p>
        </p:txBody>
      </p:sp>
      <p:sp>
        <p:nvSpPr>
          <p:cNvPr id="7" name="Title 1"/>
          <p:cNvSpPr txBox="1">
            <a:spLocks/>
          </p:cNvSpPr>
          <p:nvPr/>
        </p:nvSpPr>
        <p:spPr>
          <a:xfrm>
            <a:off x="2819400" y="304800"/>
            <a:ext cx="4191000" cy="762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rPr>
              <a:t>March</a:t>
            </a:r>
            <a:r>
              <a:rPr kumimoji="0" lang="en-US" sz="4800" b="1" i="0" u="none" strike="noStrike" kern="1200" normalizeH="0" baseline="0" noProof="0"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 3</a:t>
            </a:r>
            <a:r>
              <a:rPr kumimoji="0" lang="en-US" sz="4800" b="1" i="0" u="none" strike="noStrike" kern="1200" normalizeH="0" baseline="30000" noProof="0"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rd</a:t>
            </a:r>
            <a:r>
              <a:rPr kumimoji="0" lang="en-US" sz="4800" b="1" i="0" u="none" strike="noStrike" kern="1200" normalizeH="0" baseline="0" noProof="0"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6106" y="4177962"/>
            <a:ext cx="2795588" cy="1740649"/>
          </a:xfrm>
          <a:prstGeom prst="rect">
            <a:avLst/>
          </a:prstGeom>
        </p:spPr>
      </p:pic>
    </p:spTree>
  </p:cSld>
  <p:clrMapOvr>
    <a:masterClrMapping/>
  </p:clrMapOvr>
  <p:transition spd="slow">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8600" y="5983069"/>
            <a:ext cx="8686800" cy="461665"/>
          </a:xfrm>
          <a:prstGeom prst="rect">
            <a:avLst/>
          </a:prstGeom>
          <a:noFill/>
        </p:spPr>
        <p:txBody>
          <a:bodyPr wrap="square" rtlCol="0">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Manuscript of Charles Wesley Turnbull, Ph.D</a:t>
            </a:r>
            <a:r>
              <a:rPr lang="en-US" sz="1200" b="1" dirty="0" smtClean="0">
                <a:latin typeface="Baskerville Old Face" pitchFamily="18" charset="0"/>
              </a:rPr>
              <a:t>.</a:t>
            </a:r>
            <a:endParaRPr lang="en-US" sz="1200" b="1" dirty="0" smtClean="0">
              <a:latin typeface="Baskerville Old Face" pitchFamily="18" charset="0"/>
            </a:endParaRPr>
          </a:p>
        </p:txBody>
      </p:sp>
      <p:sp>
        <p:nvSpPr>
          <p:cNvPr id="6" name="TextBox 5"/>
          <p:cNvSpPr txBox="1"/>
          <p:nvPr/>
        </p:nvSpPr>
        <p:spPr>
          <a:xfrm>
            <a:off x="304800" y="1143000"/>
            <a:ext cx="5562600" cy="2246769"/>
          </a:xfrm>
          <a:prstGeom prst="rect">
            <a:avLst/>
          </a:prstGeom>
          <a:noFill/>
        </p:spPr>
        <p:txBody>
          <a:bodyPr wrap="square" rtlCol="0">
            <a:spAutoFit/>
          </a:bodyPr>
          <a:lstStyle/>
          <a:p>
            <a:pPr algn="just"/>
            <a:r>
              <a:rPr lang="en-US" sz="2800" b="1" dirty="0" smtClean="0">
                <a:ln w="22225">
                  <a:solidFill>
                    <a:srgbClr val="92D050"/>
                  </a:solidFill>
                  <a:prstDash val="solid"/>
                </a:ln>
                <a:solidFill>
                  <a:srgbClr val="FFFF00"/>
                </a:solidFill>
                <a:latin typeface="Times New Roman" pitchFamily="18" charset="0"/>
                <a:cs typeface="Times New Roman" pitchFamily="18" charset="0"/>
              </a:rPr>
              <a:t>1969: </a:t>
            </a:r>
            <a:r>
              <a:rPr lang="en-US" sz="2800" b="1" dirty="0">
                <a:ln w="22225">
                  <a:solidFill>
                    <a:srgbClr val="92D050"/>
                  </a:solidFill>
                  <a:prstDash val="solid"/>
                </a:ln>
                <a:solidFill>
                  <a:srgbClr val="FFFF00"/>
                </a:solidFill>
                <a:latin typeface="Times New Roman" pitchFamily="18" charset="0"/>
                <a:cs typeface="Times New Roman" pitchFamily="18" charset="0"/>
              </a:rPr>
              <a:t>President Richard M. Nixon nominated Virgin Islands Comptroller as governor Bowe, however, declined post on grounds of ill health. </a:t>
            </a:r>
            <a:endParaRPr lang="en-US" sz="2800" b="1" dirty="0" smtClean="0">
              <a:ln w="22225">
                <a:solidFill>
                  <a:srgbClr val="92D050"/>
                </a:solidFill>
                <a:prstDash val="solid"/>
              </a:ln>
              <a:solidFill>
                <a:srgbClr val="FFFF00"/>
              </a:solidFill>
              <a:latin typeface="Times New Roman" pitchFamily="18" charset="0"/>
              <a:cs typeface="Times New Roman" pitchFamily="18" charset="0"/>
            </a:endParaRPr>
          </a:p>
        </p:txBody>
      </p:sp>
      <p:sp>
        <p:nvSpPr>
          <p:cNvPr id="7" name="Title 1"/>
          <p:cNvSpPr txBox="1">
            <a:spLocks/>
          </p:cNvSpPr>
          <p:nvPr/>
        </p:nvSpPr>
        <p:spPr>
          <a:xfrm>
            <a:off x="2819400" y="304800"/>
            <a:ext cx="4191000" cy="762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rPr>
              <a:t>March</a:t>
            </a:r>
            <a:r>
              <a:rPr kumimoji="0" lang="en-US" sz="4800" b="1" i="0" u="none" strike="noStrike" kern="1200" normalizeH="0" baseline="0" noProof="0"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 4</a:t>
            </a:r>
            <a:r>
              <a:rPr kumimoji="0" lang="en-US" sz="4800" b="1" i="0" u="none" strike="noStrike" kern="1200" normalizeH="0" baseline="30000" noProof="0"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th </a:t>
            </a:r>
            <a:r>
              <a:rPr kumimoji="0" lang="en-US" sz="4800" b="1" i="0" u="none" strike="noStrike" kern="1200" normalizeH="0" baseline="0" noProof="0"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76488" y="1219200"/>
            <a:ext cx="3137742" cy="3937903"/>
          </a:xfrm>
          <a:prstGeom prst="rect">
            <a:avLst/>
          </a:prstGeom>
        </p:spPr>
      </p:pic>
    </p:spTree>
  </p:cSld>
  <p:clrMapOvr>
    <a:masterClrMapping/>
  </p:clrMapOvr>
  <p:transition spd="slow">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1000" y="5715000"/>
            <a:ext cx="8534400" cy="461665"/>
          </a:xfrm>
          <a:prstGeom prst="rect">
            <a:avLst/>
          </a:prstGeom>
          <a:noFill/>
        </p:spPr>
        <p:txBody>
          <a:bodyPr wrap="square" rtlCol="0">
            <a:spAutoFit/>
          </a:bodyPr>
          <a:lstStyle/>
          <a:p>
            <a:r>
              <a:rPr lang="en-US" sz="1200" b="1" dirty="0" smtClean="0">
                <a:latin typeface="Baskerville Old Face" pitchFamily="18" charset="0"/>
              </a:rPr>
              <a:t>Courtesy of</a:t>
            </a:r>
          </a:p>
          <a:p>
            <a:r>
              <a:rPr lang="en-US" sz="1200" b="1" dirty="0" smtClean="0">
                <a:latin typeface="Baskerville Old Face" pitchFamily="18" charset="0"/>
              </a:rPr>
              <a:t>Text </a:t>
            </a:r>
            <a:r>
              <a:rPr lang="en-US" sz="1200" b="1" dirty="0" smtClean="0">
                <a:latin typeface="Baskerville Old Face" pitchFamily="18" charset="0"/>
              </a:rPr>
              <a:t>Manuscript of Charles Wesley Turnbull, Ph.D</a:t>
            </a:r>
            <a:r>
              <a:rPr lang="en-US" sz="1200" b="1" dirty="0" smtClean="0">
                <a:latin typeface="Baskerville Old Face" pitchFamily="18" charset="0"/>
              </a:rPr>
              <a:t>.</a:t>
            </a:r>
            <a:endParaRPr lang="en-US" sz="1200" b="1" dirty="0" smtClean="0">
              <a:latin typeface="Baskerville Old Face" pitchFamily="18" charset="0"/>
            </a:endParaRPr>
          </a:p>
        </p:txBody>
      </p:sp>
      <p:sp>
        <p:nvSpPr>
          <p:cNvPr id="6" name="TextBox 5"/>
          <p:cNvSpPr txBox="1"/>
          <p:nvPr/>
        </p:nvSpPr>
        <p:spPr>
          <a:xfrm>
            <a:off x="381000" y="1143000"/>
            <a:ext cx="5334000" cy="2246769"/>
          </a:xfrm>
          <a:prstGeom prst="rect">
            <a:avLst/>
          </a:prstGeom>
          <a:noFill/>
        </p:spPr>
        <p:txBody>
          <a:bodyPr wrap="square" rtlCol="0">
            <a:spAutoFit/>
          </a:bodyPr>
          <a:lstStyle/>
          <a:p>
            <a:pPr algn="just"/>
            <a:r>
              <a:rPr lang="en-US" sz="2800" b="1" dirty="0" smtClean="0">
                <a:ln>
                  <a:solidFill>
                    <a:srgbClr val="92D050"/>
                  </a:solidFill>
                </a:ln>
                <a:solidFill>
                  <a:srgbClr val="FFFF00"/>
                </a:solidFill>
                <a:latin typeface="Times New Roman" pitchFamily="18" charset="0"/>
                <a:cs typeface="Times New Roman" pitchFamily="18" charset="0"/>
              </a:rPr>
              <a:t>1903: </a:t>
            </a:r>
            <a:r>
              <a:rPr lang="en-US" sz="2800" b="1" dirty="0">
                <a:ln>
                  <a:solidFill>
                    <a:srgbClr val="92D050"/>
                  </a:solidFill>
                </a:ln>
                <a:solidFill>
                  <a:srgbClr val="FFFF00"/>
                </a:solidFill>
                <a:latin typeface="Times New Roman" pitchFamily="18" charset="0"/>
                <a:cs typeface="Times New Roman" pitchFamily="18" charset="0"/>
              </a:rPr>
              <a:t>An industrial and agricultural exhibition opened at Emancipation Garden and the Apollo Theater in Charlotte Amalie, St. Thomas. </a:t>
            </a:r>
            <a:endParaRPr lang="en-US" sz="2800" b="1" dirty="0" smtClean="0">
              <a:ln>
                <a:solidFill>
                  <a:srgbClr val="92D050"/>
                </a:solidFill>
              </a:ln>
              <a:solidFill>
                <a:srgbClr val="FFFF00"/>
              </a:solidFill>
              <a:latin typeface="Times New Roman" pitchFamily="18" charset="0"/>
              <a:cs typeface="Times New Roman" pitchFamily="18" charset="0"/>
            </a:endParaRPr>
          </a:p>
        </p:txBody>
      </p:sp>
      <p:sp>
        <p:nvSpPr>
          <p:cNvPr id="7" name="Title 1"/>
          <p:cNvSpPr txBox="1">
            <a:spLocks/>
          </p:cNvSpPr>
          <p:nvPr/>
        </p:nvSpPr>
        <p:spPr>
          <a:xfrm>
            <a:off x="2819400" y="304800"/>
            <a:ext cx="4191000" cy="762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ln w="12700">
                  <a:solidFill>
                    <a:srgbClr val="92D050"/>
                  </a:solidFill>
                  <a:prstDash val="solid"/>
                </a:ln>
                <a:solidFill>
                  <a:srgbClr val="FFFF00"/>
                </a:solidFill>
                <a:effectLst>
                  <a:outerShdw blurRad="41275" dist="20320" dir="1800000" algn="tl" rotWithShape="0">
                    <a:srgbClr val="000000">
                      <a:alpha val="40000"/>
                    </a:srgbClr>
                  </a:outerShdw>
                </a:effectLst>
              </a:rPr>
              <a:t>March</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 5</a:t>
            </a:r>
            <a:r>
              <a:rPr kumimoji="0" lang="en-US" sz="4800" b="1" i="0" u="none" strike="noStrike" kern="1200" normalizeH="0" baseline="3000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th </a:t>
            </a:r>
            <a:r>
              <a:rPr kumimoji="0" lang="en-US" sz="4800" b="1" i="0" u="none" strike="noStrike" kern="1200" normalizeH="0" baseline="0" noProof="0" dirty="0" smtClean="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rPr>
              <a:t>:</a:t>
            </a:r>
            <a:endParaRPr kumimoji="0" lang="en-US" sz="4800" b="1" i="0" u="none" strike="noStrike" kern="1200" normalizeH="0" baseline="0" noProof="0" dirty="0">
              <a:ln w="12700">
                <a:solidFill>
                  <a:srgbClr val="92D050"/>
                </a:solidFill>
                <a:prstDash val="solid"/>
              </a:ln>
              <a:solidFill>
                <a:srgbClr val="FFFF00"/>
              </a:solidFill>
              <a:effectLst>
                <a:outerShdw blurRad="41275" dist="20320" dir="1800000" algn="tl" rotWithShape="0">
                  <a:srgbClr val="000000">
                    <a:alpha val="40000"/>
                  </a:srgbClr>
                </a:outerShdw>
              </a:effectLst>
              <a:uLnTx/>
              <a:uFillTx/>
              <a:latin typeface="+mn-lt"/>
              <a:ea typeface="+mn-ea"/>
              <a:cs typeface="+mn-cs"/>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15000" y="1447800"/>
            <a:ext cx="3232260" cy="2438401"/>
          </a:xfrm>
          <a:prstGeom prst="rect">
            <a:avLst/>
          </a:prstGeom>
        </p:spPr>
      </p:pic>
    </p:spTree>
  </p:cSld>
  <p:clrMapOvr>
    <a:masterClrMapping/>
  </p:clrMapOvr>
  <p:transition spd="slow">
    <p:rand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Integral</Template>
  <TotalTime>6023</TotalTime>
  <Words>1863</Words>
  <Application>Microsoft Office PowerPoint</Application>
  <PresentationFormat>On-screen Show (4:3)</PresentationFormat>
  <Paragraphs>162</Paragraphs>
  <Slides>37</Slides>
  <Notes>1</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37</vt:i4>
      </vt:variant>
    </vt:vector>
  </HeadingPairs>
  <TitlesOfParts>
    <vt:vector size="45" baseType="lpstr">
      <vt:lpstr>Arial</vt:lpstr>
      <vt:lpstr>Baskerville Old Face</vt:lpstr>
      <vt:lpstr>Calibri</vt:lpstr>
      <vt:lpstr>Times New Roman</vt:lpstr>
      <vt:lpstr>Tw Cen MT</vt:lpstr>
      <vt:lpstr>Tw Cen MT Condensed</vt:lpstr>
      <vt:lpstr>Wingdings 3</vt:lpstr>
      <vt:lpstr>Integral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Arlene L. Pinney-Benjamin</dc:creator>
  <cp:lastModifiedBy>yohance</cp:lastModifiedBy>
  <cp:revision>730</cp:revision>
  <dcterms:created xsi:type="dcterms:W3CDTF">2012-10-29T15:21:48Z</dcterms:created>
  <dcterms:modified xsi:type="dcterms:W3CDTF">2017-03-01T17:18:04Z</dcterms:modified>
</cp:coreProperties>
</file>