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5" r:id="rId1"/>
  </p:sldMasterIdLst>
  <p:notesMasterIdLst>
    <p:notesMasterId r:id="rId14"/>
  </p:notesMasterIdLst>
  <p:sldIdLst>
    <p:sldId id="285" r:id="rId2"/>
    <p:sldId id="291" r:id="rId3"/>
    <p:sldId id="258" r:id="rId4"/>
    <p:sldId id="289" r:id="rId5"/>
    <p:sldId id="266" r:id="rId6"/>
    <p:sldId id="293" r:id="rId7"/>
    <p:sldId id="294" r:id="rId8"/>
    <p:sldId id="284" r:id="rId9"/>
    <p:sldId id="267" r:id="rId10"/>
    <p:sldId id="288" r:id="rId11"/>
    <p:sldId id="268" r:id="rId12"/>
    <p:sldId id="280" r:id="rId13"/>
  </p:sldIdLst>
  <p:sldSz cx="9144000" cy="6858000" type="screen4x3"/>
  <p:notesSz cx="6858000" cy="92900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8C1BA"/>
    <a:srgbClr val="72A6A3"/>
    <a:srgbClr val="50676C"/>
    <a:srgbClr val="006666"/>
    <a:srgbClr val="C5F0FF"/>
    <a:srgbClr val="D2F2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4" autoAdjust="0"/>
    <p:restoredTop sz="94684" autoAdjust="0"/>
  </p:normalViewPr>
  <p:slideViewPr>
    <p:cSldViewPr>
      <p:cViewPr varScale="1">
        <p:scale>
          <a:sx n="79" d="100"/>
          <a:sy n="79" d="100"/>
        </p:scale>
        <p:origin x="168" y="7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5138"/>
          </a:xfrm>
          <a:prstGeom prst="rect">
            <a:avLst/>
          </a:prstGeom>
        </p:spPr>
        <p:txBody>
          <a:bodyPr vert="horz" lIns="91440" tIns="45720" rIns="91440" bIns="45720" rtlCol="0"/>
          <a:lstStyle>
            <a:lvl1pPr algn="r">
              <a:defRPr sz="1200"/>
            </a:lvl1pPr>
          </a:lstStyle>
          <a:p>
            <a:fld id="{D8C28693-7D44-4CE6-9E0E-74E2E9EA5336}" type="datetimeFigureOut">
              <a:rPr lang="en-US" smtClean="0"/>
              <a:pPr/>
              <a:t>12/30/2016</a:t>
            </a:fld>
            <a:endParaRPr lang="en-US"/>
          </a:p>
        </p:txBody>
      </p:sp>
      <p:sp>
        <p:nvSpPr>
          <p:cNvPr id="4" name="Slide Image Placeholder 3"/>
          <p:cNvSpPr>
            <a:spLocks noGrp="1" noRot="1" noChangeAspect="1"/>
          </p:cNvSpPr>
          <p:nvPr>
            <p:ph type="sldImg" idx="2"/>
          </p:nvPr>
        </p:nvSpPr>
        <p:spPr>
          <a:xfrm>
            <a:off x="1108075" y="696913"/>
            <a:ext cx="4641850" cy="34829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3250"/>
            <a:ext cx="5486400" cy="417988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3325"/>
            <a:ext cx="2971800"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3325"/>
            <a:ext cx="2971800" cy="465138"/>
          </a:xfrm>
          <a:prstGeom prst="rect">
            <a:avLst/>
          </a:prstGeom>
        </p:spPr>
        <p:txBody>
          <a:bodyPr vert="horz" lIns="91440" tIns="45720" rIns="91440" bIns="45720" rtlCol="0" anchor="b"/>
          <a:lstStyle>
            <a:lvl1pPr algn="r">
              <a:defRPr sz="1200"/>
            </a:lvl1pPr>
          </a:lstStyle>
          <a:p>
            <a:fld id="{B718754F-46E4-4A76-BC7E-55A531FB07FD}" type="slidenum">
              <a:rPr lang="en-US" smtClean="0"/>
              <a:pPr/>
              <a:t>‹#›</a:t>
            </a:fld>
            <a:endParaRPr lang="en-US"/>
          </a:p>
        </p:txBody>
      </p:sp>
    </p:spTree>
    <p:extLst>
      <p:ext uri="{BB962C8B-B14F-4D97-AF65-F5344CB8AC3E}">
        <p14:creationId xmlns:p14="http://schemas.microsoft.com/office/powerpoint/2010/main" val="2717728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718754F-46E4-4A76-BC7E-55A531FB07FD}" type="slidenum">
              <a:rPr lang="en-US" smtClean="0"/>
              <a:pPr/>
              <a:t>12</a:t>
            </a:fld>
            <a:endParaRPr lang="en-US"/>
          </a:p>
        </p:txBody>
      </p:sp>
    </p:spTree>
    <p:extLst>
      <p:ext uri="{BB962C8B-B14F-4D97-AF65-F5344CB8AC3E}">
        <p14:creationId xmlns:p14="http://schemas.microsoft.com/office/powerpoint/2010/main" val="3971557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91EE5EF-FEFC-4F88-9A7A-01BF286FA3E1}" type="datetimeFigureOut">
              <a:rPr lang="en-US" smtClean="0"/>
              <a:pPr/>
              <a:t>12/30/2016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13175458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1EE5EF-FEFC-4F88-9A7A-01BF286FA3E1}" type="datetimeFigureOut">
              <a:rPr lang="en-US" smtClean="0"/>
              <a:pPr/>
              <a:t>12/30/2016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20822744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1EE5EF-FEFC-4F88-9A7A-01BF286FA3E1}" type="datetimeFigureOut">
              <a:rPr lang="en-US" smtClean="0"/>
              <a:pPr/>
              <a:t>12/30/2016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19195401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1EE5EF-FEFC-4F88-9A7A-01BF286FA3E1}" type="datetimeFigureOut">
              <a:rPr lang="en-US" smtClean="0"/>
              <a:pPr/>
              <a:t>12/30/2016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6482248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1EE5EF-FEFC-4F88-9A7A-01BF286FA3E1}" type="datetimeFigureOut">
              <a:rPr lang="en-US" smtClean="0"/>
              <a:pPr/>
              <a:t>12/30/2016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40661162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A91EE5EF-FEFC-4F88-9A7A-01BF286FA3E1}" type="datetimeFigureOut">
              <a:rPr lang="en-US" smtClean="0"/>
              <a:pPr/>
              <a:t>12/30/2016</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18433131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A91EE5EF-FEFC-4F88-9A7A-01BF286FA3E1}" type="datetimeFigureOut">
              <a:rPr lang="en-US" smtClean="0"/>
              <a:pPr/>
              <a:t>12/30/2016</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25379224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1EE5EF-FEFC-4F88-9A7A-01BF286FA3E1}" type="datetimeFigureOut">
              <a:rPr lang="en-US" smtClean="0"/>
              <a:pPr/>
              <a:t>12/30/2016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38012872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1EE5EF-FEFC-4F88-9A7A-01BF286FA3E1}" type="datetimeFigureOut">
              <a:rPr lang="en-US" smtClean="0"/>
              <a:pPr/>
              <a:t>12/30/2016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1410348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A91EE5EF-FEFC-4F88-9A7A-01BF286FA3E1}" type="datetimeFigureOut">
              <a:rPr lang="en-US" smtClean="0"/>
              <a:pPr/>
              <a:t>12/30/2016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4391284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1EE5EF-FEFC-4F88-9A7A-01BF286FA3E1}" type="datetimeFigureOut">
              <a:rPr lang="en-US" smtClean="0"/>
              <a:pPr/>
              <a:t>12/30/2016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15423426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91EE5EF-FEFC-4F88-9A7A-01BF286FA3E1}" type="datetimeFigureOut">
              <a:rPr lang="en-US" smtClean="0"/>
              <a:pPr/>
              <a:t>12/30/2016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13061356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91EE5EF-FEFC-4F88-9A7A-01BF286FA3E1}" type="datetimeFigureOut">
              <a:rPr lang="en-US" smtClean="0"/>
              <a:pPr/>
              <a:t>12/30/2016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42886064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A91EE5EF-FEFC-4F88-9A7A-01BF286FA3E1}" type="datetimeFigureOut">
              <a:rPr lang="en-US" smtClean="0"/>
              <a:pPr/>
              <a:t>12/30/2016</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34826238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A91EE5EF-FEFC-4F88-9A7A-01BF286FA3E1}" type="datetimeFigureOut">
              <a:rPr lang="en-US" smtClean="0"/>
              <a:pPr/>
              <a:t>12/30/2016</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8633959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A91EE5EF-FEFC-4F88-9A7A-01BF286FA3E1}" type="datetimeFigureOut">
              <a:rPr lang="en-US" smtClean="0"/>
              <a:pPr/>
              <a:t>12/30/2016</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28890496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1EE5EF-FEFC-4F88-9A7A-01BF286FA3E1}" type="datetimeFigureOut">
              <a:rPr lang="en-US" smtClean="0"/>
              <a:pPr/>
              <a:t>12/30/2016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464388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A91EE5EF-FEFC-4F88-9A7A-01BF286FA3E1}" type="datetimeFigureOut">
              <a:rPr lang="en-US" smtClean="0"/>
              <a:pPr/>
              <a:t>12/30/2016</a:t>
            </a:fld>
            <a:endParaRPr lang="en-US"/>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0E95CD19-0FFB-4F39-9FF2-E2FC18217418}" type="slidenum">
              <a:rPr lang="en-US" smtClean="0"/>
              <a:pPr/>
              <a:t>‹#›</a:t>
            </a:fld>
            <a:endParaRPr lang="en-US"/>
          </a:p>
        </p:txBody>
      </p:sp>
    </p:spTree>
    <p:extLst>
      <p:ext uri="{BB962C8B-B14F-4D97-AF65-F5344CB8AC3E}">
        <p14:creationId xmlns:p14="http://schemas.microsoft.com/office/powerpoint/2010/main" val="255181463"/>
      </p:ext>
    </p:extLst>
  </p:cSld>
  <p:clrMap bg1="dk1" tx1="lt1" bg2="dk2" tx2="lt2" accent1="accent1" accent2="accent2" accent3="accent3" accent4="accent4" accent5="accent5" accent6="accent6" hlink="hlink" folHlink="folHlink"/>
  <p:sldLayoutIdLst>
    <p:sldLayoutId id="2147483916" r:id="rId1"/>
    <p:sldLayoutId id="2147483917" r:id="rId2"/>
    <p:sldLayoutId id="2147483918" r:id="rId3"/>
    <p:sldLayoutId id="2147483919" r:id="rId4"/>
    <p:sldLayoutId id="2147483920" r:id="rId5"/>
    <p:sldLayoutId id="2147483921" r:id="rId6"/>
    <p:sldLayoutId id="2147483922" r:id="rId7"/>
    <p:sldLayoutId id="2147483923" r:id="rId8"/>
    <p:sldLayoutId id="2147483924" r:id="rId9"/>
    <p:sldLayoutId id="2147483925" r:id="rId10"/>
    <p:sldLayoutId id="2147483926" r:id="rId11"/>
    <p:sldLayoutId id="2147483927" r:id="rId12"/>
    <p:sldLayoutId id="2147483928" r:id="rId13"/>
    <p:sldLayoutId id="2147483929" r:id="rId14"/>
    <p:sldLayoutId id="2147483930" r:id="rId15"/>
    <p:sldLayoutId id="2147483931" r:id="rId16"/>
    <p:sldLayoutId id="2147483932"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messiah.edu/external_programs/agape/local_service/MLKAbout.html" TargetMode="Externa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jpe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mailto:vbryson@stx.k12.vi" TargetMode="External"/><Relationship Id="rId5" Type="http://schemas.openxmlformats.org/officeDocument/2006/relationships/hyperlink" Target="mailto:shart@stj.k12.vi" TargetMode="External"/><Relationship Id="rId4" Type="http://schemas.openxmlformats.org/officeDocument/2006/relationships/image" Target="../media/image3.gif"/><Relationship Id="rId9"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www.happynewyearwishes.co.in/" TargetMode="External"/><Relationship Id="rId2" Type="http://schemas.openxmlformats.org/officeDocument/2006/relationships/hyperlink" Target="http://www.infoplease.com/spot/newyearhistory.html" TargetMode="Externa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ourheritagemagazine.com/our-heritage-magazine-online/kwanzaa/" TargetMode="External"/><Relationship Id="rId2" Type="http://schemas.openxmlformats.org/officeDocument/2006/relationships/hyperlink" Target="http://en.wikipedia.org/wiki/Kwanzaa" TargetMode="External"/><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hyperlink" Target="https://www.facebook.com/stxcarnival?fref=photo" TargetMode="External"/><Relationship Id="rId1" Type="http://schemas.openxmlformats.org/officeDocument/2006/relationships/slideLayout" Target="../slideLayouts/slideLayout1.xml"/><Relationship Id="rId4" Type="http://schemas.openxmlformats.org/officeDocument/2006/relationships/image" Target="../media/image10.jpg"/></Relationships>
</file>

<file path=ppt/slides/_rels/slide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three-kings-day.123holiday.net/" TargetMode="External"/><Relationship Id="rId2" Type="http://schemas.openxmlformats.org/officeDocument/2006/relationships/hyperlink" Target="http://latino.foxnews.com/latino/lifestyle/2011/01/06/bothers-kings-day/" TargetMode="External"/><Relationship Id="rId1" Type="http://schemas.openxmlformats.org/officeDocument/2006/relationships/slideLayout" Target="../slideLayouts/slideLayout1.xml"/><Relationship Id="rId5" Type="http://schemas.openxmlformats.org/officeDocument/2006/relationships/image" Target="../media/image12.jpeg"/><Relationship Id="rId4" Type="http://schemas.openxmlformats.org/officeDocument/2006/relationships/hyperlink" Target="http://mblog.macys.com/experience-the-magic-of-three-kings-day-at-macys-2/"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AutoShape 4" descr="http://www.stxfestival.com/wp-content/uploads/fest_2011-2012-0503.jpg%09%09%09%09%09"/>
          <p:cNvSpPr>
            <a:spLocks noChangeAspect="1" noChangeArrowheads="1"/>
          </p:cNvSpPr>
          <p:nvPr/>
        </p:nvSpPr>
        <p:spPr bwMode="auto">
          <a:xfrm>
            <a:off x="3819525" y="-3108325"/>
            <a:ext cx="6410325" cy="64770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4818" name="AutoShape 2" descr="http://www.stxfestival.com/wp-content/uploads/fest_2011-2012-0503.jpg%09%09%09%09%09"/>
          <p:cNvSpPr>
            <a:spLocks noChangeAspect="1" noChangeArrowheads="1"/>
          </p:cNvSpPr>
          <p:nvPr/>
        </p:nvSpPr>
        <p:spPr bwMode="auto">
          <a:xfrm>
            <a:off x="3819525" y="-3108325"/>
            <a:ext cx="6410325" cy="64770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4820" name="AutoShape 4" descr="http://www.stxfestival.com/wp-content/uploads/fest_2011-2012-0503.jpg%09%09%09%09%09"/>
          <p:cNvSpPr>
            <a:spLocks noChangeAspect="1" noChangeArrowheads="1"/>
          </p:cNvSpPr>
          <p:nvPr/>
        </p:nvSpPr>
        <p:spPr bwMode="auto">
          <a:xfrm>
            <a:off x="3819525" y="-3108325"/>
            <a:ext cx="6410325" cy="64770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4824" name="AutoShape 8" descr="http://www.stxfestival.com/wp-content/uploads/fest_2011-2012-0480.jpg%09%09%09%09%09"/>
          <p:cNvSpPr>
            <a:spLocks noChangeAspect="1" noChangeArrowheads="1"/>
          </p:cNvSpPr>
          <p:nvPr/>
        </p:nvSpPr>
        <p:spPr bwMode="auto">
          <a:xfrm>
            <a:off x="3905250" y="-2743200"/>
            <a:ext cx="7620000" cy="57150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 name="Subtitle 2"/>
          <p:cNvSpPr>
            <a:spLocks noGrp="1"/>
          </p:cNvSpPr>
          <p:nvPr>
            <p:ph type="subTitle" idx="1"/>
          </p:nvPr>
        </p:nvSpPr>
        <p:spPr>
          <a:xfrm>
            <a:off x="2776384" y="3789403"/>
            <a:ext cx="5719916" cy="990600"/>
          </a:xfrm>
          <a:solidFill>
            <a:schemeClr val="tx1">
              <a:lumMod val="65000"/>
            </a:schemeClr>
          </a:solidFill>
          <a:ln>
            <a:solidFill>
              <a:schemeClr val="tx1"/>
            </a:solidFill>
          </a:ln>
        </p:spPr>
        <p:style>
          <a:lnRef idx="2">
            <a:schemeClr val="accent1"/>
          </a:lnRef>
          <a:fillRef idx="1">
            <a:schemeClr val="lt1"/>
          </a:fillRef>
          <a:effectRef idx="0">
            <a:schemeClr val="accent1"/>
          </a:effectRef>
          <a:fontRef idx="minor">
            <a:schemeClr val="dk1"/>
          </a:fontRef>
        </p:style>
        <p:txBody>
          <a:bodyPr>
            <a:noAutofit/>
          </a:bodyPr>
          <a:lstStyle/>
          <a:p>
            <a:pPr marL="0" algn="ctr">
              <a:spcBef>
                <a:spcPts val="0"/>
              </a:spcBef>
            </a:pPr>
            <a:r>
              <a:rPr lang="en-US" sz="1600" b="1" dirty="0" smtClean="0">
                <a:solidFill>
                  <a:srgbClr val="006666"/>
                </a:solidFill>
                <a:effectLst>
                  <a:outerShdw blurRad="38100" dist="38100" dir="2700000" algn="tl">
                    <a:srgbClr val="000000">
                      <a:alpha val="43137"/>
                    </a:srgbClr>
                  </a:outerShdw>
                </a:effectLst>
                <a:latin typeface="Castellar" panose="020A0402060406010301" pitchFamily="18" charset="0"/>
              </a:rPr>
              <a:t>Holidays observed by the United States Virgin Islands  </a:t>
            </a:r>
          </a:p>
          <a:p>
            <a:pPr marL="0" algn="ctr">
              <a:spcBef>
                <a:spcPts val="0"/>
              </a:spcBef>
            </a:pPr>
            <a:r>
              <a:rPr lang="en-US" sz="1600" b="1" dirty="0" smtClean="0">
                <a:solidFill>
                  <a:srgbClr val="006666"/>
                </a:solidFill>
                <a:effectLst>
                  <a:outerShdw blurRad="38100" dist="38100" dir="2700000" algn="tl">
                    <a:srgbClr val="000000">
                      <a:alpha val="43137"/>
                    </a:srgbClr>
                  </a:outerShdw>
                </a:effectLst>
                <a:latin typeface="Castellar" panose="020A0402060406010301" pitchFamily="18" charset="0"/>
              </a:rPr>
              <a:t>strengthen an important process in the development of the territory.</a:t>
            </a:r>
          </a:p>
        </p:txBody>
      </p:sp>
      <p:pic>
        <p:nvPicPr>
          <p:cNvPr id="7" name="Picture 6" descr="us-flag[1]"/>
          <p:cNvPicPr>
            <a:picLocks noChangeAspect="1" noChangeArrowheads="1"/>
          </p:cNvPicPr>
          <p:nvPr/>
        </p:nvPicPr>
        <p:blipFill>
          <a:blip r:embed="rId2" cstate="print"/>
          <a:srcRect/>
          <a:stretch>
            <a:fillRect/>
          </a:stretch>
        </p:blipFill>
        <p:spPr bwMode="auto">
          <a:xfrm>
            <a:off x="304800" y="152399"/>
            <a:ext cx="1371600" cy="1108427"/>
          </a:xfrm>
          <a:prstGeom prst="rect">
            <a:avLst/>
          </a:prstGeom>
          <a:noFill/>
          <a:ln w="9525" algn="in">
            <a:noFill/>
            <a:miter lim="800000"/>
            <a:headEnd/>
            <a:tailEnd/>
          </a:ln>
          <a:effectLst/>
        </p:spPr>
      </p:pic>
      <p:pic>
        <p:nvPicPr>
          <p:cNvPr id="8" name="Picture 7" descr="armour_usvi-flag[1]"/>
          <p:cNvPicPr>
            <a:picLocks noChangeAspect="1" noChangeArrowheads="1" noCrop="1"/>
          </p:cNvPicPr>
          <p:nvPr/>
        </p:nvPicPr>
        <p:blipFill>
          <a:blip r:embed="rId3" cstate="print"/>
          <a:srcRect/>
          <a:stretch>
            <a:fillRect/>
          </a:stretch>
        </p:blipFill>
        <p:spPr bwMode="auto">
          <a:xfrm>
            <a:off x="295834" y="1447800"/>
            <a:ext cx="1380566" cy="1143000"/>
          </a:xfrm>
          <a:prstGeom prst="rect">
            <a:avLst/>
          </a:prstGeom>
          <a:noFill/>
          <a:ln w="9525" algn="in">
            <a:noFill/>
            <a:miter lim="800000"/>
            <a:headEnd/>
            <a:tailEnd/>
          </a:ln>
        </p:spPr>
      </p:pic>
      <p:sp>
        <p:nvSpPr>
          <p:cNvPr id="9" name="Title 1"/>
          <p:cNvSpPr txBox="1">
            <a:spLocks/>
          </p:cNvSpPr>
          <p:nvPr/>
        </p:nvSpPr>
        <p:spPr>
          <a:xfrm>
            <a:off x="2776384" y="1624446"/>
            <a:ext cx="5719916" cy="2057400"/>
          </a:xfrm>
          <a:prstGeom prst="rect">
            <a:avLst/>
          </a:prstGeom>
          <a:solidFill>
            <a:schemeClr val="tx1">
              <a:lumMod val="65000"/>
            </a:schemeClr>
          </a:solidFill>
          <a:ln>
            <a:solidFill>
              <a:schemeClr val="tx1"/>
            </a:solidFill>
          </a:ln>
        </p:spPr>
        <p:style>
          <a:lnRef idx="2">
            <a:schemeClr val="accent1"/>
          </a:lnRef>
          <a:fillRef idx="1">
            <a:schemeClr val="lt1"/>
          </a:fillRef>
          <a:effectRef idx="0">
            <a:schemeClr val="accent1"/>
          </a:effectRef>
          <a:fontRef idx="minor">
            <a:schemeClr val="dk1"/>
          </a:fontRef>
        </p:style>
        <p:txBody>
          <a:bodyPr anchor="b">
            <a:noAutofit/>
          </a:bodyPr>
          <a:lstStyle/>
          <a:p>
            <a:pPr lvl="0" algn="ctr">
              <a:spcBef>
                <a:spcPct val="0"/>
              </a:spcBef>
              <a:defRPr/>
            </a:pPr>
            <a:r>
              <a:rPr kumimoji="0" lang="en-US" sz="1400" b="1" i="0" u="sng" strike="noStrike" kern="1200" cap="none" spc="0" normalizeH="0" baseline="0" noProof="0" dirty="0" smtClean="0">
                <a:ln>
                  <a:noFill/>
                </a:ln>
                <a:solidFill>
                  <a:srgbClr val="006666"/>
                </a:solidFill>
                <a:effectLst>
                  <a:outerShdw blurRad="50000" dist="30000" dir="5400000" algn="tl" rotWithShape="0">
                    <a:srgbClr val="000000">
                      <a:alpha val="30000"/>
                    </a:srgbClr>
                  </a:outerShdw>
                </a:effectLst>
                <a:uLnTx/>
                <a:uFillTx/>
                <a:latin typeface="Castellar" panose="020A0402060406010301" pitchFamily="18" charset="0"/>
                <a:ea typeface="+mj-ea"/>
                <a:cs typeface="+mj-cs"/>
              </a:rPr>
              <a:t>January:</a:t>
            </a:r>
            <a:r>
              <a:rPr kumimoji="0" lang="en-US" sz="1400" b="1" i="0" u="none" strike="noStrike" kern="1200" cap="none" spc="0" normalizeH="0" baseline="0" noProof="0" dirty="0" smtClean="0">
                <a:ln>
                  <a:noFill/>
                </a:ln>
                <a:solidFill>
                  <a:srgbClr val="006666"/>
                </a:solidFill>
                <a:effectLst>
                  <a:outerShdw blurRad="50000" dist="30000" dir="5400000" algn="tl" rotWithShape="0">
                    <a:srgbClr val="000000">
                      <a:alpha val="30000"/>
                    </a:srgbClr>
                  </a:outerShdw>
                </a:effectLst>
                <a:uLnTx/>
                <a:uFillTx/>
                <a:latin typeface="Castellar" panose="020A0402060406010301" pitchFamily="18" charset="0"/>
                <a:ea typeface="+mj-ea"/>
                <a:cs typeface="+mj-cs"/>
              </a:rPr>
              <a:t/>
            </a:r>
            <a:br>
              <a:rPr kumimoji="0" lang="en-US" sz="1400" b="1" i="0" u="none" strike="noStrike" kern="1200" cap="none" spc="0" normalizeH="0" baseline="0" noProof="0" dirty="0" smtClean="0">
                <a:ln>
                  <a:noFill/>
                </a:ln>
                <a:solidFill>
                  <a:srgbClr val="006666"/>
                </a:solidFill>
                <a:effectLst>
                  <a:outerShdw blurRad="50000" dist="30000" dir="5400000" algn="tl" rotWithShape="0">
                    <a:srgbClr val="000000">
                      <a:alpha val="30000"/>
                    </a:srgbClr>
                  </a:outerShdw>
                </a:effectLst>
                <a:uLnTx/>
                <a:uFillTx/>
                <a:latin typeface="Castellar" panose="020A0402060406010301" pitchFamily="18" charset="0"/>
                <a:ea typeface="+mj-ea"/>
                <a:cs typeface="+mj-cs"/>
              </a:rPr>
            </a:br>
            <a:r>
              <a:rPr lang="en-US" sz="1400" b="1" dirty="0" smtClean="0">
                <a:solidFill>
                  <a:srgbClr val="006666"/>
                </a:solidFill>
                <a:effectLst>
                  <a:outerShdw blurRad="50000" dist="30000" dir="5400000" algn="tl" rotWithShape="0">
                    <a:srgbClr val="000000">
                      <a:alpha val="30000"/>
                    </a:srgbClr>
                  </a:outerShdw>
                </a:effectLst>
                <a:latin typeface="Castellar" panose="020A0402060406010301" pitchFamily="18" charset="0"/>
              </a:rPr>
              <a:t>New Year’s Day … </a:t>
            </a:r>
            <a:r>
              <a:rPr lang="en-US" sz="1400" b="1" dirty="0">
                <a:solidFill>
                  <a:srgbClr val="006666"/>
                </a:solidFill>
                <a:effectLst>
                  <a:outerShdw blurRad="50000" dist="30000" dir="5400000" algn="tl" rotWithShape="0">
                    <a:srgbClr val="000000">
                      <a:alpha val="30000"/>
                    </a:srgbClr>
                  </a:outerShdw>
                </a:effectLst>
                <a:latin typeface="Castellar" panose="020A0402060406010301" pitchFamily="18" charset="0"/>
              </a:rPr>
              <a:t> </a:t>
            </a:r>
            <a:r>
              <a:rPr lang="en-US" sz="1400" b="1" dirty="0" smtClean="0">
                <a:solidFill>
                  <a:srgbClr val="006666"/>
                </a:solidFill>
                <a:effectLst>
                  <a:outerShdw blurRad="50000" dist="30000" dir="5400000" algn="tl" rotWithShape="0">
                    <a:srgbClr val="000000">
                      <a:alpha val="30000"/>
                    </a:srgbClr>
                  </a:outerShdw>
                </a:effectLst>
                <a:latin typeface="Castellar" panose="020A0402060406010301" pitchFamily="18" charset="0"/>
              </a:rPr>
              <a:t>Friday, January 1</a:t>
            </a:r>
            <a:r>
              <a:rPr lang="en-US" sz="1400" b="1" baseline="30000" dirty="0" smtClean="0">
                <a:solidFill>
                  <a:srgbClr val="006666"/>
                </a:solidFill>
                <a:effectLst>
                  <a:outerShdw blurRad="50000" dist="30000" dir="5400000" algn="tl" rotWithShape="0">
                    <a:srgbClr val="000000">
                      <a:alpha val="30000"/>
                    </a:srgbClr>
                  </a:outerShdw>
                </a:effectLst>
                <a:latin typeface="Castellar" panose="020A0402060406010301" pitchFamily="18" charset="0"/>
              </a:rPr>
              <a:t>st</a:t>
            </a:r>
            <a:r>
              <a:rPr lang="en-US" sz="1400" b="1" dirty="0" smtClean="0">
                <a:solidFill>
                  <a:srgbClr val="006666"/>
                </a:solidFill>
                <a:effectLst>
                  <a:outerShdw blurRad="50000" dist="30000" dir="5400000" algn="tl" rotWithShape="0">
                    <a:srgbClr val="000000">
                      <a:alpha val="30000"/>
                    </a:srgbClr>
                  </a:outerShdw>
                </a:effectLst>
                <a:latin typeface="Castellar" panose="020A0402060406010301" pitchFamily="18" charset="0"/>
              </a:rPr>
              <a:t> </a:t>
            </a:r>
          </a:p>
          <a:p>
            <a:pPr algn="ctr">
              <a:spcBef>
                <a:spcPct val="0"/>
              </a:spcBef>
              <a:defRPr/>
            </a:pPr>
            <a:r>
              <a:rPr lang="en-US" sz="1400" b="1" dirty="0" smtClean="0">
                <a:solidFill>
                  <a:srgbClr val="006666"/>
                </a:solidFill>
                <a:effectLst>
                  <a:outerShdw blurRad="50000" dist="30000" dir="5400000" algn="tl" rotWithShape="0">
                    <a:srgbClr val="000000">
                      <a:alpha val="30000"/>
                    </a:srgbClr>
                  </a:outerShdw>
                </a:effectLst>
                <a:latin typeface="Castellar" panose="020A0402060406010301" pitchFamily="18" charset="0"/>
              </a:rPr>
              <a:t>Kwanzaa …  Saturday, December 26</a:t>
            </a:r>
            <a:r>
              <a:rPr lang="en-US" sz="1400" b="1" baseline="30000" dirty="0" smtClean="0">
                <a:solidFill>
                  <a:srgbClr val="006666"/>
                </a:solidFill>
                <a:effectLst>
                  <a:outerShdw blurRad="50000" dist="30000" dir="5400000" algn="tl" rotWithShape="0">
                    <a:srgbClr val="000000">
                      <a:alpha val="30000"/>
                    </a:srgbClr>
                  </a:outerShdw>
                </a:effectLst>
                <a:latin typeface="Castellar" panose="020A0402060406010301" pitchFamily="18" charset="0"/>
              </a:rPr>
              <a:t>th</a:t>
            </a:r>
            <a:r>
              <a:rPr lang="en-US" sz="1400" b="1" dirty="0" smtClean="0">
                <a:solidFill>
                  <a:srgbClr val="006666"/>
                </a:solidFill>
                <a:effectLst>
                  <a:outerShdw blurRad="50000" dist="30000" dir="5400000" algn="tl" rotWithShape="0">
                    <a:srgbClr val="000000">
                      <a:alpha val="30000"/>
                    </a:srgbClr>
                  </a:outerShdw>
                </a:effectLst>
                <a:latin typeface="Castellar" panose="020A0402060406010301" pitchFamily="18" charset="0"/>
              </a:rPr>
              <a:t> – Friday, January 1</a:t>
            </a:r>
            <a:r>
              <a:rPr lang="en-US" sz="1400" b="1" baseline="30000" dirty="0" smtClean="0">
                <a:solidFill>
                  <a:srgbClr val="006666"/>
                </a:solidFill>
                <a:effectLst>
                  <a:outerShdw blurRad="50000" dist="30000" dir="5400000" algn="tl" rotWithShape="0">
                    <a:srgbClr val="000000">
                      <a:alpha val="30000"/>
                    </a:srgbClr>
                  </a:outerShdw>
                </a:effectLst>
                <a:latin typeface="Castellar" panose="020A0402060406010301" pitchFamily="18" charset="0"/>
              </a:rPr>
              <a:t>st</a:t>
            </a:r>
            <a:endParaRPr lang="en-US" sz="1400" b="1" dirty="0" smtClean="0">
              <a:solidFill>
                <a:srgbClr val="006666"/>
              </a:solidFill>
              <a:effectLst>
                <a:outerShdw blurRad="50000" dist="30000" dir="5400000" algn="tl" rotWithShape="0">
                  <a:srgbClr val="000000">
                    <a:alpha val="30000"/>
                  </a:srgbClr>
                </a:outerShdw>
              </a:effectLst>
              <a:latin typeface="Castellar" panose="020A0402060406010301" pitchFamily="18" charset="0"/>
            </a:endParaRPr>
          </a:p>
          <a:p>
            <a:pPr algn="ctr">
              <a:spcBef>
                <a:spcPct val="0"/>
              </a:spcBef>
              <a:defRPr/>
            </a:pPr>
            <a:r>
              <a:rPr lang="en-US" sz="1400" b="1" dirty="0" smtClean="0">
                <a:solidFill>
                  <a:srgbClr val="006666"/>
                </a:solidFill>
                <a:effectLst>
                  <a:outerShdw blurRad="50000" dist="30000" dir="5400000" algn="tl" rotWithShape="0">
                    <a:srgbClr val="000000">
                      <a:alpha val="30000"/>
                    </a:srgbClr>
                  </a:outerShdw>
                </a:effectLst>
                <a:latin typeface="Castellar" panose="020A0402060406010301" pitchFamily="18" charset="0"/>
              </a:rPr>
              <a:t>St. Croix Crucian Christmas Carnival …  December -January</a:t>
            </a:r>
          </a:p>
          <a:p>
            <a:pPr marL="0" marR="0" lvl="0" algn="ctr" defTabSz="914400" rtl="0" eaLnBrk="1" fontAlgn="auto" latinLnBrk="0" hangingPunct="1">
              <a:spcBef>
                <a:spcPct val="0"/>
              </a:spcBef>
              <a:spcAft>
                <a:spcPts val="0"/>
              </a:spcAft>
              <a:buClrTx/>
              <a:buSzTx/>
              <a:buFontTx/>
              <a:buNone/>
              <a:tabLst/>
              <a:defRPr/>
            </a:pPr>
            <a:r>
              <a:rPr kumimoji="0" lang="en-US" sz="1400" b="1" i="0" u="none" strike="noStrike" kern="1200" cap="none" spc="0" normalizeH="0" baseline="0" noProof="0" dirty="0" smtClean="0">
                <a:ln>
                  <a:noFill/>
                </a:ln>
                <a:solidFill>
                  <a:srgbClr val="006666"/>
                </a:solidFill>
                <a:effectLst>
                  <a:outerShdw blurRad="50000" dist="30000" dir="5400000" algn="tl" rotWithShape="0">
                    <a:srgbClr val="000000">
                      <a:alpha val="30000"/>
                    </a:srgbClr>
                  </a:outerShdw>
                </a:effectLst>
                <a:uLnTx/>
                <a:uFillTx/>
                <a:latin typeface="Castellar" panose="020A0402060406010301" pitchFamily="18" charset="0"/>
                <a:ea typeface="+mj-ea"/>
                <a:cs typeface="+mj-cs"/>
              </a:rPr>
              <a:t>Three Kings Day </a:t>
            </a:r>
            <a:r>
              <a:rPr kumimoji="0" lang="en-US" sz="1400" b="1" i="0" u="none" strike="noStrike" kern="1200" cap="none" spc="0" normalizeH="0" noProof="0" dirty="0" smtClean="0">
                <a:ln>
                  <a:noFill/>
                </a:ln>
                <a:solidFill>
                  <a:srgbClr val="006666"/>
                </a:solidFill>
                <a:effectLst>
                  <a:outerShdw blurRad="50000" dist="30000" dir="5400000" algn="tl" rotWithShape="0">
                    <a:srgbClr val="000000">
                      <a:alpha val="30000"/>
                    </a:srgbClr>
                  </a:outerShdw>
                </a:effectLst>
                <a:uLnTx/>
                <a:uFillTx/>
                <a:latin typeface="Castellar" panose="020A0402060406010301" pitchFamily="18" charset="0"/>
                <a:ea typeface="+mj-ea"/>
                <a:cs typeface="+mj-cs"/>
              </a:rPr>
              <a:t>…  Wednesday, January 6</a:t>
            </a:r>
            <a:r>
              <a:rPr kumimoji="0" lang="en-US" sz="1400" b="1" i="0" u="none" strike="noStrike" kern="1200" cap="none" spc="0" normalizeH="0" baseline="30000" noProof="0" dirty="0" smtClean="0">
                <a:ln>
                  <a:noFill/>
                </a:ln>
                <a:solidFill>
                  <a:srgbClr val="006666"/>
                </a:solidFill>
                <a:effectLst>
                  <a:outerShdw blurRad="50000" dist="30000" dir="5400000" algn="tl" rotWithShape="0">
                    <a:srgbClr val="000000">
                      <a:alpha val="30000"/>
                    </a:srgbClr>
                  </a:outerShdw>
                </a:effectLst>
                <a:uLnTx/>
                <a:uFillTx/>
                <a:latin typeface="Castellar" panose="020A0402060406010301" pitchFamily="18" charset="0"/>
                <a:ea typeface="+mj-ea"/>
                <a:cs typeface="+mj-cs"/>
              </a:rPr>
              <a:t>th</a:t>
            </a:r>
            <a:endParaRPr kumimoji="0" lang="en-US" sz="1400" b="1" i="0" u="none" strike="noStrike" kern="1200" cap="none" spc="0" normalizeH="0" baseline="0" noProof="0" dirty="0" smtClean="0">
              <a:ln>
                <a:noFill/>
              </a:ln>
              <a:solidFill>
                <a:srgbClr val="006666"/>
              </a:solidFill>
              <a:effectLst>
                <a:outerShdw blurRad="50000" dist="30000" dir="5400000" algn="tl" rotWithShape="0">
                  <a:srgbClr val="000000">
                    <a:alpha val="30000"/>
                  </a:srgbClr>
                </a:outerShdw>
              </a:effectLst>
              <a:uLnTx/>
              <a:uFillTx/>
              <a:latin typeface="Castellar" panose="020A0402060406010301" pitchFamily="18" charset="0"/>
              <a:ea typeface="+mj-ea"/>
              <a:cs typeface="+mj-cs"/>
            </a:endParaRPr>
          </a:p>
          <a:p>
            <a:pPr marL="0" marR="0" lvl="0" algn="ctr" defTabSz="914400" rtl="0" eaLnBrk="1" fontAlgn="auto" latinLnBrk="0" hangingPunct="1">
              <a:spcBef>
                <a:spcPct val="0"/>
              </a:spcBef>
              <a:spcAft>
                <a:spcPts val="0"/>
              </a:spcAft>
              <a:buClrTx/>
              <a:buSzTx/>
              <a:buFontTx/>
              <a:buNone/>
              <a:tabLst/>
              <a:defRPr/>
            </a:pPr>
            <a:r>
              <a:rPr lang="en-US" sz="1400" b="1" dirty="0" smtClean="0">
                <a:solidFill>
                  <a:srgbClr val="006666"/>
                </a:solidFill>
                <a:effectLst>
                  <a:outerShdw blurRad="50000" dist="30000" dir="5400000" algn="tl" rotWithShape="0">
                    <a:srgbClr val="000000">
                      <a:alpha val="30000"/>
                    </a:srgbClr>
                  </a:outerShdw>
                </a:effectLst>
                <a:latin typeface="Castellar" panose="020A0402060406010301" pitchFamily="18" charset="0"/>
                <a:ea typeface="+mj-ea"/>
                <a:cs typeface="+mj-cs"/>
              </a:rPr>
              <a:t>Martin Luther King Jr. Day …  Monday, January 20</a:t>
            </a:r>
            <a:r>
              <a:rPr lang="en-US" sz="1400" b="1" baseline="30000" dirty="0" smtClean="0">
                <a:solidFill>
                  <a:srgbClr val="006666"/>
                </a:solidFill>
                <a:effectLst>
                  <a:outerShdw blurRad="50000" dist="30000" dir="5400000" algn="tl" rotWithShape="0">
                    <a:srgbClr val="000000">
                      <a:alpha val="30000"/>
                    </a:srgbClr>
                  </a:outerShdw>
                </a:effectLst>
                <a:latin typeface="Castellar" panose="020A0402060406010301" pitchFamily="18" charset="0"/>
                <a:ea typeface="+mj-ea"/>
                <a:cs typeface="+mj-cs"/>
              </a:rPr>
              <a:t>th</a:t>
            </a:r>
            <a:r>
              <a:rPr lang="en-US" sz="1400" b="1" dirty="0" smtClean="0">
                <a:solidFill>
                  <a:srgbClr val="006666"/>
                </a:solidFill>
                <a:effectLst>
                  <a:outerShdw blurRad="50000" dist="30000" dir="5400000" algn="tl" rotWithShape="0">
                    <a:srgbClr val="000000">
                      <a:alpha val="30000"/>
                    </a:srgbClr>
                  </a:outerShdw>
                </a:effectLst>
                <a:latin typeface="Castellar" panose="020A0402060406010301" pitchFamily="18" charset="0"/>
                <a:ea typeface="+mj-ea"/>
                <a:cs typeface="+mj-cs"/>
              </a:rPr>
              <a:t> </a:t>
            </a:r>
          </a:p>
        </p:txBody>
      </p:sp>
      <p:pic>
        <p:nvPicPr>
          <p:cNvPr id="10" name="Picture 2" descr="seal[1]"/>
          <p:cNvPicPr>
            <a:picLocks noChangeAspect="1" noChangeArrowheads="1"/>
          </p:cNvPicPr>
          <p:nvPr/>
        </p:nvPicPr>
        <p:blipFill>
          <a:blip r:embed="rId4" cstate="print"/>
          <a:srcRect/>
          <a:stretch>
            <a:fillRect/>
          </a:stretch>
        </p:blipFill>
        <p:spPr bwMode="auto">
          <a:xfrm>
            <a:off x="228600" y="2653146"/>
            <a:ext cx="1524000" cy="1385454"/>
          </a:xfrm>
          <a:prstGeom prst="rect">
            <a:avLst/>
          </a:prstGeom>
          <a:noFill/>
          <a:ln w="9525" algn="in">
            <a:noFill/>
            <a:miter lim="800000"/>
            <a:headEnd/>
            <a:tailEnd/>
          </a:ln>
          <a:effectLst/>
        </p:spPr>
      </p:pic>
      <p:pic>
        <p:nvPicPr>
          <p:cNvPr id="11" name="Picture 1" descr="cid:image004.png@01CD919D.EA625BE0"/>
          <p:cNvPicPr>
            <a:picLocks noChangeAspect="1" noChangeArrowheads="1"/>
          </p:cNvPicPr>
          <p:nvPr/>
        </p:nvPicPr>
        <p:blipFill>
          <a:blip r:embed="rId5" cstate="print"/>
          <a:srcRect/>
          <a:stretch>
            <a:fillRect/>
          </a:stretch>
        </p:blipFill>
        <p:spPr bwMode="auto">
          <a:xfrm>
            <a:off x="228599" y="4114801"/>
            <a:ext cx="1447575" cy="762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Picture 2"/>
          <p:cNvPicPr>
            <a:picLocks noChangeAspect="1" noChangeArrowheads="1"/>
          </p:cNvPicPr>
          <p:nvPr/>
        </p:nvPicPr>
        <p:blipFill>
          <a:blip r:embed="rId6" cstate="print"/>
          <a:srcRect/>
          <a:stretch>
            <a:fillRect/>
          </a:stretch>
        </p:blipFill>
        <p:spPr bwMode="auto">
          <a:xfrm>
            <a:off x="234222" y="5105400"/>
            <a:ext cx="1417153" cy="1066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3" name="Text Box 2"/>
          <p:cNvSpPr txBox="1">
            <a:spLocks noChangeArrowheads="1"/>
          </p:cNvSpPr>
          <p:nvPr/>
        </p:nvSpPr>
        <p:spPr bwMode="auto">
          <a:xfrm>
            <a:off x="19050" y="6229350"/>
            <a:ext cx="1885950" cy="40005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dirty="0" smtClean="0">
                <a:ln>
                  <a:noFill/>
                </a:ln>
                <a:solidFill>
                  <a:srgbClr val="000000"/>
                </a:solidFill>
                <a:effectLst/>
                <a:latin typeface="Times New Roman" pitchFamily="18" charset="0"/>
                <a:cs typeface="Arial" pitchFamily="34" charset="0"/>
              </a:rPr>
              <a:t>Building Our Future Through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dirty="0" smtClean="0">
                <a:ln>
                  <a:noFill/>
                </a:ln>
                <a:solidFill>
                  <a:srgbClr val="000000"/>
                </a:solidFill>
                <a:effectLst/>
                <a:latin typeface="Times New Roman" pitchFamily="18" charset="0"/>
                <a:cs typeface="Arial" pitchFamily="34" charset="0"/>
              </a:rPr>
              <a:t>Education, History and Culture!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4" name="Subtitle 2"/>
          <p:cNvSpPr txBox="1">
            <a:spLocks/>
          </p:cNvSpPr>
          <p:nvPr/>
        </p:nvSpPr>
        <p:spPr>
          <a:xfrm>
            <a:off x="2705100" y="341169"/>
            <a:ext cx="5791200" cy="1066800"/>
          </a:xfrm>
          <a:prstGeom prst="rect">
            <a:avLst/>
          </a:prstGeom>
          <a:solidFill>
            <a:schemeClr val="tx1">
              <a:lumMod val="65000"/>
            </a:schemeClr>
          </a:solidFill>
          <a:ln>
            <a:solidFill>
              <a:schemeClr val="tx1"/>
            </a:solidFill>
          </a:ln>
        </p:spPr>
        <p:style>
          <a:lnRef idx="2">
            <a:schemeClr val="accent1"/>
          </a:lnRef>
          <a:fillRef idx="1">
            <a:schemeClr val="lt1"/>
          </a:fillRef>
          <a:effectRef idx="0">
            <a:schemeClr val="accent1"/>
          </a:effectRef>
          <a:fontRef idx="minor">
            <a:schemeClr val="dk1"/>
          </a:fontRef>
        </p:style>
        <p:txBody>
          <a:bodyPr vert="horz" lIns="45720" rIns="45720">
            <a:noAutofit/>
          </a:bodyPr>
          <a:lstStyle/>
          <a:p>
            <a:pPr lvl="0" algn="ctr">
              <a:lnSpc>
                <a:spcPts val="1000"/>
              </a:lnSpc>
              <a:buClr>
                <a:schemeClr val="accent1"/>
              </a:buClr>
              <a:buSzPct val="80000"/>
              <a:defRPr/>
            </a:pPr>
            <a:endParaRPr lang="en-US" sz="2400" b="1" dirty="0" smtClean="0">
              <a:solidFill>
                <a:schemeClr val="accent1">
                  <a:lumMod val="75000"/>
                </a:schemeClr>
              </a:solidFill>
              <a:effectLst>
                <a:outerShdw blurRad="38100" dist="38100" dir="2700000" algn="tl">
                  <a:srgbClr val="000000">
                    <a:alpha val="43137"/>
                  </a:srgbClr>
                </a:outerShdw>
              </a:effectLst>
              <a:latin typeface="Edwardian Script ITC" pitchFamily="66" charset="0"/>
            </a:endParaRPr>
          </a:p>
          <a:p>
            <a:pPr lvl="0" algn="ctr">
              <a:lnSpc>
                <a:spcPts val="1000"/>
              </a:lnSpc>
              <a:buClr>
                <a:schemeClr val="accent1"/>
              </a:buClr>
              <a:buSzPct val="80000"/>
              <a:defRPr/>
            </a:pPr>
            <a:endParaRPr lang="en-US" sz="2400" b="1" dirty="0" smtClean="0">
              <a:solidFill>
                <a:schemeClr val="accent1">
                  <a:lumMod val="75000"/>
                </a:schemeClr>
              </a:solidFill>
              <a:effectLst>
                <a:outerShdw blurRad="38100" dist="38100" dir="2700000" algn="tl">
                  <a:srgbClr val="000000">
                    <a:alpha val="43137"/>
                  </a:srgbClr>
                </a:outerShdw>
              </a:effectLst>
              <a:latin typeface="Edwardian Script ITC" pitchFamily="66" charset="0"/>
            </a:endParaRPr>
          </a:p>
          <a:p>
            <a:pPr lvl="0" algn="ctr">
              <a:lnSpc>
                <a:spcPts val="1000"/>
              </a:lnSpc>
              <a:buClr>
                <a:schemeClr val="accent1"/>
              </a:buClr>
              <a:buSzPct val="80000"/>
              <a:defRPr/>
            </a:pPr>
            <a:r>
              <a:rPr lang="en-US" sz="3200" b="1" dirty="0" smtClean="0">
                <a:solidFill>
                  <a:srgbClr val="006666"/>
                </a:solidFill>
                <a:latin typeface="Edwardian Script ITC" pitchFamily="66" charset="0"/>
              </a:rPr>
              <a:t>January Holidays / Celebrations Recognition</a:t>
            </a:r>
            <a:br>
              <a:rPr lang="en-US" sz="3200" b="1" dirty="0" smtClean="0">
                <a:solidFill>
                  <a:srgbClr val="006666"/>
                </a:solidFill>
                <a:latin typeface="Edwardian Script ITC" pitchFamily="66" charset="0"/>
              </a:rPr>
            </a:br>
            <a:endParaRPr lang="en-US" sz="3200" b="1" dirty="0" smtClean="0">
              <a:solidFill>
                <a:srgbClr val="006666"/>
              </a:solidFill>
              <a:latin typeface="Edwardian Script ITC" pitchFamily="66" charset="0"/>
            </a:endParaRPr>
          </a:p>
          <a:p>
            <a:pPr lvl="0" algn="ctr">
              <a:lnSpc>
                <a:spcPts val="1000"/>
              </a:lnSpc>
              <a:buClr>
                <a:schemeClr val="accent1"/>
              </a:buClr>
              <a:buSzPct val="80000"/>
              <a:defRPr/>
            </a:pPr>
            <a:endParaRPr lang="en-US" sz="3200" b="1" dirty="0" smtClean="0">
              <a:solidFill>
                <a:srgbClr val="006666"/>
              </a:solidFill>
              <a:latin typeface="Edwardian Script ITC" pitchFamily="66" charset="0"/>
            </a:endParaRPr>
          </a:p>
          <a:p>
            <a:pPr lvl="0" algn="ctr">
              <a:lnSpc>
                <a:spcPts val="1000"/>
              </a:lnSpc>
              <a:buClr>
                <a:schemeClr val="accent1"/>
              </a:buClr>
              <a:buSzPct val="80000"/>
              <a:defRPr/>
            </a:pPr>
            <a:endParaRPr lang="en-US" sz="3200" b="1" dirty="0" smtClean="0">
              <a:solidFill>
                <a:srgbClr val="006666"/>
              </a:solidFill>
              <a:latin typeface="Edwardian Script ITC" pitchFamily="66" charset="0"/>
            </a:endParaRPr>
          </a:p>
          <a:p>
            <a:pPr lvl="0" algn="ctr">
              <a:lnSpc>
                <a:spcPts val="1000"/>
              </a:lnSpc>
              <a:buClr>
                <a:schemeClr val="accent1"/>
              </a:buClr>
              <a:buSzPct val="80000"/>
              <a:defRPr/>
            </a:pPr>
            <a:r>
              <a:rPr lang="en-US" sz="3200" b="1" dirty="0" smtClean="0">
                <a:solidFill>
                  <a:srgbClr val="006666"/>
                </a:solidFill>
                <a:latin typeface="Edwardian Script ITC" pitchFamily="66" charset="0"/>
              </a:rPr>
              <a:t>in the United States Virgin Islands</a:t>
            </a:r>
            <a:endParaRPr lang="en-US" sz="3000" b="1" dirty="0" smtClean="0">
              <a:solidFill>
                <a:srgbClr val="006666"/>
              </a:solidFill>
              <a:effectLst>
                <a:outerShdw blurRad="38100" dist="38100" dir="2700000" algn="tl">
                  <a:srgbClr val="000000">
                    <a:alpha val="43137"/>
                  </a:srgbClr>
                </a:outerShdw>
              </a:effectLst>
              <a:latin typeface="Edwardian Script ITC" pitchFamily="66" charset="0"/>
            </a:endParaRPr>
          </a:p>
        </p:txBody>
      </p:sp>
      <p:sp>
        <p:nvSpPr>
          <p:cNvPr id="15" name="Subtitle 2"/>
          <p:cNvSpPr txBox="1">
            <a:spLocks/>
          </p:cNvSpPr>
          <p:nvPr/>
        </p:nvSpPr>
        <p:spPr>
          <a:xfrm>
            <a:off x="2781300" y="4953000"/>
            <a:ext cx="5715000" cy="1371600"/>
          </a:xfrm>
          <a:prstGeom prst="rect">
            <a:avLst/>
          </a:prstGeom>
          <a:solidFill>
            <a:schemeClr val="tx1">
              <a:lumMod val="65000"/>
            </a:schemeClr>
          </a:solidFill>
          <a:ln>
            <a:solidFill>
              <a:schemeClr val="tx1"/>
            </a:solidFill>
          </a:ln>
        </p:spPr>
        <p:style>
          <a:lnRef idx="2">
            <a:schemeClr val="accent1"/>
          </a:lnRef>
          <a:fillRef idx="1">
            <a:schemeClr val="lt1"/>
          </a:fillRef>
          <a:effectRef idx="0">
            <a:schemeClr val="accent1"/>
          </a:effectRef>
          <a:fontRef idx="minor">
            <a:schemeClr val="dk1"/>
          </a:fontRef>
        </p:style>
        <p:txBody>
          <a:bodyPr vert="horz" lIns="45720" rIns="45720">
            <a:noAutofit/>
          </a:bodyPr>
          <a:lstStyle/>
          <a:p>
            <a:pPr lvl="0" algn="ctr">
              <a:lnSpc>
                <a:spcPts val="1000"/>
              </a:lnSpc>
              <a:buClr>
                <a:schemeClr val="accent1"/>
              </a:buClr>
              <a:buSzPct val="80000"/>
              <a:defRPr/>
            </a:pPr>
            <a:endParaRPr lang="en-US" sz="2400" b="1" dirty="0" smtClean="0">
              <a:solidFill>
                <a:srgbClr val="006666"/>
              </a:solidFill>
              <a:effectLst>
                <a:outerShdw blurRad="38100" dist="38100" dir="2700000" algn="tl">
                  <a:srgbClr val="000000">
                    <a:alpha val="43137"/>
                  </a:srgbClr>
                </a:outerShdw>
              </a:effectLst>
              <a:latin typeface="Edwardian Script ITC" pitchFamily="66" charset="0"/>
            </a:endParaRPr>
          </a:p>
          <a:p>
            <a:pPr lvl="0" algn="ctr">
              <a:lnSpc>
                <a:spcPts val="1000"/>
              </a:lnSpc>
              <a:buClr>
                <a:schemeClr val="accent1"/>
              </a:buClr>
              <a:buSzPct val="80000"/>
              <a:defRPr/>
            </a:pPr>
            <a:endParaRPr lang="en-US" sz="3000" b="1" dirty="0" smtClean="0">
              <a:solidFill>
                <a:srgbClr val="006666"/>
              </a:solidFill>
              <a:effectLst>
                <a:outerShdw blurRad="38100" dist="38100" dir="2700000" algn="tl">
                  <a:srgbClr val="000000">
                    <a:alpha val="43137"/>
                  </a:srgbClr>
                </a:outerShdw>
              </a:effectLst>
              <a:latin typeface="Edwardian Script ITC" pitchFamily="66" charset="0"/>
            </a:endParaRPr>
          </a:p>
          <a:p>
            <a:pPr lvl="0" algn="ctr">
              <a:lnSpc>
                <a:spcPts val="1000"/>
              </a:lnSpc>
              <a:buClr>
                <a:schemeClr val="accent1"/>
              </a:buClr>
              <a:buSzPct val="80000"/>
              <a:defRPr/>
            </a:pPr>
            <a:r>
              <a:rPr lang="en-US" sz="3000" b="1" dirty="0" smtClean="0">
                <a:solidFill>
                  <a:srgbClr val="006666"/>
                </a:solidFill>
                <a:effectLst>
                  <a:outerShdw blurRad="38100" dist="38100" dir="2700000" algn="tl">
                    <a:srgbClr val="000000">
                      <a:alpha val="43137"/>
                    </a:srgbClr>
                  </a:outerShdw>
                </a:effectLst>
                <a:latin typeface="Edwardian Script ITC" pitchFamily="66" charset="0"/>
              </a:rPr>
              <a:t>Compliments of:</a:t>
            </a:r>
          </a:p>
          <a:p>
            <a:pPr lvl="0" algn="ctr">
              <a:lnSpc>
                <a:spcPts val="1000"/>
              </a:lnSpc>
              <a:buClr>
                <a:schemeClr val="accent1"/>
              </a:buClr>
              <a:buSzPct val="80000"/>
              <a:defRPr/>
            </a:pPr>
            <a:endParaRPr lang="en-US" sz="3000" b="1" dirty="0" smtClean="0">
              <a:solidFill>
                <a:srgbClr val="006666"/>
              </a:solidFill>
              <a:effectLst>
                <a:outerShdw blurRad="38100" dist="38100" dir="2700000" algn="tl">
                  <a:srgbClr val="000000">
                    <a:alpha val="43137"/>
                  </a:srgbClr>
                </a:outerShdw>
              </a:effectLst>
              <a:latin typeface="Edwardian Script ITC" pitchFamily="66" charset="0"/>
            </a:endParaRPr>
          </a:p>
          <a:p>
            <a:pPr lvl="0" algn="ctr">
              <a:lnSpc>
                <a:spcPts val="1000"/>
              </a:lnSpc>
              <a:buClr>
                <a:schemeClr val="accent1"/>
              </a:buClr>
              <a:buSzPct val="80000"/>
              <a:defRPr/>
            </a:pPr>
            <a:endParaRPr lang="en-US" sz="3000" b="1" dirty="0" smtClean="0">
              <a:solidFill>
                <a:srgbClr val="006666"/>
              </a:solidFill>
              <a:effectLst>
                <a:outerShdw blurRad="38100" dist="38100" dir="2700000" algn="tl">
                  <a:srgbClr val="000000">
                    <a:alpha val="43137"/>
                  </a:srgbClr>
                </a:outerShdw>
              </a:effectLst>
              <a:latin typeface="Edwardian Script ITC" pitchFamily="66" charset="0"/>
            </a:endParaRPr>
          </a:p>
          <a:p>
            <a:pPr lvl="0" algn="ctr">
              <a:lnSpc>
                <a:spcPts val="1000"/>
              </a:lnSpc>
              <a:buClr>
                <a:schemeClr val="accent1"/>
              </a:buClr>
              <a:buSzPct val="80000"/>
              <a:defRPr/>
            </a:pPr>
            <a:r>
              <a:rPr lang="en-US" sz="3000" b="1" dirty="0" smtClean="0">
                <a:solidFill>
                  <a:srgbClr val="006666"/>
                </a:solidFill>
                <a:effectLst>
                  <a:outerShdw blurRad="38100" dist="38100" dir="2700000" algn="tl">
                    <a:srgbClr val="000000">
                      <a:alpha val="43137"/>
                    </a:srgbClr>
                  </a:outerShdw>
                </a:effectLst>
                <a:latin typeface="Edwardian Script ITC" pitchFamily="66" charset="0"/>
              </a:rPr>
              <a:t>Virgin Islands Department of Education</a:t>
            </a:r>
          </a:p>
          <a:p>
            <a:pPr lvl="0" algn="ctr">
              <a:lnSpc>
                <a:spcPts val="1000"/>
              </a:lnSpc>
              <a:buClr>
                <a:schemeClr val="accent1"/>
              </a:buClr>
              <a:buSzPct val="80000"/>
              <a:defRPr/>
            </a:pPr>
            <a:endParaRPr lang="en-US" sz="3000" b="1" dirty="0" smtClean="0">
              <a:solidFill>
                <a:srgbClr val="006666"/>
              </a:solidFill>
              <a:effectLst>
                <a:outerShdw blurRad="38100" dist="38100" dir="2700000" algn="tl">
                  <a:srgbClr val="000000">
                    <a:alpha val="43137"/>
                  </a:srgbClr>
                </a:outerShdw>
              </a:effectLst>
              <a:latin typeface="Edwardian Script ITC" pitchFamily="66" charset="0"/>
            </a:endParaRPr>
          </a:p>
          <a:p>
            <a:pPr lvl="0" algn="ctr">
              <a:lnSpc>
                <a:spcPts val="1000"/>
              </a:lnSpc>
              <a:buClr>
                <a:schemeClr val="accent1"/>
              </a:buClr>
              <a:buSzPct val="80000"/>
              <a:defRPr/>
            </a:pPr>
            <a:endParaRPr lang="en-US" sz="3000" b="1" dirty="0" smtClean="0">
              <a:solidFill>
                <a:srgbClr val="006666"/>
              </a:solidFill>
              <a:effectLst>
                <a:outerShdw blurRad="38100" dist="38100" dir="2700000" algn="tl">
                  <a:srgbClr val="000000">
                    <a:alpha val="43137"/>
                  </a:srgbClr>
                </a:outerShdw>
              </a:effectLst>
              <a:latin typeface="Edwardian Script ITC" pitchFamily="66" charset="0"/>
            </a:endParaRPr>
          </a:p>
          <a:p>
            <a:pPr lvl="0" algn="ctr">
              <a:lnSpc>
                <a:spcPts val="1000"/>
              </a:lnSpc>
              <a:buClr>
                <a:schemeClr val="accent1"/>
              </a:buClr>
              <a:buSzPct val="80000"/>
              <a:defRPr/>
            </a:pPr>
            <a:r>
              <a:rPr lang="en-US" sz="3000" b="1" dirty="0" smtClean="0">
                <a:solidFill>
                  <a:srgbClr val="006666"/>
                </a:solidFill>
                <a:effectLst>
                  <a:outerShdw blurRad="38100" dist="38100" dir="2700000" algn="tl">
                    <a:srgbClr val="000000">
                      <a:alpha val="43137"/>
                    </a:srgbClr>
                  </a:outerShdw>
                </a:effectLst>
                <a:latin typeface="Edwardian Script ITC" pitchFamily="66" charset="0"/>
              </a:rPr>
              <a:t>Division of Virgin Islands Cultural Education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AutoShape 4" descr="http://www.stxfestival.com/wp-content/uploads/fest_2011-2012-0503.jpg%09%09%09%09%09"/>
          <p:cNvSpPr>
            <a:spLocks noChangeAspect="1" noChangeArrowheads="1"/>
          </p:cNvSpPr>
          <p:nvPr/>
        </p:nvSpPr>
        <p:spPr bwMode="auto">
          <a:xfrm>
            <a:off x="3819525" y="-3108325"/>
            <a:ext cx="6410325" cy="64770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4818" name="AutoShape 2" descr="http://www.stxfestival.com/wp-content/uploads/fest_2011-2012-0503.jpg%09%09%09%09%09"/>
          <p:cNvSpPr>
            <a:spLocks noChangeAspect="1" noChangeArrowheads="1"/>
          </p:cNvSpPr>
          <p:nvPr/>
        </p:nvSpPr>
        <p:spPr bwMode="auto">
          <a:xfrm>
            <a:off x="3819525" y="-3108325"/>
            <a:ext cx="6410325" cy="64770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4820" name="AutoShape 4" descr="http://www.stxfestival.com/wp-content/uploads/fest_2011-2012-0503.jpg%09%09%09%09%09"/>
          <p:cNvSpPr>
            <a:spLocks noChangeAspect="1" noChangeArrowheads="1"/>
          </p:cNvSpPr>
          <p:nvPr/>
        </p:nvSpPr>
        <p:spPr bwMode="auto">
          <a:xfrm>
            <a:off x="3819525" y="-3108325"/>
            <a:ext cx="6410325" cy="64770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4824" name="AutoShape 8" descr="http://www.stxfestival.com/wp-content/uploads/fest_2011-2012-0480.jpg%09%09%09%09%09"/>
          <p:cNvSpPr>
            <a:spLocks noChangeAspect="1" noChangeArrowheads="1"/>
          </p:cNvSpPr>
          <p:nvPr/>
        </p:nvSpPr>
        <p:spPr bwMode="auto">
          <a:xfrm>
            <a:off x="3905250" y="-2743200"/>
            <a:ext cx="7620000" cy="57150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8" name="Subtitle 2"/>
          <p:cNvSpPr>
            <a:spLocks noGrp="1"/>
          </p:cNvSpPr>
          <p:nvPr>
            <p:ph type="subTitle" idx="1"/>
          </p:nvPr>
        </p:nvSpPr>
        <p:spPr>
          <a:xfrm>
            <a:off x="381000" y="1066800"/>
            <a:ext cx="8305800" cy="4876800"/>
          </a:xfrm>
          <a:solidFill>
            <a:schemeClr val="tx1">
              <a:lumMod val="65000"/>
            </a:schemeClr>
          </a:solidFill>
          <a:ln>
            <a:solidFill>
              <a:schemeClr val="tx1"/>
            </a:solidFill>
          </a:ln>
        </p:spPr>
        <p:style>
          <a:lnRef idx="2">
            <a:schemeClr val="accent1"/>
          </a:lnRef>
          <a:fillRef idx="1">
            <a:schemeClr val="lt1"/>
          </a:fillRef>
          <a:effectRef idx="0">
            <a:schemeClr val="accent1"/>
          </a:effectRef>
          <a:fontRef idx="minor">
            <a:schemeClr val="dk1"/>
          </a:fontRef>
        </p:style>
        <p:txBody>
          <a:bodyPr>
            <a:noAutofit/>
          </a:bodyPr>
          <a:lstStyle/>
          <a:p>
            <a:pPr algn="just">
              <a:spcBef>
                <a:spcPts val="0"/>
              </a:spcBef>
            </a:pPr>
            <a:r>
              <a:rPr lang="en-US" sz="1200" dirty="0" smtClean="0">
                <a:solidFill>
                  <a:schemeClr val="bg1"/>
                </a:solidFill>
                <a:latin typeface="Times New Roman" pitchFamily="18" charset="0"/>
                <a:cs typeface="Times New Roman" pitchFamily="18" charset="0"/>
              </a:rPr>
              <a:t>Martin Luther King, Jr. Day is celebrated on the third Monday in January.  It is a federal holiday.  </a:t>
            </a:r>
          </a:p>
          <a:p>
            <a:pPr algn="just">
              <a:spcBef>
                <a:spcPts val="0"/>
              </a:spcBef>
            </a:pPr>
            <a:endParaRPr lang="en-US" sz="1200" dirty="0">
              <a:solidFill>
                <a:schemeClr val="bg1"/>
              </a:solidFill>
              <a:latin typeface="Times New Roman" pitchFamily="18" charset="0"/>
              <a:cs typeface="Times New Roman" pitchFamily="18" charset="0"/>
            </a:endParaRPr>
          </a:p>
          <a:p>
            <a:pPr algn="just">
              <a:spcBef>
                <a:spcPts val="0"/>
              </a:spcBef>
            </a:pPr>
            <a:r>
              <a:rPr lang="en-US" sz="1200" dirty="0" smtClean="0">
                <a:solidFill>
                  <a:schemeClr val="bg1"/>
                </a:solidFill>
                <a:latin typeface="Times New Roman" pitchFamily="18" charset="0"/>
                <a:cs typeface="Times New Roman" pitchFamily="18" charset="0"/>
              </a:rPr>
              <a:t>The </a:t>
            </a:r>
            <a:r>
              <a:rPr lang="en-US" sz="1200" dirty="0">
                <a:solidFill>
                  <a:schemeClr val="bg1"/>
                </a:solidFill>
                <a:latin typeface="Times New Roman" pitchFamily="18" charset="0"/>
                <a:cs typeface="Times New Roman" pitchFamily="18" charset="0"/>
              </a:rPr>
              <a:t>US Virgin Islands was </a:t>
            </a:r>
            <a:r>
              <a:rPr lang="en-US" sz="1200" dirty="0" smtClean="0">
                <a:solidFill>
                  <a:schemeClr val="bg1"/>
                </a:solidFill>
                <a:latin typeface="Times New Roman" pitchFamily="18" charset="0"/>
                <a:cs typeface="Times New Roman" pitchFamily="18" charset="0"/>
              </a:rPr>
              <a:t>the forerunner in celebrating Dr</a:t>
            </a:r>
            <a:r>
              <a:rPr lang="en-US" sz="1200" dirty="0">
                <a:solidFill>
                  <a:schemeClr val="bg1"/>
                </a:solidFill>
                <a:latin typeface="Times New Roman" pitchFamily="18" charset="0"/>
                <a:cs typeface="Times New Roman" pitchFamily="18" charset="0"/>
              </a:rPr>
              <a:t>. Martin Luther King, Jr. Day.  It was a legal US Virgin Islands holiday </a:t>
            </a:r>
            <a:r>
              <a:rPr lang="en-US" sz="1200" dirty="0" smtClean="0">
                <a:solidFill>
                  <a:schemeClr val="bg1"/>
                </a:solidFill>
                <a:latin typeface="Times New Roman" pitchFamily="18" charset="0"/>
                <a:cs typeface="Times New Roman" pitchFamily="18" charset="0"/>
              </a:rPr>
              <a:t>as far as January 1971.  It celebrated his </a:t>
            </a:r>
            <a:r>
              <a:rPr lang="en-US" sz="1200" dirty="0">
                <a:solidFill>
                  <a:schemeClr val="bg1"/>
                </a:solidFill>
                <a:latin typeface="Times New Roman" pitchFamily="18" charset="0"/>
                <a:cs typeface="Times New Roman" pitchFamily="18" charset="0"/>
              </a:rPr>
              <a:t>birthday and </a:t>
            </a:r>
            <a:r>
              <a:rPr lang="en-US" sz="1200" dirty="0" smtClean="0">
                <a:solidFill>
                  <a:schemeClr val="bg1"/>
                </a:solidFill>
                <a:latin typeface="Times New Roman" pitchFamily="18" charset="0"/>
                <a:cs typeface="Times New Roman" pitchFamily="18" charset="0"/>
              </a:rPr>
              <a:t>showed appreciation </a:t>
            </a:r>
            <a:r>
              <a:rPr lang="en-US" sz="1200" dirty="0">
                <a:solidFill>
                  <a:schemeClr val="bg1"/>
                </a:solidFill>
                <a:latin typeface="Times New Roman" pitchFamily="18" charset="0"/>
                <a:cs typeface="Times New Roman" pitchFamily="18" charset="0"/>
              </a:rPr>
              <a:t>for the work of a famous man whose efforts were dedicated towards peace and brotherhood among all men</a:t>
            </a:r>
            <a:r>
              <a:rPr lang="en-US" sz="1200" dirty="0" smtClean="0">
                <a:solidFill>
                  <a:schemeClr val="bg1"/>
                </a:solidFill>
                <a:latin typeface="Times New Roman" pitchFamily="18" charset="0"/>
                <a:cs typeface="Times New Roman" pitchFamily="18" charset="0"/>
              </a:rPr>
              <a:t>.  It wasn’t until November 2, 1983 that it was signed into law by President Ronald Reagan and first observed in 1986 on the mainland. </a:t>
            </a:r>
          </a:p>
          <a:p>
            <a:pPr algn="just">
              <a:spcBef>
                <a:spcPts val="0"/>
              </a:spcBef>
            </a:pPr>
            <a:endParaRPr lang="en-US" sz="1200" dirty="0" smtClean="0">
              <a:solidFill>
                <a:schemeClr val="bg1"/>
              </a:solidFill>
              <a:latin typeface="Times New Roman" pitchFamily="18" charset="0"/>
              <a:cs typeface="Times New Roman" pitchFamily="18" charset="0"/>
            </a:endParaRPr>
          </a:p>
          <a:p>
            <a:pPr algn="just">
              <a:spcBef>
                <a:spcPts val="0"/>
              </a:spcBef>
            </a:pPr>
            <a:r>
              <a:rPr lang="en-US" sz="1200" dirty="0" smtClean="0">
                <a:solidFill>
                  <a:schemeClr val="bg1"/>
                </a:solidFill>
                <a:latin typeface="Times New Roman" pitchFamily="18" charset="0"/>
                <a:cs typeface="Times New Roman" pitchFamily="18" charset="0"/>
              </a:rPr>
              <a:t>This holiday celebrates the magnificent life and contribution of Dr. Martin Luther King Jr., who was born on January 15, 1929 to Reverend Martin Luther King Sr. and Alberta Williams King.  He grew up in Atlanta, Georgia and attended Booker T. Washington High School where he skipped both 9th and 12th grade. As a 15 year old, he attended Morehouse College and graduated with a Bachelor of Arts degree in Sociology.  He later attended </a:t>
            </a:r>
            <a:r>
              <a:rPr lang="en-US" sz="1200" dirty="0" err="1" smtClean="0">
                <a:solidFill>
                  <a:schemeClr val="bg1"/>
                </a:solidFill>
                <a:latin typeface="Times New Roman" pitchFamily="18" charset="0"/>
                <a:cs typeface="Times New Roman" pitchFamily="18" charset="0"/>
              </a:rPr>
              <a:t>Crozer</a:t>
            </a:r>
            <a:r>
              <a:rPr lang="en-US" sz="1200" dirty="0" smtClean="0">
                <a:solidFill>
                  <a:schemeClr val="bg1"/>
                </a:solidFill>
                <a:latin typeface="Times New Roman" pitchFamily="18" charset="0"/>
                <a:cs typeface="Times New Roman" pitchFamily="18" charset="0"/>
              </a:rPr>
              <a:t> Theological Seminary in Chester, PA and obtained his Doctorate in Systematic Theology from Boston University.  In June 1953, he married the former Ms. Coretta Scott and he became a pastor at Dexter Avenue Baptist Church in Montgomery, Alabama at age 24.  Dr. Martin Luther King, Jr. became the youngest recipient of the Nobel Peace prize in 1964 for his work in the civil rights movement and his strong desire to accomplish his goal of ending racial prejudice and segregation in the United States through non-violence. </a:t>
            </a:r>
          </a:p>
          <a:p>
            <a:pPr algn="just">
              <a:spcBef>
                <a:spcPts val="0"/>
              </a:spcBef>
            </a:pPr>
            <a:endParaRPr lang="en-US" sz="1200" dirty="0" smtClean="0">
              <a:solidFill>
                <a:schemeClr val="bg1"/>
              </a:solidFill>
              <a:latin typeface="Times New Roman" pitchFamily="18" charset="0"/>
              <a:cs typeface="Times New Roman" pitchFamily="18" charset="0"/>
            </a:endParaRPr>
          </a:p>
          <a:p>
            <a:pPr algn="just">
              <a:spcBef>
                <a:spcPts val="0"/>
              </a:spcBef>
            </a:pPr>
            <a:r>
              <a:rPr lang="en-US" sz="1200" dirty="0" smtClean="0">
                <a:solidFill>
                  <a:schemeClr val="bg1"/>
                </a:solidFill>
                <a:latin typeface="Times New Roman" pitchFamily="18" charset="0"/>
                <a:cs typeface="Times New Roman" pitchFamily="18" charset="0"/>
              </a:rPr>
              <a:t>There are elaborate celebrations on the mainland and the US Virgin Islands.  In public</a:t>
            </a:r>
            <a:r>
              <a:rPr lang="en-US" sz="1200" dirty="0">
                <a:solidFill>
                  <a:schemeClr val="bg1"/>
                </a:solidFill>
                <a:latin typeface="Times New Roman" pitchFamily="18" charset="0"/>
                <a:cs typeface="Times New Roman" pitchFamily="18" charset="0"/>
              </a:rPr>
              <a:t>, private, and parochial schools in both districts, there are special in-house programs of friendly competition of speeches, poems, plays, and songs</a:t>
            </a:r>
            <a:r>
              <a:rPr lang="en-US" sz="1200" dirty="0" smtClean="0">
                <a:solidFill>
                  <a:schemeClr val="bg1"/>
                </a:solidFill>
                <a:latin typeface="Times New Roman" pitchFamily="18" charset="0"/>
                <a:cs typeface="Times New Roman" pitchFamily="18" charset="0"/>
              </a:rPr>
              <a:t>.  It is commemorated with parades and speeches showcasing his life.  In addition, radio station host some of his favorite and famous speeches.  </a:t>
            </a:r>
          </a:p>
        </p:txBody>
      </p:sp>
      <p:sp>
        <p:nvSpPr>
          <p:cNvPr id="9" name="Title 1"/>
          <p:cNvSpPr txBox="1">
            <a:spLocks/>
          </p:cNvSpPr>
          <p:nvPr/>
        </p:nvSpPr>
        <p:spPr>
          <a:xfrm>
            <a:off x="2133600" y="282575"/>
            <a:ext cx="5079090" cy="631825"/>
          </a:xfrm>
          <a:prstGeom prst="rect">
            <a:avLst/>
          </a:prstGeom>
          <a:solidFill>
            <a:schemeClr val="tx1">
              <a:lumMod val="65000"/>
            </a:schemeClr>
          </a:solidFill>
          <a:ln>
            <a:solidFill>
              <a:schemeClr val="tx1"/>
            </a:solidFill>
          </a:ln>
        </p:spPr>
        <p:txBody>
          <a:bodyPr vert="horz" lIns="91440" tIns="45720" rIns="91440" bIns="45720" rtlCol="0" anchor="b">
            <a:normAutofit fontScale="75000" lnSpcReduction="20000"/>
          </a:bodyPr>
          <a:lstStyle>
            <a:lvl1pPr algn="r" defTabSz="914400" rtl="0" eaLnBrk="1" latinLnBrk="0" hangingPunct="1">
              <a:lnSpc>
                <a:spcPct val="90000"/>
              </a:lnSpc>
              <a:spcBef>
                <a:spcPct val="0"/>
              </a:spcBef>
              <a:buNone/>
              <a:defRPr sz="4800" kern="1200">
                <a:solidFill>
                  <a:schemeClr val="tx1"/>
                </a:solidFill>
                <a:latin typeface="+mj-lt"/>
                <a:ea typeface="+mj-ea"/>
                <a:cs typeface="+mj-cs"/>
              </a:defRPr>
            </a:lvl1pPr>
          </a:lstStyle>
          <a:p>
            <a:pPr algn="ctr"/>
            <a:r>
              <a:rPr lang="en-US" sz="5000" b="1" dirty="0" smtClean="0">
                <a:solidFill>
                  <a:srgbClr val="006666"/>
                </a:solidFill>
                <a:latin typeface="Edwardian Script ITC" pitchFamily="66" charset="0"/>
              </a:rPr>
              <a:t>Martin Luther King Jr. Day</a:t>
            </a:r>
            <a:endParaRPr lang="en-US" sz="5000" b="1" dirty="0">
              <a:solidFill>
                <a:srgbClr val="006666"/>
              </a:solidFill>
              <a:latin typeface="Edwardian Script ITC" pitchFamily="66" charset="0"/>
            </a:endParaRPr>
          </a:p>
        </p:txBody>
      </p:sp>
    </p:spTree>
    <p:extLst>
      <p:ext uri="{BB962C8B-B14F-4D97-AF65-F5344CB8AC3E}">
        <p14:creationId xmlns:p14="http://schemas.microsoft.com/office/powerpoint/2010/main" val="12741988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 name="Rectangle 18"/>
          <p:cNvSpPr/>
          <p:nvPr/>
        </p:nvSpPr>
        <p:spPr>
          <a:xfrm>
            <a:off x="228600" y="5715000"/>
            <a:ext cx="8610600" cy="830997"/>
          </a:xfrm>
          <a:prstGeom prst="rect">
            <a:avLst/>
          </a:prstGeom>
        </p:spPr>
        <p:txBody>
          <a:bodyPr wrap="square">
            <a:spAutoFit/>
          </a:bodyPr>
          <a:lstStyle/>
          <a:p>
            <a:r>
              <a:rPr lang="en-US" sz="1200" b="1" u="sng" dirty="0" smtClean="0">
                <a:solidFill>
                  <a:schemeClr val="accent3">
                    <a:lumMod val="50000"/>
                  </a:schemeClr>
                </a:solidFill>
                <a:latin typeface="Bodoni MT" pitchFamily="18" charset="0"/>
                <a:ea typeface="Batang" pitchFamily="18" charset="-127"/>
              </a:rPr>
              <a:t>Courtesy of</a:t>
            </a:r>
            <a:br>
              <a:rPr lang="en-US" sz="1200" b="1" u="sng" dirty="0" smtClean="0">
                <a:solidFill>
                  <a:schemeClr val="accent3">
                    <a:lumMod val="50000"/>
                  </a:schemeClr>
                </a:solidFill>
                <a:latin typeface="Bodoni MT" pitchFamily="18" charset="0"/>
                <a:ea typeface="Batang" pitchFamily="18" charset="-127"/>
              </a:rPr>
            </a:br>
            <a:r>
              <a:rPr lang="en-US" sz="1200" b="1" dirty="0" smtClean="0">
                <a:solidFill>
                  <a:schemeClr val="accent3">
                    <a:lumMod val="50000"/>
                  </a:schemeClr>
                </a:solidFill>
                <a:latin typeface="Bodoni MT" pitchFamily="18" charset="0"/>
                <a:ea typeface="Batang" pitchFamily="18" charset="-127"/>
              </a:rPr>
              <a:t>Text: </a:t>
            </a:r>
            <a:r>
              <a:rPr lang="en-US" sz="1200" b="1" dirty="0" smtClean="0">
                <a:solidFill>
                  <a:schemeClr val="accent3">
                    <a:lumMod val="50000"/>
                  </a:schemeClr>
                </a:solidFill>
                <a:latin typeface="Bodoni MT" pitchFamily="18" charset="0"/>
                <a:ea typeface="Batang" pitchFamily="18" charset="-127"/>
                <a:hlinkClick r:id="rId2"/>
              </a:rPr>
              <a:t>http://www.messiah.edu/external_programs/agape/local_service/MLKAbout.html</a:t>
            </a:r>
            <a:r>
              <a:rPr lang="en-US" sz="1200" b="1" dirty="0" smtClean="0">
                <a:solidFill>
                  <a:schemeClr val="accent3">
                    <a:lumMod val="50000"/>
                  </a:schemeClr>
                </a:solidFill>
                <a:latin typeface="Bodoni MT" pitchFamily="18" charset="0"/>
                <a:ea typeface="Batang" pitchFamily="18" charset="-127"/>
              </a:rPr>
              <a:t>; A Teachers Guide to Holiday Observances in the VI; Legislature Archives</a:t>
            </a:r>
          </a:p>
          <a:p>
            <a:r>
              <a:rPr lang="en-US" sz="1200" b="1" dirty="0" smtClean="0">
                <a:solidFill>
                  <a:schemeClr val="accent3">
                    <a:lumMod val="50000"/>
                  </a:schemeClr>
                </a:solidFill>
                <a:latin typeface="Bodoni MT" pitchFamily="18" charset="0"/>
                <a:ea typeface="Batang" pitchFamily="18" charset="-127"/>
              </a:rPr>
              <a:t>Pictures: </a:t>
            </a:r>
            <a:r>
              <a:rPr lang="en-US" sz="1200" b="1" dirty="0">
                <a:solidFill>
                  <a:schemeClr val="accent3">
                    <a:lumMod val="50000"/>
                  </a:schemeClr>
                </a:solidFill>
                <a:latin typeface="Bodoni MT" pitchFamily="18" charset="0"/>
                <a:ea typeface="Batang" pitchFamily="18" charset="-127"/>
              </a:rPr>
              <a:t>https://sites.google.com/a/apps.edina.k12.mn.us/mr-sebek-s-3rd-grade-class/</a:t>
            </a:r>
            <a:endParaRPr lang="en-US" sz="1200" b="1" dirty="0" smtClean="0">
              <a:solidFill>
                <a:schemeClr val="accent3">
                  <a:lumMod val="50000"/>
                </a:schemeClr>
              </a:solidFill>
              <a:latin typeface="Bodoni MT" pitchFamily="18" charset="0"/>
              <a:ea typeface="Batang" pitchFamily="18" charset="-127"/>
            </a:endParaRPr>
          </a:p>
        </p:txBody>
      </p:sp>
      <p:sp>
        <p:nvSpPr>
          <p:cNvPr id="30" name="Rectangle 29"/>
          <p:cNvSpPr/>
          <p:nvPr/>
        </p:nvSpPr>
        <p:spPr>
          <a:xfrm>
            <a:off x="5562600" y="3276600"/>
            <a:ext cx="184731" cy="369332"/>
          </a:xfrm>
          <a:prstGeom prst="rect">
            <a:avLst/>
          </a:prstGeom>
        </p:spPr>
        <p:txBody>
          <a:bodyPr wrap="none">
            <a:spAutoFit/>
          </a:bodyPr>
          <a:lstStyle/>
          <a:p>
            <a:endParaRPr lang="en-US" dirty="0"/>
          </a:p>
        </p:txBody>
      </p:sp>
      <p:sp>
        <p:nvSpPr>
          <p:cNvPr id="21" name="Rectangle 20"/>
          <p:cNvSpPr/>
          <p:nvPr/>
        </p:nvSpPr>
        <p:spPr>
          <a:xfrm>
            <a:off x="228600" y="4330005"/>
            <a:ext cx="8153400" cy="1569660"/>
          </a:xfrm>
          <a:prstGeom prst="rect">
            <a:avLst/>
          </a:prstGeom>
        </p:spPr>
        <p:txBody>
          <a:bodyPr wrap="square">
            <a:spAutoFit/>
          </a:bodyPr>
          <a:lstStyle/>
          <a:p>
            <a:r>
              <a:rPr lang="en-US" sz="1200" u="sng" dirty="0" smtClean="0">
                <a:latin typeface="Baskerville Old Face" pitchFamily="18" charset="0"/>
              </a:rPr>
              <a:t>Suggested Family and Classroom Activities:</a:t>
            </a:r>
            <a:br>
              <a:rPr lang="en-US" sz="1200" u="sng" dirty="0" smtClean="0">
                <a:latin typeface="Baskerville Old Face" pitchFamily="18" charset="0"/>
              </a:rPr>
            </a:br>
            <a:r>
              <a:rPr lang="en-US" sz="1200" dirty="0">
                <a:latin typeface="Baskerville Old Face" pitchFamily="18" charset="0"/>
              </a:rPr>
              <a:t>Research about Dr. Martin Luther King, Jr. and share what you learn</a:t>
            </a:r>
          </a:p>
          <a:p>
            <a:r>
              <a:rPr lang="en-US" sz="1200" dirty="0" smtClean="0">
                <a:latin typeface="Baskerville Old Face" pitchFamily="18" charset="0"/>
              </a:rPr>
              <a:t>Practice the principles and philosophies of Dr. Martin Luther King, Jr.</a:t>
            </a:r>
          </a:p>
          <a:p>
            <a:r>
              <a:rPr lang="en-US" sz="1200" dirty="0" smtClean="0">
                <a:latin typeface="Baskerville Old Face" pitchFamily="18" charset="0"/>
              </a:rPr>
              <a:t>Make a replica of his hometown</a:t>
            </a:r>
          </a:p>
          <a:p>
            <a:r>
              <a:rPr lang="en-US" sz="1200" dirty="0" smtClean="0">
                <a:latin typeface="Baskerville Old Face" pitchFamily="18" charset="0"/>
              </a:rPr>
              <a:t>Interview individuals who lived during his era about their struggles and experiences</a:t>
            </a:r>
          </a:p>
          <a:p>
            <a:r>
              <a:rPr lang="en-US" sz="1200" dirty="0" smtClean="0">
                <a:latin typeface="Baskerville Old Face" pitchFamily="18" charset="0"/>
              </a:rPr>
              <a:t>Participate in a Dr. Martin Luther King, Jr. parade</a:t>
            </a:r>
          </a:p>
          <a:p>
            <a:r>
              <a:rPr lang="en-US" sz="1200" dirty="0">
                <a:latin typeface="Baskerville Old Face" pitchFamily="18" charset="0"/>
              </a:rPr>
              <a:t>Visit the ceremonial site of Dr. Martin Luther King, Jr. site (his birthplace, tomb, church, etc.) in Atlanta, Georgia</a:t>
            </a:r>
          </a:p>
          <a:p>
            <a:endParaRPr lang="en-US" sz="1200" dirty="0" smtClean="0">
              <a:latin typeface="Baskerville Old Face" pitchFamily="18" charset="0"/>
            </a:endParaRPr>
          </a:p>
        </p:txBody>
      </p:sp>
      <p:sp>
        <p:nvSpPr>
          <p:cNvPr id="16386" name="AutoShape 2" descr="data:image/jpeg;base64,/9j/4AAQSkZJRgABAQAAAQABAAD/2wCEAAkGBhQRERUUExQWFRUWGBgaGBgYGRobHBoaHBkYGRkXGhYcGyYeGB4jHBoXHy8gIycpLC0sGB4xNTAqNSYrLCkBCQoKDgwOGg8PGiwkHyQsLCwtLC0sKSwsLCwsLSwpLCwsKSksLCwsLCwsLCwsLCwsLCwsLCwsKSwpLCksLCksLP/AABEIAL8BCAMBIgACEQEDEQH/xAAcAAABBQEBAQAAAAAAAAAAAAAAAwQFBgcCAQj/xABCEAACAQIEBAQEAgcECgMAAAABAhEAAwQSITEFBkFREyJhcTKBkaEUsQcjQnLB0fAWUpLhFSQzNFNic4Ky8aKzwv/EABkBAAMBAQEAAAAAAAAAAAAAAAABAgMEBf/EACwRAAICAQMBBgUFAAAAAAAAAAABAhEhAxIxQVFhcaGx8BMikcHRQkNSgeH/2gAMAwEAAhEDEQA/ANxooooAK5dwBJIA7nSuqy7nXnUXUv25KooZMo1LkH4vh0AAmk3Q0rNRoqv8r8d8dYkmAsE7nQan1qwUxBRRRQAUUUUAFFFMOIcXW0y2wr3LjahEAnLIBckkKqidST2GpNJuhpNukc4Xjtu5fu2VzZrUZyRCydlDdTTrHYoWrT3CJCKzQOuUEx9qzvD8QdMTiXe2RnvJnW2wuFcqE7CGYHMIIGpkdKuOO4jbv4G+9pgy+FdGnQhGBBB1B9DURna+pvPS2zS6Y80K8A4s16zbN0BbroGKrIAnbQ6jSDUrVZ4NiEtWxduGFWzak/8AYgAA3JJIAA1JIAp3f49cRPEexltjUg3B4gSJLG2FK6akqHmB30qk6WSHByk6XUm6Kj8Xxu3bW02pW66oCIgZlLBjJECAaRt8z2WAYFvDYwLpRhbJkD440EmMxgT1p7kSoSatIlqKZcR4qtjw80xccICIgHKzS0kQAENNrXM1lgGlhbYwt0owQkkAeaNASYBMA96NyBQk1aRLUUw4rxTwfChS7XbqW1AMbyWaY/ZVWb1iOtc/6dt/iBh9c5tm5OmUKGyxM7kz06e1FoWxtWSNFeA17TJCiiigAooooAKKKKACiiigAooooAKKK5dwoJJAA1JOgA7k0ARXM4u+CTavC0RJJImdDCjUamsf4bav4i1etOVsvMs+UliD+zM6CatP6Q+YDfVBhbi+RiTmAMFToV7z66RVTyDPbNy7lu3dAQ0Daeg0BPWsZ02WsFv5Xx/4O4tphqyjb4IEa67NrrWk23kAjrWP4fEXXm29rxgSUDK2oESCSR77dqv3KnHGuLkuqEcaATuOh9K0i7JZZKKKKoQUUUUAFQPGcFcS61+0M2dFt3EmDCMzKyHafOwIbQyNRGs9XhFJqyoyozHh2MT8ViCwKZrtuFceYDK0yBMdOvWnHNlpLQa/hXOd1KXUCsQ6MpBZtNIEnMfz3sGK5XCX2u2yxN11ZpiFgEeWAO/WamcTwzxLbIztDKVOvQgg/nWWxuNM6fjRWpuXd6LuKZg8YLhwikeUkFl7m1hyyTG4DANG201M8exCpgb924dWtuq+7gqo+pFJ4XlIKpsgsAuU27mmYOs5W2g9dIgyaVPC2cAXz4gQMERUKrLKyF2OdixysVAkASdzBDp1RO6O5NvC882V7jzeJawthT/tblmGDREWobUA7hj9Km8DhVfD3fF0sqjCJgBAp1npAG/SKhsfy6bVzC28zKoa4yEEErktZgPMCI06jvU5w3hxa2ouF3UGfDhQhMggsFUF4I2Jj0NKKdvA5tVHOMvv5/wr/F7ty7h8Fh7si5ca2zMTlIi2c40GhIc/T1qcwuGV8Ld8UxZW2wiYAVVOs9IA0PSKb8y8OL38NLFWJvsCsSMtsMBqCOkGnvDuHFrai4XdQZFvyhCQZBYKoLwYMEx6UJZfvoEpJqOa5fm/wR1nFXC+CW9OYW7lxgelwWVgkdCMz/4jUXjMUy40MB5PDNjNP7WXx2EdxIU/KrliuA+KA5YpcU5lZYkSCCpkEFSDqD2HYVXsdwxbb4SyBHmvs0xmY+E2a43eTAnbYdhRKLX1X2Q4Ti78GvVl1wDzbU+gpxTPhI/VL7U8rY5AooooAKKKKACiiigAooooAKKKKACqdz29/wAOAyqhJ2knYwxkADTpJq33JgxExpO01lPM/C7l5iMXcKgEk5T06Se3pUyKiVdeGWzCLdcv8X+0IBJ36axTteC4d3QXLgciUWTrm7DSPSaZ/wBn7L9sg6CfMOmoOg9acYnlO3+rurcFq2oMa5fNtsdRrpWIySsYHEYcKuHym18NwPq0EnzBv4VZ+Wr1u24m2+aY0ZCB6liwEfzqscOs38KjnMt03GEFt10gHQ6iY1qZsYo+KjwuTKA6hDGbur7jY6GtIsk0xHB2rqmfC76vbBTQU8rQQUVCcSv4mSFa1ZSSA0NcciBDBfKqmZ0ObSojgOJOIto11rru2Zh52RSuZghyIYHky6d/Wp3Zo1+H8u5suVFQOK4ciIWcm2q6lvGuCI1mS8dOtKcucTuPaQXwRcIJ1EEiTlLKNmK5SRpqToNqLzRLj8u5E1RRRVEBXkUMwAkmAOprm1dDCVII7gyPqKAI/jPCfGNtwxVrRYiIhgylWUyOoO41pzw1CLYBEEU6opUNtsi+M8I8VrdwMQ1rPAEQwdcrKZHURqNad8OQi2ARBFOaKKBtsZcTs3SFNm5kKmSCoZXHVSNGHoVI+dQf4Z2uNduMXuMPDRQpVLaEqWAEnMWKglj2G0Upf5gxDZsllbCLP6zEkiQCZItL5ogbkjfrrSXCeO3r1q3cBslmUMUyOu4OguZ26x+zUWmzfbKMeV2dPUsmDs5EA7ClqisDzCj3PCcG1dIJCNqGA3KONGHpoR1AqVq07MHFrkKKKKYgooooAKKKKACiiigAooooAKz7nLltC+e/dcoxJ7CP7um/0q+37wRSzGAoJPyrFeZ7mMvvdveKio3wRJyrtAG09azm0uRoYcR4ZaVQbBObZFVp16GPSu+JcLu37WW40MIhFjUxudJj611w7ghVFu2yXugGCxKgHqTpBp7hOMLadEvMDdYxABgn09PU1mpLoDQ7PA3w1m2RcL+UeUgmB79Y+VS/D8Zds2x4+VpP6sruRvJEaRpSWG4gbl4I5ClPhQTMDY9wYJBFcPzC3iG1cSFB+IA5T1B2gRoKndTxwIuXLfFc4ykZT20/hpU/VQ4Fx3DXHIaEuJuD5dO5Bq3KwIkGRXSnaAiuacULWEvOZBCMFIBkMQVU6beYjXpVRwHHjhxbS3h77lLaJLW3UKQNSQELGD0C6irPzx/uF/8AdH/ktJYDA28QXcNmViSrA6EHYg9RUNNyw+h0Rajpq1eX6L8jXCvaxTC54oxToZVRK27ZE5T4JM5hrDNJ7bCHBxji+URVZwA124x8loHVVgau5EnLIgQToRTHiOASzi7PgEeNDm4Ovg5Tq3/fkAnXeNjRwi9muX7bfG19nYdcjKvhmeogEDtBGkUl2Dl/LuwuzNEpb5iNu8lq/ky3J8O6sqpYR+rZWJhjJIOYz2EU3HOkX0S5Za1auM6pcc5ScgBLG2V8qmdCTtr6V1zNh1c4eyoGcXVufu20ksx6gHRR3JAqqc2Yg3VW2F8RcPluXzMZQTlVJkasCx0k6jsaUpON5L0oRm0muV9O8slrmJb+Fv3MRbUWGFzIstme0AwJYdM3SO/tMbexd23g0bCgWDee0QoYOQbzDUu4MzIJJGk0niyn4K+WdQTZvLaWRJC2yfKOsKJ9qW5icWbJuxpbvYY5RporqYHbaKT6+AQy40uZcdMC688EY5bGhtKrB2I8xcKWzaGBsBEbk9hUpiuLPdvG3bfw7dtFe44gsS8lEUMpAkKxJ16RFZ9gllcOW3u3bjOR3uLlQEztoTrqJIq2cGGW5ettoWupcjuhtW1Df4kYeka7iiDb57fsPVjGLwuF53TY6w/MD2MULN5y9u6ue07ZQwI0a2coAI6gwD01q1K0iRWac34zxMfbyQUsZbbEdLjZ2K+sBOm3Wr3wC6WsKT2q4O7RlrR27X1az78BHmXBqcPeYjUWrsf4GpnyzhwMkAAC1agAd0BP51J8w/7piP8Ao3f/AAamPLey/wDStf8A1rVfqI/b/sdcc4Kt+0VnKw8yON1caqwgjYx11qL4ZzM9yzYAUG9eUMAfhVYBe40a5RMAdSQNJkPeMcUL5sPhmm8dGcTlsqdGdnGgcDZZmSNIk1BWUW1i2VBlQYe2lv8AdV2Vo+qTHcVLecFxVQ+bxS9+8Eve4tcsNbLuLqM622hAsM5hWXU6TMqeh0OkFbFcaYYm0i5fDNq5ccncgFUUDt5mn2mojm7iSWRhrfa9auOd8qK4AJA11Og9j2pDD3gt+/JgGzZknsr38x9YnXtPrSvND2/Lua6P8fcnOF8y+LfxFtgFW06KpnVsykkn6VO1l/CrrjEl2MriAt8CIIU3HRJ9cg6aa9d6062ZAqoO1ZGvBQnS7vTPmdUUUVZiFFFFABRRRQBWec8BNprmd8oALJmOUxtp03/KsxweJxGJcKqBMOCdTOu+oraeK4U3bLoIkjSdu/8ARrNeNC6AbYZUYtBJDGR1IAFZTjbKTKzi+IXfE/DWtV6uQ2k/n7UpieWg162WMt5dZjYj10qTbgZVi3iAwBCHQZvU0phL1q4+UsjMpAImAD2PesroT5H68tWkc32K2myxp1kRMsfXau+XODLhQ7XXDI3w9p6TNNuKvau58LeYFiuZDptrEHvpSNi5dvWBbADFdM2jaDb5j60ntBEtdwYvP4gNsMNCYBn0+Hpp1+VXDgOFdFALAr0AED7VnA4cts6u5YwWidxuFO3prNW7lniThgmViu0n89hWmlaxWAZacbgkvI1u4oZGEEHr16VAYTlUWnbw1yqY0V7i7aCcrifc1ZqK2aTGpySpMh8NwYIuS2q20O+XcnuTufc0pjuApcCaeZPhYEqw3kZlIaDJ0mpSiilwLc7uyIscJyBgiqpf4m1ZmOsFmYlmiepqJwfLptA2STcNxy91yoAYnplkgCNI9/lbaIo2orfKmr5K/hOWFsk+EigFcoJ8xC9VBaYX0Ghr2xyrbVGslFNltSpmJ3neRr2qfoo2rsFvlzbK3Z5OtkOtxVdTEA9I2gzIj+t6acR4Tbw9kM6SUhLWQMHJYwtsFSDBJ2JjUnerfTLivDFxFvIxYQyspUwQymVIPoaTjjBUJ01bdFCxXB2S7YtEiQWuNbt6W0CrGibtJIXxHJYn3gXrgSRZXpUVg+BlC5Al7h89xjLEdB0CgdlAFWGxayqB2pQjtHq6m9oL9gOrIwlWBBHcEQR9KruG5US0SioTaiMpuXIPfMM0NPUEQas1R3HuNpg7DXrgdlWJCCTqQOpA69TVNJkKUlhMLXDjlCgKiD9lAAO+wrziHBEuooghkMqwMMD1g9iNCNjUPwz9JOEvsFHiqzMFVWQmSY1BQsANepFWkGnQrd2QQ4HKMhXN4hGdn8xaPhBkbDoNh7zXB5TtlApUHLIXceUkEqQDBWQDlMjTarDUZxLhWZxeRriXFUr5GABB6MrKymOmk1LS7ClJ3llcvWicbeJ18OzaUnszOzAD/t1+tXOz8I9qgMDwTIAiqQCxd2Y5ndjuzN+0asKiKIqlkJtN4PaKKKogKKKKACiiigAqF49wXxEZ7Y/WgHL2J7ETB7a96mqKAMgxGFuhHVyLbtMmJMntG2gqP5d4EcNcJVlbNE5ssmPU1r2L4FauNmZdaTu8tWG/YFZ/DVUOzN+I4dXuK7eZkzKFB6HfUD5e1e8I4G+GLPbFxFbWBrrPT61oOH5Tso2aKmPBWIgRQtOKCzMsBZvG94mVmHVSAQftoa0bh6goDlyntS6WVGwApK5j7amDcQEdCwH2mrSoQ4opmeM2P+Na/wAa/wA6cWb6uJVgw7ggj6imApRTXH8RSwua4YExoCfsKrGM59AuBEAyt1MyPUj3oAuNFUz+110LcJykoQFABjU7nrt+dTGD5ptuyIwIZxPdRvpPt6UrHRN0V4rTtXtMQUUxxHG8PbJV79pCNw1xAfoTSaczYUkAYmwSdou29f8A5UASVFI2cWj/AAurexB/I0tQAVSf0ncZK4S7YWzebOqg3FQlF8wIBbqdOm01dqrPP2Pt2cKTcuC2CRqxgGNSKAMh5I4lF8B0c+VsvhgsxJG+uggazW0cqYvPZ3kg9awrgHH8OMU0SFckIdfKToST0kfnW5cn4QJZkbnejPUKon6Tv3giszGFUEk9gBJOnpSlNOLYTxbFy2Z86Mum+oIoBGX8C/TM34plxYC2rh/VwNbesCTuwPU/PbStSwPEbd9c1p1ddpUgie0ivnH8YcO9+y1u2WKPlZ18yuuxQnQaTVt/RRi7lgaE5LrKQDOumrR6z9qyhJvDOjV00sxNqorxTpXtanOFFFFABRRRQAVxduZVLHYAn6a1zirhVCVGYgaCQPudKqP+mL7W3EhlIaToSO8em9JuhpWT/CeOreGoytMRINMOHc3C5cdWACgwveZiD3qA4ZbZ5dCoK9+sjUQKjuE3LgdsgTMNZaGA13BIkGp3DosvCuehcusjgKBMaGZkAAmfelv7br+LNgqMoJGef+XN+elUjB22a42UAkMT5idNe+51muFuO2IY5VZyx8pnKTr10MUWFFz4hz34eMWyFXw/LmbUnUTIAOkaDr1qs/pMsLmtXbTFPFDZiuk5Y3J9D9qjMabj4rzhVaUACkxsABNc8wYy6yolxFXJmyazoYDan2p8jorr2bg+G9djvM/19K0Lkt7owTO2Iukq5VRKxEg7Rpqx96zprnm00HWI76VfuU8NPDbqnSbvppou9SxjXjmNK2MZc+Eqq5ASu8gaAmepNZvwPHPcuBTJZjodSSfeat/MWLt4cjMoch/gbWRHxMNdq55NvKb7XMlu2csaBQMx6wRMn0FNp0JtE/YvhLFxChzsVOYDQQNQdaUxOLY5SQgISBlmY0gn1NAw13IwyMM7mJO/WY3j12pO/bVdj5gpzdddNJqUxmi8vuTYSe1SVRvLzTYT2qSrUzMa43xrEjE3UHhXMrRJBGs66Za8wnHblpwXw1hukKSJnTqum/ajjTRir8f8Q6DN9+lIrlkdpUSf3vWsyy43uN3rZRWtpaefhQyMpjqQJq44LHo4ADqzRJAYEj3g6VnnMfHsN+JjxNUQg+U76xECKguTOO28IWZrq280TmGra5oH2pp0Jo0HnDni3hMNde06PdQQFBmDMS0bAf11rA+I8x38XcJxDm4x1Enyr6Kuy/IdqkOaOKxZuKoWLlw9ROXMWn8qqwcAjQaAevtWkSZYJa2iwD9jGtXPkLnm5h8QtpmLWn0g9G3Bn7fMVnLYwk9PpGm/aluF4wLdRtoYbehq2Z5Pq38egt+IzBV01JgakAa+5FR/MnMKYW3qRneQg7mN/YaVWbFxbsLef9WpzqgJh8xBWfYdPU1CfpNCLhfxC5s4yopzHTTQa/WKxcjeMbK3iuZsILoS+odmOpIBC++kitEsXcO62cSjW8igBihGWO56grsa+dLF3zSdfsferNy3zAbJa2rQlxdiTuNQf69Kx3tM6Z6S23Z9L4XGpcth0ZWQiQwIIj3pVHBAIMg6gjqO4rNeTeLD8I9tri5cl6ZI3bO3X3rzlzji/wCjDYzqsWbiQTBDEsNBM7NpXQcZptFZl+jXiPhp4YIOZ/NIAMiBGaZYRBHaTTvkzEnCtcsl1YG8x+JCRoBLBWOUmNVJ0igDQqK8BooAjOZLmXDvEzpEe4O/Taqdg3JstHYz0061fsbbzW3ExKnt29azxGAtkAatpqe8xp2nSpZSFeCwLTfnOm3WmHCgVLx9pHz3qWw9kLbY6SZ0E9hUFw5wGJKxpv8A51JQjwFz4jzpv+de2LkYkER8ROg/r1r3hjiWg5jroPekcMg8cEx10PtQILpzY6Y08sCO1cczP5knL8PT37bUpdtgYkR3AMa6QO9I8x4csy7qMusRpr3oGQ4wY6x1q48Ma8vDzbw1rPduXCAW0RNBNxmO400AnWmnBLJtIjoFJZgAXUPv2YjTarhw9y4ZrrfBuQdNgdfT2igD5744rJibqXGa46tDOZEsAAQJ6T7Upw/HQQQYKkd9xGs711zdiUuY7ENbICtdYic2oBOoNNOC4Mu+UaZtjrE/PprTYnwX7hfFjjMXaJxElCJGXKAu5MzDdoq48xYpHu50Jjw4EiPsao/LXLhw6XXuZS7QoidOp1FWvGJovQBPeTIiko0HQv3LM/h0ntUrUby+sWE9qkq0IMZ42gGKvH4ZZvmc3vSVnVgI0LLpAncD5Urx9QMTd/aOZu0/FSfC7YZ0k7Mu8f3hFZsssfM4UXXG3lEwFOpG8CqxwNARcJCsBlILKN/p6VaOZm/WvrGi7Rrp3FZ7xLjv4bBuqN+tuEBRoYEeZtPc0+QZTuM3/FxBCmVViBGxJ7aUzxClHKk9hEnTrBGlWflDhORmvXRKoCwkjU+vXrUDij4117h/aMkflvWkSJDGSNfQkTUjjsEbNxLex8NGI7lhm/iK4TBQVJAiRvPc0rgsPcxWJt28xObKs/3VG5+QqmqEslzs8Xvrh7ThFLm2MsdY0H5VUeMc3YjFW/DvMuVWzaA6HYT8tKu3E8MEuWlWcqoo+Ux/Cag/0kNaXJbt21DnzOwUAx+ypPc71hLJ0aeCjE66aVMcvcLe85cDyWxLsex6a9aY4XB5z9Om/wB6uHCOJrbsNhyoXMcyttJkaN+VZbldHTKEttknhsEgsTlXMJAb0+uleYXhVvwi7KMwzEa/LYGDT+wp/Ctpm3nYaz0r3Df7sw/e7SJ6TXSjzhvwXCKwzQQVmCDBGnpTzg/DlacwLRB3rvgq5bbEncbSJ29opflxAc2+4/ypoRoPK/HS8W3MkDQ/b+FFQXAWCYi3vJGvfc6R0opFGhEVSOIcLZLoXLILNHt02/rerxSd3Dq24BpUBRMUQgKkQNdSO2+lQgSATMgjbN1/5qsvHeHtbOUKSjaCTMfPpVXv24b4lHQgSfrAiagsZ4ZApMwJG4MddpG+ldWWC3CRH1kak604OGA6kk9BH/oe1cYjh7IAwBiNRGv8j8qYDfDtOJDMdAZMadO3X50vzDiScoUgALOv722gpjbxZD6aE7iK54ldFxgeoGwnQn/1SGPsLj2RApPwsG9JB+hFNOZ+bzawht2yfEvE5yCR5RoABtrFMvNPQdI16naP63qaucj4a5hjdvMVIBlu2sbHehgY/cUwGaZYkiZ2FS3CHJghoPTfoQY/rtVwvfo0S4AbGItlYEA5gw9wdKWwHISq2R8TaDDTKPM0xvlA31qW2Jj/AIZeVsPqNSR0qQZixlYICwO41E6e1K8P4TbsrlDZ4ncDX704xGPRRBAEnpH2q0m0TeC98CWLCT2ru7xi0rZS4BG/p6T3rP8A/S7AeRm2jfpTU4mSBMa960pk2MeMMrYl22m4e206H0prhL58VesEafMT/OuMffJczETsYFecNTM6mROYSQahlotvGrqm/dDdh00+EdqzxuXhi7xZ2hbcNAiSDPl11Go6VovHj+tc6agdf+WP5VUeXeHMLlyVmUBAaQCQx2PzFIZW+P4oWrBQA5rhganQDTb5VXOG4ckF2Exp1GnePnUtzRIvi2SPKuu+5J0imy2T4YiBp6+2tbQRlJnlmyPD6zGxJ71McnkJiWBAOZTlJBMdajksktGWfIevUa1K8GVfxVjUIHKjbuCPzFXLgmLySvGrv68HYBQddBoSTWc8UxzX7zOdczdftWoc/wDLzWLL3PFVyRlyquoB207etZVbsaT3P5fOuKTO/Qi+R3YUAxO33qQULEkDTqKZYK2Yn+Ap/bWdBH27Vyy5PWgltyWzhOLD4VgZLKdZgaaQalcLbAwx+ECDoNzUByomZboIJ8up06dJq1Ya3FuCN/UDT2NdenJtHi68FGbQ24Mg8NwCCJO/5CnXAcM4D6aabDaK7weHXJod56mdeu1e4a4bQKgAse2vzrW7MKJvgtv/AFhZJkCdRG/Yb/Win3LvA7uZbrt8jRQgLhRRRTAQxmDW6pVtqhrPKdq2GIEmDEiRPTQa1YKKAKda4hYzDPZy6fszvI66QImp4WLV9SPIfYiofmrg5JNwEn0+VVLxmtwSsAbGKkZKcX5JCMWScp7agfTWqxjeFubgGZQsbyZEEnb19asg5xu21gCQBABUaeulRl/mvMZa0hM9BEekTToLEcBwIO3kQuf7xJ11B2nSpnh+EFy4TdANnDEAW/iDXiJJPcKsfM1FtzXfazcTD2gHIIGgA1kEk+g1+Ve8sYkYMFXJM6vOpLblp2g0NDTJbH8R8xJtxPpFIcvBWuYq1+1cPirIEkRrqexqQu8wYS4IOUnquhM/vVFce5gs2EtX7KKzq+Q6jyhgRJjfXpU0O0NbmJglSseun5UwvYgqYCyO8DrU1h7D4hiEVT1mNdYPePtRxHgZUw2UNE5Qf/z00q06IaTK6+LI6d9gK4t42SNAPc1L2eVjdOuUdo/jUxgORwmrEE/URT3AoopQUu7Tpqeo16ztUxw/g129CqAq9/b12q7DgFpYLBdPlpSj49LSwhCjt0qWrDcjjhvAQPNcbM3YHT603uhUxlqBpkurGuvwMI9dDXh41qfh+U1zir4uXMO4BUq7DrrNtht8qlopOzHObLwu43FFRMvlXfcCPL71EOTosaiBBG/1q1cwcpYq1cLgHVywdTpqTudIPpVbfDOznQkztv03OprdNUZtDq8+VkjsRHvXuCuEeG391116CGB6e5NJYywxZIQyOsAfanWC4TcYZVRiTrpG59aq0RTs0riHCxcvMGuAtcEohgZljprWbcf/AEf4jDk5QLg6hYzDX+6NfTT0pjzhxq8cWJMNZyhdRoQADr202qf4R+k4Of8AWUMjZkO57R61xOryejDdFWirWsG6QMrZhrlKn8oqdwPK964S1wi2s6TEkdwo1/IVbuH844Eqrm81otPxKTl6a6de9RfMnN9uwFXCZbrTL3CDAHYKYkmo2x5s1etqPCRP8A4QbaeHZWAd3YAMSes9D2A+9W3hfJSxN3U9qyD+2d/EYlGZjbRACqISF9SY3Jity4DxU3CVY9Aw9iJH8vlWsJxb2o5dWElmQhf5NtkHKSprzhXKC2nzMcxqx0VqYHgEUV7RQAUUUUAFFFFAHjKCINVDjvAzbcuuUWzuIJM+1XCublsMIIkUAZucP4lzyEAN3A111jT605xPLLqJhR6gDtB/n6Vb7/ALTGcsGelPvAGXL0iKKAoGK4K5CglADqY030119Kevwu0iqoi53O4B9P8AKo7mHhN61c0OZSTGkmOnTejBYe8FzMrED0/hVKkJ2xthcD4xbw7CRO8bd5jf5felv7PqLnltoJ1goIn3md9aksLxdrPwKPPrr/KljxKDq6q3uv8AGiibQhhsC1tWJEEwDBPtuTNIeEcx0H12qYw/F7dw+ExDE9RH00+dK3eTbZkqdSO5+UxS4HVkNY4kivlBLMTrGo+ZqVsYzNI19ADURd4f4LEQoPoCfoSNKQuYpwND/X0osdFgxeAZh5TBHUmox+X7ztMwOp/lUQeaLqLqCenUilbfO94DpoNspms3JlKJZcLy4oADEHTt/GuOM8LVRbKAiL1s9T+1G3sfvVfw/wCkFlIBUN39PSnnEeZlu2GmEIKsBr+y6toflU2VRYr+DAQ6/snSNOvevn7g3BHuYhoJWH1jr5jW+4jiaG2+VwDlaOusGsh5Jw0YoOxEO2s+mpM/emho9/S3gxau2Qmga3qB1Mxr12p9yhhQtm3mOVRNw+gn/L70j+lDHWsTjLK22zG2CjkEQpYgx66VNcu4PypbUZgqic3USWI+/wBqaYmZBx1C+IvNI3J+9Ry2Yy6HX8+tbVx7kW1iUd1Tw3MgMgH0K7EaCqFi+RcTaKqQrAaEq3z2MRWUk0dunqQZC2rMPGaQB1NK8QWE071O4blm8d0K7auYHSTrv02qXtcnqf8AbNnBiFtn6y0ae0Vgoyb4Op6+nGPJWcGk5GHYdDpWx8p3/wBZZMxNsAj92R1771B8N5KXNNvDjT4cxY/M7BvpVu4By7cFwXLh26bbeg2rXT0pRlZw6+utSKSLdRRRXUcYUUUUAFFFFABRRRQAUUUUAFFFFAHL2gdwDR4YiI0rqigCH4ny2l0aeU+mk+9M8NyTaX4taslFAEVhOW7NtgyjUVK0UUAJtYU7gVE4/li3cbMPKfSpqigCnYrlW6G8pVh2IH8KjrvLl8nW2D9fsZrQqKVIdmXvy28n9R9/8qQxnLmVdQyHfaQDHQ/+q1aK4u4dW3ANFILZi2JwN/4bd2TsCWA07GmmC4HdgK9xQNoDCQdeorZbvLlljJQUinKlgfs0to7MaxnJoGgZm1BzA7dDJG+tS6JiLCEZ9Igxq0RtPaK0q7yfZOwj2pC1yRaB1k0bQszGzf4iqlbF1gpM5WBB1HSRttVl4Bxh7pCY2ygOg8RTvpuR0M77elWbGcmgqAjECdpr3D8koDLEkn86KYWU3i+McX8tnBsbS6Z7j5Z7kbjLU1fTxAvg+HZAEu5Ic7bIPfqasr8rWioUzApbDcv2kEBadCsZcCxjfCPEcf33j7AARVgrm3bCiAIrqmIKKKKACiiigD//2Q=="/>
          <p:cNvSpPr>
            <a:spLocks noChangeAspect="1" noChangeArrowheads="1"/>
          </p:cNvSpPr>
          <p:nvPr/>
        </p:nvSpPr>
        <p:spPr bwMode="auto">
          <a:xfrm>
            <a:off x="63500" y="-877888"/>
            <a:ext cx="2514600" cy="18192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074" name="Picture 2" descr="http://rack.0.mshcdn.com/media/ZgkyMDEyLzEyLzA0LzkxL21sa2RheWdldHNhLmJMcy5qcGcKcAl0aHVtYgk5NTB4NTM0IwplCWpwZw/32da927e/351/mlk-day-gets-a-rare-social-media-tie-in-from-chevy-01e389df3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381000"/>
            <a:ext cx="6466015" cy="363458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3" descr="us-flag[1]"/>
          <p:cNvPicPr>
            <a:picLocks noChangeAspect="1" noChangeArrowheads="1"/>
          </p:cNvPicPr>
          <p:nvPr/>
        </p:nvPicPr>
        <p:blipFill>
          <a:blip r:embed="rId3" cstate="print"/>
          <a:srcRect/>
          <a:stretch>
            <a:fillRect/>
          </a:stretch>
        </p:blipFill>
        <p:spPr bwMode="auto">
          <a:xfrm>
            <a:off x="457200" y="297873"/>
            <a:ext cx="1219200" cy="997527"/>
          </a:xfrm>
          <a:prstGeom prst="rect">
            <a:avLst/>
          </a:prstGeom>
          <a:noFill/>
          <a:ln w="9525" algn="in">
            <a:noFill/>
            <a:miter lim="800000"/>
            <a:headEnd/>
            <a:tailEnd/>
          </a:ln>
          <a:effectLst/>
        </p:spPr>
      </p:pic>
      <p:pic>
        <p:nvPicPr>
          <p:cNvPr id="42" name="Picture 4" descr="armour_usvi-flag[1]"/>
          <p:cNvPicPr>
            <a:picLocks noChangeAspect="1" noChangeArrowheads="1" noCrop="1"/>
          </p:cNvPicPr>
          <p:nvPr/>
        </p:nvPicPr>
        <p:blipFill>
          <a:blip r:embed="rId4" cstate="print"/>
          <a:srcRect/>
          <a:stretch>
            <a:fillRect/>
          </a:stretch>
        </p:blipFill>
        <p:spPr bwMode="auto">
          <a:xfrm>
            <a:off x="438150" y="1524000"/>
            <a:ext cx="1238250" cy="990600"/>
          </a:xfrm>
          <a:prstGeom prst="rect">
            <a:avLst/>
          </a:prstGeom>
          <a:noFill/>
          <a:ln w="9525" algn="in">
            <a:noFill/>
            <a:miter lim="800000"/>
            <a:headEnd/>
            <a:tailEnd/>
          </a:ln>
        </p:spPr>
      </p:pic>
      <p:sp>
        <p:nvSpPr>
          <p:cNvPr id="43" name="TextBox 42"/>
          <p:cNvSpPr txBox="1"/>
          <p:nvPr/>
        </p:nvSpPr>
        <p:spPr>
          <a:xfrm>
            <a:off x="2399071" y="1447800"/>
            <a:ext cx="6553200" cy="1107996"/>
          </a:xfrm>
          <a:prstGeom prst="rect">
            <a:avLst/>
          </a:prstGeom>
          <a:solidFill>
            <a:schemeClr val="tx1">
              <a:lumMod val="65000"/>
            </a:schemeClr>
          </a:solidFill>
          <a:ln>
            <a:solidFill>
              <a:schemeClr val="tx1"/>
            </a:solidFill>
          </a:ln>
        </p:spPr>
        <p:txBody>
          <a:bodyPr wrap="square" rtlCol="0">
            <a:spAutoFit/>
          </a:bodyPr>
          <a:lstStyle/>
          <a:p>
            <a:pPr algn="ctr"/>
            <a:r>
              <a:rPr lang="en-US" sz="3300" b="1" dirty="0" smtClean="0">
                <a:ln w="12700">
                  <a:noFill/>
                  <a:prstDash val="solid"/>
                </a:ln>
                <a:solidFill>
                  <a:srgbClr val="006666"/>
                </a:solidFill>
                <a:effectLst>
                  <a:outerShdw blurRad="41275" dist="20320" dir="1800000" algn="tl" rotWithShape="0">
                    <a:srgbClr val="000000">
                      <a:alpha val="40000"/>
                    </a:srgbClr>
                  </a:outerShdw>
                </a:effectLst>
                <a:latin typeface="Edwardian Script ITC" pitchFamily="66" charset="0"/>
              </a:rPr>
              <a:t>Virgin Islands Department of Education</a:t>
            </a:r>
          </a:p>
          <a:p>
            <a:pPr algn="ctr"/>
            <a:r>
              <a:rPr lang="en-US" sz="3300" b="1" dirty="0" smtClean="0">
                <a:ln w="12700">
                  <a:noFill/>
                  <a:prstDash val="solid"/>
                </a:ln>
                <a:solidFill>
                  <a:srgbClr val="006666"/>
                </a:solidFill>
                <a:effectLst>
                  <a:outerShdw blurRad="41275" dist="20320" dir="1800000" algn="tl" rotWithShape="0">
                    <a:srgbClr val="000000">
                      <a:alpha val="40000"/>
                    </a:srgbClr>
                  </a:outerShdw>
                </a:effectLst>
                <a:latin typeface="Edwardian Script ITC" pitchFamily="66" charset="0"/>
              </a:rPr>
              <a:t>Division of Virgin Islands Cultural Education</a:t>
            </a:r>
          </a:p>
        </p:txBody>
      </p:sp>
      <p:sp>
        <p:nvSpPr>
          <p:cNvPr id="44" name="Rectangle 43"/>
          <p:cNvSpPr/>
          <p:nvPr/>
        </p:nvSpPr>
        <p:spPr>
          <a:xfrm>
            <a:off x="2018685" y="4210016"/>
            <a:ext cx="6858000" cy="2031325"/>
          </a:xfrm>
          <a:prstGeom prst="rect">
            <a:avLst/>
          </a:prstGeom>
        </p:spPr>
        <p:txBody>
          <a:bodyPr wrap="square">
            <a:spAutoFit/>
          </a:bodyPr>
          <a:lstStyle/>
          <a:p>
            <a:pPr lvl="0" algn="ctr" fontAlgn="base">
              <a:spcBef>
                <a:spcPct val="0"/>
              </a:spcBef>
              <a:spcAft>
                <a:spcPct val="0"/>
              </a:spcAft>
            </a:pPr>
            <a:r>
              <a:rPr lang="en-US" b="1" u="sng" dirty="0" smtClean="0">
                <a:solidFill>
                  <a:schemeClr val="bg1"/>
                </a:solidFill>
                <a:latin typeface="Baskerville Old Face" pitchFamily="18" charset="0"/>
                <a:cs typeface="Arial" pitchFamily="34" charset="0"/>
              </a:rPr>
              <a:t>ST. THOMAS / ST. JOHN </a:t>
            </a:r>
          </a:p>
          <a:p>
            <a:pPr lvl="0" algn="ctr" fontAlgn="base">
              <a:spcBef>
                <a:spcPct val="0"/>
              </a:spcBef>
              <a:spcAft>
                <a:spcPct val="0"/>
              </a:spcAft>
            </a:pPr>
            <a:r>
              <a:rPr lang="en-US" b="1" dirty="0" smtClean="0">
                <a:solidFill>
                  <a:schemeClr val="bg1"/>
                </a:solidFill>
                <a:latin typeface="Baskerville Old Face" pitchFamily="18" charset="0"/>
                <a:cs typeface="Arial" pitchFamily="34" charset="0"/>
              </a:rPr>
              <a:t>Mailing Address:  1834 </a:t>
            </a:r>
            <a:r>
              <a:rPr lang="en-US" b="1" dirty="0" err="1" smtClean="0">
                <a:solidFill>
                  <a:schemeClr val="bg1"/>
                </a:solidFill>
                <a:latin typeface="Baskerville Old Face" pitchFamily="18" charset="0"/>
                <a:cs typeface="Arial" pitchFamily="34" charset="0"/>
              </a:rPr>
              <a:t>Kongens</a:t>
            </a:r>
            <a:r>
              <a:rPr lang="en-US" b="1" dirty="0" smtClean="0">
                <a:solidFill>
                  <a:schemeClr val="bg1"/>
                </a:solidFill>
                <a:latin typeface="Baskerville Old Face" pitchFamily="18" charset="0"/>
                <a:cs typeface="Arial" pitchFamily="34" charset="0"/>
              </a:rPr>
              <a:t> </a:t>
            </a:r>
            <a:r>
              <a:rPr lang="en-US" b="1" dirty="0" err="1" smtClean="0">
                <a:solidFill>
                  <a:schemeClr val="bg1"/>
                </a:solidFill>
                <a:latin typeface="Baskerville Old Face" pitchFamily="18" charset="0"/>
                <a:cs typeface="Arial" pitchFamily="34" charset="0"/>
              </a:rPr>
              <a:t>Gade</a:t>
            </a:r>
            <a:r>
              <a:rPr lang="en-US" b="1" dirty="0" smtClean="0">
                <a:solidFill>
                  <a:schemeClr val="bg1"/>
                </a:solidFill>
                <a:latin typeface="Baskerville Old Face" pitchFamily="18" charset="0"/>
                <a:cs typeface="Arial" pitchFamily="34" charset="0"/>
              </a:rPr>
              <a:t>, STT, VI   00802</a:t>
            </a:r>
          </a:p>
          <a:p>
            <a:pPr lvl="0" algn="ctr" fontAlgn="base">
              <a:spcBef>
                <a:spcPct val="0"/>
              </a:spcBef>
              <a:spcAft>
                <a:spcPct val="0"/>
              </a:spcAft>
            </a:pPr>
            <a:r>
              <a:rPr lang="en-US" b="1" dirty="0" smtClean="0">
                <a:solidFill>
                  <a:schemeClr val="bg1"/>
                </a:solidFill>
                <a:latin typeface="Baskerville Old Face" pitchFamily="18" charset="0"/>
                <a:cs typeface="Arial" pitchFamily="34" charset="0"/>
              </a:rPr>
              <a:t>Physical Address:  J. Antonio Jarvis Annex, STT, VI   00802</a:t>
            </a:r>
          </a:p>
          <a:p>
            <a:pPr lvl="0" algn="ctr" fontAlgn="base">
              <a:spcBef>
                <a:spcPct val="0"/>
              </a:spcBef>
              <a:spcAft>
                <a:spcPct val="0"/>
              </a:spcAft>
            </a:pPr>
            <a:r>
              <a:rPr lang="en-US" b="1" dirty="0" smtClean="0">
                <a:solidFill>
                  <a:schemeClr val="bg1"/>
                </a:solidFill>
                <a:latin typeface="Baskerville Old Face" pitchFamily="18" charset="0"/>
                <a:cs typeface="Arial" pitchFamily="34" charset="0"/>
              </a:rPr>
              <a:t>Telephone Number:  340-774-0100  x: 2804, 8043, 2806, 2808, or 2809</a:t>
            </a:r>
          </a:p>
          <a:p>
            <a:pPr lvl="0" algn="ctr" fontAlgn="base">
              <a:spcBef>
                <a:spcPct val="0"/>
              </a:spcBef>
              <a:spcAft>
                <a:spcPct val="0"/>
              </a:spcAft>
            </a:pPr>
            <a:r>
              <a:rPr lang="en-US" b="1" dirty="0" smtClean="0">
                <a:solidFill>
                  <a:schemeClr val="bg1"/>
                </a:solidFill>
                <a:latin typeface="Baskerville Old Face" pitchFamily="18" charset="0"/>
                <a:cs typeface="Arial" pitchFamily="34" charset="0"/>
              </a:rPr>
              <a:t>Fax Number:  340-777-4342</a:t>
            </a:r>
          </a:p>
          <a:p>
            <a:pPr lvl="0" algn="ctr" fontAlgn="base">
              <a:spcBef>
                <a:spcPct val="0"/>
              </a:spcBef>
              <a:spcAft>
                <a:spcPct val="0"/>
              </a:spcAft>
            </a:pPr>
            <a:r>
              <a:rPr lang="en-US" b="1" dirty="0" smtClean="0">
                <a:solidFill>
                  <a:schemeClr val="bg1"/>
                </a:solidFill>
                <a:latin typeface="Baskerville Old Face" pitchFamily="18" charset="0"/>
                <a:cs typeface="Arial" pitchFamily="34" charset="0"/>
              </a:rPr>
              <a:t>Email Addresses</a:t>
            </a:r>
            <a:r>
              <a:rPr lang="en-US" b="1" u="sng" dirty="0" smtClean="0">
                <a:solidFill>
                  <a:srgbClr val="72A6A3"/>
                </a:solidFill>
                <a:latin typeface="Baskerville Old Face" pitchFamily="18" charset="0"/>
                <a:cs typeface="Arial" pitchFamily="34" charset="0"/>
              </a:rPr>
              <a:t>:  </a:t>
            </a:r>
            <a:r>
              <a:rPr lang="en-US" b="1" u="sng" dirty="0" smtClean="0">
                <a:solidFill>
                  <a:srgbClr val="72A6A3"/>
                </a:solidFill>
                <a:latin typeface="Baskerville Old Face" pitchFamily="18" charset="0"/>
                <a:cs typeface="Arial" pitchFamily="34" charset="0"/>
                <a:hlinkClick r:id="rId5"/>
              </a:rPr>
              <a:t>Y</a:t>
            </a:r>
            <a:r>
              <a:rPr lang="en-US" b="1" u="sng" dirty="0" smtClean="0">
                <a:solidFill>
                  <a:srgbClr val="58C1BA"/>
                </a:solidFill>
                <a:latin typeface="Baskerville Old Face" pitchFamily="18" charset="0"/>
                <a:cs typeface="Arial" pitchFamily="34" charset="0"/>
              </a:rPr>
              <a:t>ohance.henley</a:t>
            </a:r>
            <a:r>
              <a:rPr lang="en-US" b="1" u="sng" dirty="0" smtClean="0">
                <a:solidFill>
                  <a:srgbClr val="72A6A3"/>
                </a:solidFill>
                <a:latin typeface="Baskerville Old Face" pitchFamily="18" charset="0"/>
                <a:cs typeface="Arial" pitchFamily="34" charset="0"/>
                <a:hlinkClick r:id="rId5"/>
              </a:rPr>
              <a:t>@vide.vi</a:t>
            </a:r>
            <a:r>
              <a:rPr lang="en-US" b="1" dirty="0" smtClean="0">
                <a:solidFill>
                  <a:srgbClr val="72A6A3"/>
                </a:solidFill>
                <a:latin typeface="Baskerville Old Face" pitchFamily="18" charset="0"/>
                <a:cs typeface="Arial" pitchFamily="34" charset="0"/>
                <a:hlinkClick r:id="rId5"/>
              </a:rPr>
              <a:t>; mmartin@vide.vi; </a:t>
            </a:r>
            <a:r>
              <a:rPr lang="en-US" b="1" dirty="0" smtClean="0">
                <a:solidFill>
                  <a:srgbClr val="72A6A3"/>
                </a:solidFill>
                <a:latin typeface="Baskerville Old Face" pitchFamily="18" charset="0"/>
                <a:cs typeface="Arial" pitchFamily="34" charset="0"/>
                <a:hlinkClick r:id="rId6"/>
              </a:rPr>
              <a:t>vbryson@vide.vi</a:t>
            </a:r>
            <a:r>
              <a:rPr lang="en-US" b="1" dirty="0" smtClean="0">
                <a:solidFill>
                  <a:srgbClr val="72A6A3"/>
                </a:solidFill>
                <a:latin typeface="Baskerville Old Face" pitchFamily="18" charset="0"/>
                <a:cs typeface="Arial" pitchFamily="34" charset="0"/>
              </a:rPr>
              <a:t> </a:t>
            </a:r>
          </a:p>
        </p:txBody>
      </p:sp>
      <p:sp>
        <p:nvSpPr>
          <p:cNvPr id="45" name="Rectangle 44"/>
          <p:cNvSpPr/>
          <p:nvPr/>
        </p:nvSpPr>
        <p:spPr>
          <a:xfrm>
            <a:off x="2362200" y="458082"/>
            <a:ext cx="6400800" cy="677108"/>
          </a:xfrm>
          <a:prstGeom prst="rect">
            <a:avLst/>
          </a:prstGeom>
          <a:solidFill>
            <a:schemeClr val="tx1">
              <a:lumMod val="65000"/>
            </a:schemeClr>
          </a:solidFill>
          <a:ln>
            <a:solidFill>
              <a:schemeClr val="tx1"/>
            </a:solidFill>
          </a:ln>
        </p:spPr>
        <p:txBody>
          <a:bodyPr wrap="square">
            <a:spAutoFit/>
          </a:bodyPr>
          <a:lstStyle/>
          <a:p>
            <a:pPr lvl="0" algn="ctr">
              <a:spcBef>
                <a:spcPct val="0"/>
              </a:spcBef>
              <a:defRPr/>
            </a:pPr>
            <a:r>
              <a:rPr lang="en-US" sz="1900" dirty="0" smtClean="0">
                <a:ln w="0"/>
                <a:solidFill>
                  <a:srgbClr val="006666"/>
                </a:solidFill>
                <a:effectLst>
                  <a:outerShdw blurRad="38100" dist="19050" dir="2700000" algn="tl" rotWithShape="0">
                    <a:schemeClr val="dk1">
                      <a:alpha val="40000"/>
                    </a:schemeClr>
                  </a:outerShdw>
                </a:effectLst>
              </a:rPr>
              <a:t>To receive monthly complimentary electronic holidays celebrations recognition, kindly contact …..</a:t>
            </a:r>
            <a:endParaRPr lang="en-US" sz="1900" dirty="0">
              <a:ln w="0"/>
              <a:solidFill>
                <a:srgbClr val="006666"/>
              </a:solidFill>
              <a:effectLst>
                <a:outerShdw blurRad="38100" dist="19050" dir="2700000" algn="tl" rotWithShape="0">
                  <a:schemeClr val="dk1">
                    <a:alpha val="40000"/>
                  </a:schemeClr>
                </a:outerShdw>
              </a:effectLst>
            </a:endParaRPr>
          </a:p>
        </p:txBody>
      </p:sp>
      <p:pic>
        <p:nvPicPr>
          <p:cNvPr id="46" name="Picture 2" descr="seal[1]"/>
          <p:cNvPicPr>
            <a:picLocks noChangeAspect="1" noChangeArrowheads="1"/>
          </p:cNvPicPr>
          <p:nvPr/>
        </p:nvPicPr>
        <p:blipFill>
          <a:blip r:embed="rId7" cstate="print"/>
          <a:srcRect/>
          <a:stretch>
            <a:fillRect/>
          </a:stretch>
        </p:blipFill>
        <p:spPr bwMode="auto">
          <a:xfrm>
            <a:off x="381000" y="2667000"/>
            <a:ext cx="1295400" cy="1143000"/>
          </a:xfrm>
          <a:prstGeom prst="rect">
            <a:avLst/>
          </a:prstGeom>
          <a:noFill/>
          <a:ln w="9525" algn="in">
            <a:noFill/>
            <a:miter lim="800000"/>
            <a:headEnd/>
            <a:tailEnd/>
          </a:ln>
          <a:effectLst/>
        </p:spPr>
      </p:pic>
      <p:pic>
        <p:nvPicPr>
          <p:cNvPr id="47" name="Picture 1" descr="cid:image004.png@01CD919D.EA625BE0"/>
          <p:cNvPicPr>
            <a:picLocks noChangeAspect="1" noChangeArrowheads="1"/>
          </p:cNvPicPr>
          <p:nvPr/>
        </p:nvPicPr>
        <p:blipFill>
          <a:blip r:embed="rId8" cstate="print"/>
          <a:srcRect/>
          <a:stretch>
            <a:fillRect/>
          </a:stretch>
        </p:blipFill>
        <p:spPr bwMode="auto">
          <a:xfrm>
            <a:off x="457200" y="3886200"/>
            <a:ext cx="1219200" cy="649357"/>
          </a:xfrm>
          <a:prstGeom prst="rect">
            <a:avLst/>
          </a:prstGeom>
          <a:noFill/>
          <a:ln w="9525">
            <a:noFill/>
            <a:miter lim="800000"/>
            <a:headEnd/>
            <a:tailEnd/>
          </a:ln>
        </p:spPr>
      </p:pic>
      <p:pic>
        <p:nvPicPr>
          <p:cNvPr id="48" name="Picture 2"/>
          <p:cNvPicPr>
            <a:picLocks noChangeAspect="1" noChangeArrowheads="1"/>
          </p:cNvPicPr>
          <p:nvPr/>
        </p:nvPicPr>
        <p:blipFill>
          <a:blip r:embed="rId9" cstate="print"/>
          <a:srcRect/>
          <a:stretch>
            <a:fillRect/>
          </a:stretch>
        </p:blipFill>
        <p:spPr bwMode="auto">
          <a:xfrm>
            <a:off x="438150" y="4648200"/>
            <a:ext cx="1238250" cy="932126"/>
          </a:xfrm>
          <a:prstGeom prst="rect">
            <a:avLst/>
          </a:prstGeom>
          <a:noFill/>
          <a:ln w="9525" algn="in">
            <a:noFill/>
            <a:miter lim="800000"/>
            <a:headEnd/>
            <a:tailEnd/>
          </a:ln>
          <a:effectLst/>
        </p:spPr>
      </p:pic>
      <p:sp>
        <p:nvSpPr>
          <p:cNvPr id="49" name="Text Box 2"/>
          <p:cNvSpPr txBox="1">
            <a:spLocks noChangeArrowheads="1"/>
          </p:cNvSpPr>
          <p:nvPr/>
        </p:nvSpPr>
        <p:spPr bwMode="auto">
          <a:xfrm>
            <a:off x="152400" y="5638800"/>
            <a:ext cx="1885950" cy="40005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dirty="0" smtClean="0">
                <a:ln>
                  <a:noFill/>
                </a:ln>
                <a:solidFill>
                  <a:srgbClr val="000000"/>
                </a:solidFill>
                <a:effectLst/>
                <a:latin typeface="Times New Roman" pitchFamily="18" charset="0"/>
                <a:cs typeface="Arial" pitchFamily="34" charset="0"/>
              </a:rPr>
              <a:t>Building Our Future Through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dirty="0" smtClean="0">
                <a:ln>
                  <a:noFill/>
                </a:ln>
                <a:solidFill>
                  <a:srgbClr val="000000"/>
                </a:solidFill>
                <a:effectLst/>
                <a:latin typeface="Times New Roman" pitchFamily="18" charset="0"/>
                <a:cs typeface="Arial" pitchFamily="34" charset="0"/>
              </a:rPr>
              <a:t>Education, History and Culture!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2209800" y="282575"/>
            <a:ext cx="5029200" cy="631825"/>
          </a:xfrm>
          <a:prstGeom prst="rect">
            <a:avLst/>
          </a:prstGeom>
          <a:solidFill>
            <a:schemeClr val="tx1">
              <a:lumMod val="65000"/>
            </a:schemeClr>
          </a:solidFill>
          <a:ln>
            <a:solidFill>
              <a:schemeClr val="tx1"/>
            </a:solidFill>
          </a:ln>
        </p:spPr>
        <p:txBody>
          <a:bodyPr vert="horz" lIns="91440" tIns="45720" rIns="91440" bIns="45720" rtlCol="0" anchor="b">
            <a:normAutofit fontScale="90000" lnSpcReduction="20000"/>
          </a:bodyPr>
          <a:lstStyle>
            <a:lvl1pPr algn="r" defTabSz="914400" rtl="0" eaLnBrk="1" latinLnBrk="0" hangingPunct="1">
              <a:lnSpc>
                <a:spcPct val="90000"/>
              </a:lnSpc>
              <a:spcBef>
                <a:spcPct val="0"/>
              </a:spcBef>
              <a:buNone/>
              <a:defRPr sz="4800" kern="1200">
                <a:solidFill>
                  <a:schemeClr val="tx1"/>
                </a:solidFill>
                <a:latin typeface="+mj-lt"/>
                <a:ea typeface="+mj-ea"/>
                <a:cs typeface="+mj-cs"/>
              </a:defRPr>
            </a:lvl1pPr>
          </a:lstStyle>
          <a:p>
            <a:pPr algn="ctr"/>
            <a:r>
              <a:rPr lang="en-US" sz="5000" b="1" dirty="0" smtClean="0">
                <a:solidFill>
                  <a:srgbClr val="006666"/>
                </a:solidFill>
                <a:latin typeface="Edwardian Script ITC" pitchFamily="66" charset="0"/>
              </a:rPr>
              <a:t>New Year’s Day</a:t>
            </a:r>
            <a:endParaRPr lang="en-US" sz="5000" b="1" dirty="0">
              <a:solidFill>
                <a:srgbClr val="006666"/>
              </a:solidFill>
              <a:latin typeface="Edwardian Script ITC" pitchFamily="66" charset="0"/>
            </a:endParaRPr>
          </a:p>
        </p:txBody>
      </p:sp>
      <p:sp>
        <p:nvSpPr>
          <p:cNvPr id="8" name="Rectangle 7"/>
          <p:cNvSpPr/>
          <p:nvPr/>
        </p:nvSpPr>
        <p:spPr>
          <a:xfrm>
            <a:off x="457200" y="990600"/>
            <a:ext cx="8229600" cy="4939814"/>
          </a:xfrm>
          <a:prstGeom prst="rect">
            <a:avLst/>
          </a:prstGeom>
          <a:solidFill>
            <a:schemeClr val="tx1">
              <a:lumMod val="65000"/>
            </a:schemeClr>
          </a:solidFill>
          <a:ln>
            <a:solidFill>
              <a:schemeClr val="tx1"/>
            </a:solidFill>
          </a:ln>
        </p:spPr>
        <p:style>
          <a:lnRef idx="2">
            <a:schemeClr val="accent1"/>
          </a:lnRef>
          <a:fillRef idx="1">
            <a:schemeClr val="lt1"/>
          </a:fillRef>
          <a:effectRef idx="0">
            <a:schemeClr val="accent1"/>
          </a:effectRef>
          <a:fontRef idx="minor">
            <a:schemeClr val="dk1"/>
          </a:fontRef>
        </p:style>
        <p:txBody>
          <a:bodyPr wrap="square">
            <a:spAutoFit/>
          </a:bodyPr>
          <a:lstStyle/>
          <a:p>
            <a:pPr algn="just"/>
            <a:r>
              <a:rPr lang="en-US" sz="1500" dirty="0" smtClean="0">
                <a:solidFill>
                  <a:schemeClr val="bg1"/>
                </a:solidFill>
                <a:latin typeface="Times New Roman" pitchFamily="18" charset="0"/>
                <a:cs typeface="Times New Roman" pitchFamily="18" charset="0"/>
              </a:rPr>
              <a:t>The first day of each year is celebrated as New Year’s Day and it is a federal holiday.   </a:t>
            </a:r>
          </a:p>
          <a:p>
            <a:pPr algn="just"/>
            <a:endParaRPr lang="en-US" sz="1500" dirty="0" smtClean="0">
              <a:solidFill>
                <a:schemeClr val="bg1"/>
              </a:solidFill>
              <a:latin typeface="Times New Roman" pitchFamily="18" charset="0"/>
              <a:cs typeface="Times New Roman" pitchFamily="18" charset="0"/>
            </a:endParaRPr>
          </a:p>
          <a:p>
            <a:pPr algn="just"/>
            <a:r>
              <a:rPr lang="en-US" sz="1500" dirty="0" smtClean="0">
                <a:solidFill>
                  <a:schemeClr val="bg1"/>
                </a:solidFill>
                <a:latin typeface="Times New Roman" pitchFamily="18" charset="0"/>
                <a:cs typeface="Times New Roman" pitchFamily="18" charset="0"/>
              </a:rPr>
              <a:t>Research revealed the first recorded new year was celebrated in 153 B.C. in Rome on January 1</a:t>
            </a:r>
            <a:r>
              <a:rPr lang="en-US" sz="1500" baseline="30000" dirty="0" smtClean="0">
                <a:solidFill>
                  <a:schemeClr val="bg1"/>
                </a:solidFill>
                <a:latin typeface="Times New Roman" pitchFamily="18" charset="0"/>
                <a:cs typeface="Times New Roman" pitchFamily="18" charset="0"/>
              </a:rPr>
              <a:t>st</a:t>
            </a:r>
            <a:r>
              <a:rPr lang="en-US" sz="1500" dirty="0" smtClean="0">
                <a:solidFill>
                  <a:schemeClr val="bg1"/>
                </a:solidFill>
                <a:latin typeface="Times New Roman" pitchFamily="18" charset="0"/>
                <a:cs typeface="Times New Roman" pitchFamily="18" charset="0"/>
              </a:rPr>
              <a:t>.  It expounds that the month of January did not exist until around 700 B.C. when February was added by </a:t>
            </a:r>
            <a:r>
              <a:rPr lang="en-US" sz="1500" dirty="0" err="1" smtClean="0">
                <a:solidFill>
                  <a:schemeClr val="bg1"/>
                </a:solidFill>
                <a:latin typeface="Times New Roman" pitchFamily="18" charset="0"/>
                <a:cs typeface="Times New Roman" pitchFamily="18" charset="0"/>
              </a:rPr>
              <a:t>Numa</a:t>
            </a:r>
            <a:r>
              <a:rPr lang="en-US" sz="1500" dirty="0" smtClean="0">
                <a:solidFill>
                  <a:schemeClr val="bg1"/>
                </a:solidFill>
                <a:latin typeface="Times New Roman" pitchFamily="18" charset="0"/>
                <a:cs typeface="Times New Roman" pitchFamily="18" charset="0"/>
              </a:rPr>
              <a:t> </a:t>
            </a:r>
            <a:r>
              <a:rPr lang="en-US" sz="1500" dirty="0" err="1" smtClean="0">
                <a:solidFill>
                  <a:schemeClr val="bg1"/>
                </a:solidFill>
                <a:latin typeface="Times New Roman" pitchFamily="18" charset="0"/>
                <a:cs typeface="Times New Roman" pitchFamily="18" charset="0"/>
              </a:rPr>
              <a:t>Pontilius</a:t>
            </a:r>
            <a:r>
              <a:rPr lang="en-US" sz="1500" dirty="0" smtClean="0">
                <a:solidFill>
                  <a:schemeClr val="bg1"/>
                </a:solidFill>
                <a:latin typeface="Times New Roman" pitchFamily="18" charset="0"/>
                <a:cs typeface="Times New Roman" pitchFamily="18" charset="0"/>
              </a:rPr>
              <a:t>, the second king of Rome.  When Julius Caesar introduced a new solar-based calendar in 46 B.C., the Julian calendar decreed that the new year would occur with January 1.  Therefore, in the Roman world, January 1 was consistently observed as the start of the new year.  Several changes were made from time to time, however in 1582 the Gregorian calendar reform restored January 1</a:t>
            </a:r>
            <a:r>
              <a:rPr lang="en-US" sz="1500" baseline="30000" dirty="0" smtClean="0">
                <a:solidFill>
                  <a:schemeClr val="bg1"/>
                </a:solidFill>
                <a:latin typeface="Times New Roman" pitchFamily="18" charset="0"/>
                <a:cs typeface="Times New Roman" pitchFamily="18" charset="0"/>
              </a:rPr>
              <a:t>st</a:t>
            </a:r>
            <a:r>
              <a:rPr lang="en-US" sz="1500" dirty="0" smtClean="0">
                <a:solidFill>
                  <a:schemeClr val="bg1"/>
                </a:solidFill>
                <a:latin typeface="Times New Roman" pitchFamily="18" charset="0"/>
                <a:cs typeface="Times New Roman" pitchFamily="18" charset="0"/>
              </a:rPr>
              <a:t> as the New Year’s Day.  To date, this practice continues.</a:t>
            </a:r>
          </a:p>
          <a:p>
            <a:pPr algn="just"/>
            <a:endParaRPr lang="en-US" sz="1500" dirty="0" smtClean="0">
              <a:solidFill>
                <a:schemeClr val="bg1"/>
              </a:solidFill>
              <a:latin typeface="Times New Roman" pitchFamily="18" charset="0"/>
              <a:cs typeface="Times New Roman" pitchFamily="18" charset="0"/>
            </a:endParaRPr>
          </a:p>
          <a:p>
            <a:pPr lvl="0" algn="just" fontAlgn="base">
              <a:spcBef>
                <a:spcPct val="0"/>
              </a:spcBef>
            </a:pPr>
            <a:r>
              <a:rPr lang="en-US" sz="1500" dirty="0" smtClean="0">
                <a:solidFill>
                  <a:schemeClr val="bg1"/>
                </a:solidFill>
                <a:latin typeface="Times New Roman" pitchFamily="18" charset="0"/>
                <a:cs typeface="Times New Roman" pitchFamily="18" charset="0"/>
              </a:rPr>
              <a:t>Like the Christmas celebration, in the United States Virgin Islands, New Year’s Day is an opportunity for families, friends, and community members to attend church.  On the climax of the Old Years Day just before sunset and or before midnight, special church services and mass are held at different churches. These services are noted as one of the biggest church gatherings for the year.   Traditionally, at midnight the new year is welcomed with fireworks in the harbors.  </a:t>
            </a:r>
          </a:p>
          <a:p>
            <a:pPr lvl="0" algn="just" fontAlgn="base">
              <a:spcBef>
                <a:spcPct val="0"/>
              </a:spcBef>
            </a:pPr>
            <a:endParaRPr lang="en-US" sz="1500" dirty="0" smtClean="0">
              <a:solidFill>
                <a:schemeClr val="bg1"/>
              </a:solidFill>
              <a:latin typeface="Times New Roman" pitchFamily="18" charset="0"/>
              <a:cs typeface="Times New Roman" pitchFamily="18" charset="0"/>
            </a:endParaRPr>
          </a:p>
          <a:p>
            <a:pPr algn="just" fontAlgn="base">
              <a:spcBef>
                <a:spcPct val="0"/>
              </a:spcBef>
            </a:pPr>
            <a:r>
              <a:rPr lang="en-US" sz="1500" dirty="0" smtClean="0">
                <a:solidFill>
                  <a:schemeClr val="bg1"/>
                </a:solidFill>
                <a:latin typeface="Times New Roman" pitchFamily="18" charset="0"/>
                <a:cs typeface="Times New Roman" pitchFamily="18" charset="0"/>
              </a:rPr>
              <a:t>It is customary like Christmas Day that large meals are prepared as families and friends gather together during the day and evening hours in celebration.  The meals consist of the best foods and desserts, such as sweetbread, tarts, ham, turkey, cranberry, guava berry liquor, and other local dishes.  In the United States Virgin Islands, the New Year’s Day is truly a time for our family and community to come in unity and enjoy the fellowship of one another. </a:t>
            </a:r>
          </a:p>
        </p:txBody>
      </p:sp>
    </p:spTree>
    <p:extLst>
      <p:ext uri="{BB962C8B-B14F-4D97-AF65-F5344CB8AC3E}">
        <p14:creationId xmlns:p14="http://schemas.microsoft.com/office/powerpoint/2010/main" val="23722049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Rectangle 8"/>
          <p:cNvSpPr/>
          <p:nvPr/>
        </p:nvSpPr>
        <p:spPr>
          <a:xfrm>
            <a:off x="304800" y="5105400"/>
            <a:ext cx="7772400" cy="830997"/>
          </a:xfrm>
          <a:prstGeom prst="rect">
            <a:avLst/>
          </a:prstGeom>
        </p:spPr>
        <p:txBody>
          <a:bodyPr wrap="square">
            <a:spAutoFit/>
          </a:bodyPr>
          <a:lstStyle/>
          <a:p>
            <a:r>
              <a:rPr lang="en-US" sz="1200" u="sng" dirty="0" smtClean="0">
                <a:latin typeface="Baskerville Old Face" pitchFamily="18" charset="0"/>
              </a:rPr>
              <a:t>Suggested Family and Classroom Activities:</a:t>
            </a:r>
            <a:br>
              <a:rPr lang="en-US" sz="1200" u="sng" dirty="0" smtClean="0">
                <a:latin typeface="Baskerville Old Face" pitchFamily="18" charset="0"/>
              </a:rPr>
            </a:br>
            <a:r>
              <a:rPr lang="en-US" sz="1200" dirty="0" smtClean="0">
                <a:latin typeface="Baskerville Old Face" pitchFamily="18" charset="0"/>
              </a:rPr>
              <a:t>Plan and participate in a New Years Day meal with family and friends</a:t>
            </a:r>
          </a:p>
          <a:p>
            <a:r>
              <a:rPr lang="en-US" sz="1200" dirty="0" smtClean="0">
                <a:latin typeface="Baskerville Old Face" pitchFamily="18" charset="0"/>
              </a:rPr>
              <a:t>Attend a church service</a:t>
            </a:r>
          </a:p>
          <a:p>
            <a:r>
              <a:rPr lang="en-US" sz="1200" dirty="0" smtClean="0">
                <a:latin typeface="Baskerville Old Face" pitchFamily="18" charset="0"/>
              </a:rPr>
              <a:t>Invite a friend to celebrate the day with your family.</a:t>
            </a:r>
            <a:endParaRPr lang="en-US" sz="1200" dirty="0">
              <a:latin typeface="Baskerville Old Face" pitchFamily="18" charset="0"/>
            </a:endParaRPr>
          </a:p>
        </p:txBody>
      </p:sp>
      <p:sp>
        <p:nvSpPr>
          <p:cNvPr id="11" name="Rectangle 10"/>
          <p:cNvSpPr/>
          <p:nvPr/>
        </p:nvSpPr>
        <p:spPr>
          <a:xfrm>
            <a:off x="304800" y="5943600"/>
            <a:ext cx="8382000" cy="646331"/>
          </a:xfrm>
          <a:prstGeom prst="rect">
            <a:avLst/>
          </a:prstGeom>
        </p:spPr>
        <p:txBody>
          <a:bodyPr wrap="square">
            <a:spAutoFit/>
          </a:bodyPr>
          <a:lstStyle/>
          <a:p>
            <a:r>
              <a:rPr lang="en-US" sz="1200" b="1" u="sng" dirty="0" smtClean="0">
                <a:solidFill>
                  <a:schemeClr val="accent3">
                    <a:lumMod val="50000"/>
                  </a:schemeClr>
                </a:solidFill>
                <a:latin typeface="Bodoni MT" pitchFamily="18" charset="0"/>
                <a:ea typeface="Batang" pitchFamily="18" charset="-127"/>
              </a:rPr>
              <a:t>Courtesy of</a:t>
            </a:r>
            <a:br>
              <a:rPr lang="en-US" sz="1200" b="1" u="sng" dirty="0" smtClean="0">
                <a:solidFill>
                  <a:schemeClr val="accent3">
                    <a:lumMod val="50000"/>
                  </a:schemeClr>
                </a:solidFill>
                <a:latin typeface="Bodoni MT" pitchFamily="18" charset="0"/>
                <a:ea typeface="Batang" pitchFamily="18" charset="-127"/>
              </a:rPr>
            </a:br>
            <a:r>
              <a:rPr lang="en-US" sz="1200" b="1" dirty="0" smtClean="0">
                <a:solidFill>
                  <a:schemeClr val="accent3">
                    <a:lumMod val="50000"/>
                  </a:schemeClr>
                </a:solidFill>
                <a:latin typeface="Bodoni MT" pitchFamily="18" charset="0"/>
                <a:ea typeface="Batang" pitchFamily="18" charset="-127"/>
              </a:rPr>
              <a:t>Text: </a:t>
            </a:r>
            <a:r>
              <a:rPr lang="en-US" sz="1200" u="sng" dirty="0" smtClean="0">
                <a:latin typeface="Bodoni MT" pitchFamily="18" charset="0"/>
                <a:hlinkClick r:id="rId2"/>
              </a:rPr>
              <a:t> </a:t>
            </a:r>
            <a:r>
              <a:rPr lang="en-US" sz="1200" dirty="0" smtClean="0">
                <a:latin typeface="Bodoni MT" pitchFamily="18" charset="0"/>
                <a:hlinkClick r:id="rId2"/>
              </a:rPr>
              <a:t>A History of the New Year — Infoplease.com</a:t>
            </a:r>
            <a:r>
              <a:rPr lang="en-US" sz="1200" dirty="0" smtClean="0">
                <a:latin typeface="Bodoni MT" pitchFamily="18" charset="0"/>
              </a:rPr>
              <a:t> </a:t>
            </a:r>
            <a:r>
              <a:rPr lang="en-US" sz="1200" dirty="0" smtClean="0">
                <a:latin typeface="Bodoni MT" pitchFamily="18" charset="0"/>
                <a:hlinkClick r:id="rId2"/>
              </a:rPr>
              <a:t>http://www.infoplease.com/spot/newyearhistory.html#ixzz2E1QPF3UU</a:t>
            </a:r>
            <a:endParaRPr lang="en-US" sz="1200" b="1" dirty="0" smtClean="0">
              <a:solidFill>
                <a:schemeClr val="accent3">
                  <a:lumMod val="50000"/>
                </a:schemeClr>
              </a:solidFill>
              <a:latin typeface="Bodoni MT" pitchFamily="18" charset="0"/>
              <a:ea typeface="Batang" pitchFamily="18" charset="-127"/>
            </a:endParaRPr>
          </a:p>
          <a:p>
            <a:r>
              <a:rPr lang="en-US" sz="1200" b="1" dirty="0" smtClean="0">
                <a:solidFill>
                  <a:schemeClr val="accent3">
                    <a:lumMod val="50000"/>
                  </a:schemeClr>
                </a:solidFill>
                <a:latin typeface="Bodoni MT" pitchFamily="18" charset="0"/>
                <a:ea typeface="Batang" pitchFamily="18" charset="-127"/>
              </a:rPr>
              <a:t>Pictures:  </a:t>
            </a:r>
            <a:r>
              <a:rPr lang="en-US" sz="1200" b="1" dirty="0">
                <a:solidFill>
                  <a:schemeClr val="accent3">
                    <a:lumMod val="50000"/>
                  </a:schemeClr>
                </a:solidFill>
                <a:latin typeface="Bodoni MT" pitchFamily="18" charset="0"/>
                <a:ea typeface="Batang" pitchFamily="18" charset="-127"/>
                <a:hlinkClick r:id="rId3"/>
              </a:rPr>
              <a:t>http://www.happynewyearwishes.co.in</a:t>
            </a:r>
            <a:r>
              <a:rPr lang="en-US" sz="1200" b="1" dirty="0" smtClean="0">
                <a:solidFill>
                  <a:schemeClr val="accent3">
                    <a:lumMod val="50000"/>
                  </a:schemeClr>
                </a:solidFill>
                <a:latin typeface="Bodoni MT" pitchFamily="18" charset="0"/>
                <a:ea typeface="Batang" pitchFamily="18" charset="-127"/>
                <a:hlinkClick r:id="rId3"/>
              </a:rPr>
              <a:t>/</a:t>
            </a:r>
            <a:r>
              <a:rPr lang="en-US" sz="1200" b="1" dirty="0" smtClean="0">
                <a:solidFill>
                  <a:schemeClr val="accent3">
                    <a:lumMod val="50000"/>
                  </a:schemeClr>
                </a:solidFill>
                <a:latin typeface="Bodoni MT" pitchFamily="18" charset="0"/>
                <a:ea typeface="Batang" pitchFamily="18" charset="-127"/>
              </a:rPr>
              <a:t> </a:t>
            </a:r>
            <a:endParaRPr lang="en-US" sz="1200" b="1" dirty="0">
              <a:solidFill>
                <a:schemeClr val="accent3">
                  <a:lumMod val="50000"/>
                </a:schemeClr>
              </a:solidFill>
              <a:latin typeface="Bodoni MT" pitchFamily="18" charset="0"/>
              <a:ea typeface="Batang" pitchFamily="18" charset="-127"/>
            </a:endParaRPr>
          </a:p>
        </p:txBody>
      </p:sp>
      <p:pic>
        <p:nvPicPr>
          <p:cNvPr id="3" name="Picture 2"/>
          <p:cNvPicPr>
            <a:picLocks noChangeAspect="1"/>
          </p:cNvPicPr>
          <p:nvPr/>
        </p:nvPicPr>
        <p:blipFill>
          <a:blip r:embed="rId4"/>
          <a:stretch>
            <a:fillRect/>
          </a:stretch>
        </p:blipFill>
        <p:spPr>
          <a:xfrm>
            <a:off x="722075" y="838200"/>
            <a:ext cx="6937849" cy="3962743"/>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1981200" y="206375"/>
            <a:ext cx="5029200" cy="631825"/>
          </a:xfrm>
          <a:solidFill>
            <a:schemeClr val="tx1">
              <a:lumMod val="65000"/>
            </a:schemeClr>
          </a:solidFill>
          <a:ln>
            <a:solidFill>
              <a:schemeClr val="tx1"/>
            </a:solidFill>
          </a:ln>
        </p:spPr>
        <p:txBody>
          <a:bodyPr>
            <a:normAutofit fontScale="90000"/>
          </a:bodyPr>
          <a:lstStyle/>
          <a:p>
            <a:pPr algn="ctr"/>
            <a:r>
              <a:rPr lang="en-US" sz="5000" b="1" dirty="0" smtClean="0">
                <a:solidFill>
                  <a:srgbClr val="006666"/>
                </a:solidFill>
                <a:latin typeface="Edwardian Script ITC" pitchFamily="66" charset="0"/>
              </a:rPr>
              <a:t>Kwanzaa</a:t>
            </a:r>
            <a:endParaRPr lang="en-US" sz="5000" b="1" dirty="0">
              <a:solidFill>
                <a:srgbClr val="006666"/>
              </a:solidFill>
              <a:latin typeface="Edwardian Script ITC" pitchFamily="66" charset="0"/>
            </a:endParaRPr>
          </a:p>
        </p:txBody>
      </p:sp>
      <p:sp>
        <p:nvSpPr>
          <p:cNvPr id="3" name="Subtitle 2"/>
          <p:cNvSpPr>
            <a:spLocks noGrp="1"/>
          </p:cNvSpPr>
          <p:nvPr>
            <p:ph type="subTitle" idx="1"/>
          </p:nvPr>
        </p:nvSpPr>
        <p:spPr>
          <a:xfrm>
            <a:off x="381000" y="914400"/>
            <a:ext cx="8458200" cy="5562600"/>
          </a:xfrm>
        </p:spPr>
        <p:style>
          <a:lnRef idx="2">
            <a:schemeClr val="accent1"/>
          </a:lnRef>
          <a:fillRef idx="1">
            <a:schemeClr val="lt1"/>
          </a:fillRef>
          <a:effectRef idx="0">
            <a:schemeClr val="accent1"/>
          </a:effectRef>
          <a:fontRef idx="minor">
            <a:schemeClr val="dk1"/>
          </a:fontRef>
        </p:style>
        <p:txBody>
          <a:bodyPr>
            <a:noAutofit/>
          </a:bodyPr>
          <a:lstStyle/>
          <a:p>
            <a:pPr algn="just">
              <a:spcBef>
                <a:spcPts val="0"/>
              </a:spcBef>
            </a:pPr>
            <a:r>
              <a:rPr lang="en-US" sz="1000" b="0" dirty="0" smtClean="0">
                <a:solidFill>
                  <a:schemeClr val="bg1"/>
                </a:solidFill>
                <a:latin typeface="Times New Roman" pitchFamily="18" charset="0"/>
                <a:cs typeface="Times New Roman" pitchFamily="18" charset="0"/>
              </a:rPr>
              <a:t>The Kwanzaa Celebration is observed from December 26 through January 1.  It was created by Dr. </a:t>
            </a:r>
            <a:r>
              <a:rPr lang="en-US" sz="1000" b="0" dirty="0" err="1" smtClean="0">
                <a:solidFill>
                  <a:schemeClr val="bg1"/>
                </a:solidFill>
                <a:latin typeface="Times New Roman" pitchFamily="18" charset="0"/>
                <a:cs typeface="Times New Roman" pitchFamily="18" charset="0"/>
              </a:rPr>
              <a:t>Maulana</a:t>
            </a:r>
            <a:r>
              <a:rPr lang="en-US" sz="1000" b="0" dirty="0" smtClean="0">
                <a:solidFill>
                  <a:schemeClr val="bg1"/>
                </a:solidFill>
                <a:latin typeface="Times New Roman" pitchFamily="18" charset="0"/>
                <a:cs typeface="Times New Roman" pitchFamily="18" charset="0"/>
              </a:rPr>
              <a:t> Karenga and first celebrated in 1966 – 67.  Held in the United States and Western African Diaspora in other nations the week-long celebration honors African heritage in African-American culture and culminates in a feast and gift-giving.   It has seven core principles (</a:t>
            </a:r>
            <a:r>
              <a:rPr lang="en-US" sz="1000" b="0" i="1" dirty="0" err="1" smtClean="0">
                <a:solidFill>
                  <a:schemeClr val="bg1"/>
                </a:solidFill>
                <a:latin typeface="Times New Roman" pitchFamily="18" charset="0"/>
                <a:cs typeface="Times New Roman" pitchFamily="18" charset="0"/>
              </a:rPr>
              <a:t>Nguzo</a:t>
            </a:r>
            <a:r>
              <a:rPr lang="en-US" sz="1000" b="0" i="1" dirty="0" smtClean="0">
                <a:solidFill>
                  <a:schemeClr val="bg1"/>
                </a:solidFill>
                <a:latin typeface="Times New Roman" pitchFamily="18" charset="0"/>
                <a:cs typeface="Times New Roman" pitchFamily="18" charset="0"/>
              </a:rPr>
              <a:t> Saba, originally </a:t>
            </a:r>
            <a:r>
              <a:rPr lang="en-US" sz="1000" b="0" i="1" dirty="0" err="1" smtClean="0">
                <a:solidFill>
                  <a:schemeClr val="bg1"/>
                </a:solidFill>
                <a:latin typeface="Times New Roman" pitchFamily="18" charset="0"/>
                <a:cs typeface="Times New Roman" pitchFamily="18" charset="0"/>
              </a:rPr>
              <a:t>Nguzu</a:t>
            </a:r>
            <a:r>
              <a:rPr lang="en-US" sz="1000" b="0" i="1" dirty="0" smtClean="0">
                <a:solidFill>
                  <a:schemeClr val="bg1"/>
                </a:solidFill>
                <a:latin typeface="Times New Roman" pitchFamily="18" charset="0"/>
                <a:cs typeface="Times New Roman" pitchFamily="18" charset="0"/>
              </a:rPr>
              <a:t> Saba – the seven principles of African Heritage</a:t>
            </a:r>
            <a:r>
              <a:rPr lang="en-US" sz="1000" b="0" dirty="0" smtClean="0">
                <a:solidFill>
                  <a:schemeClr val="bg1"/>
                </a:solidFill>
                <a:latin typeface="Times New Roman" pitchFamily="18" charset="0"/>
                <a:cs typeface="Times New Roman" pitchFamily="18" charset="0"/>
              </a:rPr>
              <a:t>). </a:t>
            </a:r>
          </a:p>
          <a:p>
            <a:pPr algn="just">
              <a:spcBef>
                <a:spcPts val="0"/>
              </a:spcBef>
            </a:pPr>
            <a:endParaRPr lang="en-US" sz="1000" b="0" dirty="0" smtClean="0">
              <a:solidFill>
                <a:schemeClr val="bg1"/>
              </a:solidFill>
              <a:latin typeface="Times New Roman" pitchFamily="18" charset="0"/>
              <a:cs typeface="Times New Roman" pitchFamily="18" charset="0"/>
            </a:endParaRPr>
          </a:p>
          <a:p>
            <a:pPr algn="just">
              <a:spcBef>
                <a:spcPts val="0"/>
              </a:spcBef>
            </a:pPr>
            <a:r>
              <a:rPr lang="en-US" sz="1000" b="0" dirty="0" smtClean="0">
                <a:solidFill>
                  <a:schemeClr val="bg1"/>
                </a:solidFill>
                <a:latin typeface="Times New Roman" pitchFamily="18" charset="0"/>
                <a:cs typeface="Times New Roman" pitchFamily="18" charset="0"/>
              </a:rPr>
              <a:t>In the early years of Kwanzaa, Dr. Karenga intended it to be an alternate for Christmas.  However, this posture was later changed, so Christians would not be alienated.  He later stated in the 1997 </a:t>
            </a:r>
            <a:r>
              <a:rPr lang="en-US" sz="1000" b="0" i="1" dirty="0" smtClean="0">
                <a:solidFill>
                  <a:schemeClr val="bg1"/>
                </a:solidFill>
                <a:latin typeface="Times New Roman" pitchFamily="18" charset="0"/>
                <a:cs typeface="Times New Roman" pitchFamily="18" charset="0"/>
              </a:rPr>
              <a:t>Kwanzaa: A Celebration of Family, Community, and Culture</a:t>
            </a:r>
            <a:r>
              <a:rPr lang="en-US" sz="1000" b="0" dirty="0" smtClean="0">
                <a:solidFill>
                  <a:schemeClr val="bg1"/>
                </a:solidFill>
                <a:latin typeface="Times New Roman" pitchFamily="18" charset="0"/>
                <a:cs typeface="Times New Roman" pitchFamily="18" charset="0"/>
              </a:rPr>
              <a:t>, "Kwanzaa was not created to give people an alternative to their own religion or religious holiday.”  Today many African Americans celebrate Kwanzaa in addition to observing Christmas.</a:t>
            </a:r>
          </a:p>
          <a:p>
            <a:pPr algn="just">
              <a:spcBef>
                <a:spcPts val="0"/>
              </a:spcBef>
            </a:pPr>
            <a:endParaRPr lang="en-US" sz="1000" b="0" dirty="0" smtClean="0">
              <a:solidFill>
                <a:schemeClr val="bg1"/>
              </a:solidFill>
              <a:latin typeface="Times New Roman" pitchFamily="18" charset="0"/>
              <a:cs typeface="Times New Roman" pitchFamily="18" charset="0"/>
            </a:endParaRPr>
          </a:p>
          <a:p>
            <a:pPr algn="just">
              <a:spcBef>
                <a:spcPts val="0"/>
              </a:spcBef>
            </a:pPr>
            <a:r>
              <a:rPr lang="en-US" sz="1000" b="0" dirty="0" smtClean="0">
                <a:solidFill>
                  <a:schemeClr val="bg1"/>
                </a:solidFill>
                <a:latin typeface="Times New Roman" pitchFamily="18" charset="0"/>
                <a:cs typeface="Times New Roman" pitchFamily="18" charset="0"/>
              </a:rPr>
              <a:t>What </a:t>
            </a:r>
            <a:r>
              <a:rPr lang="en-US" sz="1000" b="0" dirty="0" err="1" smtClean="0">
                <a:solidFill>
                  <a:schemeClr val="bg1"/>
                </a:solidFill>
                <a:latin typeface="Times New Roman" pitchFamily="18" charset="0"/>
                <a:cs typeface="Times New Roman" pitchFamily="18" charset="0"/>
              </a:rPr>
              <a:t>Karenga</a:t>
            </a:r>
            <a:r>
              <a:rPr lang="en-US" sz="1000" b="0" dirty="0" smtClean="0">
                <a:solidFill>
                  <a:schemeClr val="bg1"/>
                </a:solidFill>
                <a:latin typeface="Times New Roman" pitchFamily="18" charset="0"/>
                <a:cs typeface="Times New Roman" pitchFamily="18" charset="0"/>
              </a:rPr>
              <a:t> said "is a communitarian African philosophy," consist of what he called "the best of African thought and practice in constant exchange with the world."  These seven principles comprise </a:t>
            </a:r>
            <a:r>
              <a:rPr lang="en-US" sz="1000" b="0" dirty="0" err="1" smtClean="0">
                <a:solidFill>
                  <a:schemeClr val="bg1"/>
                </a:solidFill>
                <a:latin typeface="Times New Roman" pitchFamily="18" charset="0"/>
                <a:cs typeface="Times New Roman" pitchFamily="18" charset="0"/>
              </a:rPr>
              <a:t>Kawaida</a:t>
            </a:r>
            <a:r>
              <a:rPr lang="en-US" sz="1000" b="0" dirty="0" smtClean="0">
                <a:solidFill>
                  <a:schemeClr val="bg1"/>
                </a:solidFill>
                <a:latin typeface="Times New Roman" pitchFamily="18" charset="0"/>
                <a:cs typeface="Times New Roman" pitchFamily="18" charset="0"/>
              </a:rPr>
              <a:t>, a Swahili term for tradition and reason.  Each day of Kwanzaa is dedicated to one of the principles below:</a:t>
            </a:r>
          </a:p>
          <a:p>
            <a:pPr algn="just">
              <a:spcBef>
                <a:spcPts val="0"/>
              </a:spcBef>
            </a:pPr>
            <a:endParaRPr lang="en-US" sz="1000" b="0" dirty="0" smtClean="0">
              <a:solidFill>
                <a:schemeClr val="bg1"/>
              </a:solidFill>
              <a:latin typeface="Times New Roman" pitchFamily="18" charset="0"/>
              <a:cs typeface="Times New Roman" pitchFamily="18" charset="0"/>
            </a:endParaRPr>
          </a:p>
          <a:p>
            <a:pPr algn="just">
              <a:spcBef>
                <a:spcPts val="0"/>
              </a:spcBef>
            </a:pPr>
            <a:endParaRPr lang="en-US" sz="1000" b="0" dirty="0" smtClean="0">
              <a:solidFill>
                <a:schemeClr val="bg1"/>
              </a:solidFill>
              <a:latin typeface="Times New Roman" pitchFamily="18" charset="0"/>
              <a:cs typeface="Times New Roman" pitchFamily="18" charset="0"/>
            </a:endParaRPr>
          </a:p>
          <a:p>
            <a:pPr algn="just">
              <a:spcBef>
                <a:spcPts val="0"/>
              </a:spcBef>
            </a:pPr>
            <a:endParaRPr lang="en-US" sz="1000" dirty="0">
              <a:solidFill>
                <a:schemeClr val="bg1"/>
              </a:solidFill>
              <a:latin typeface="Times New Roman" pitchFamily="18" charset="0"/>
              <a:cs typeface="Times New Roman" pitchFamily="18" charset="0"/>
            </a:endParaRPr>
          </a:p>
          <a:p>
            <a:pPr algn="just">
              <a:spcBef>
                <a:spcPts val="0"/>
              </a:spcBef>
            </a:pPr>
            <a:endParaRPr lang="en-US" sz="1000" b="0" dirty="0" smtClean="0">
              <a:solidFill>
                <a:schemeClr val="bg1"/>
              </a:solidFill>
              <a:latin typeface="Times New Roman" pitchFamily="18" charset="0"/>
              <a:cs typeface="Times New Roman" pitchFamily="18" charset="0"/>
            </a:endParaRPr>
          </a:p>
          <a:p>
            <a:pPr algn="just">
              <a:spcBef>
                <a:spcPts val="0"/>
              </a:spcBef>
            </a:pPr>
            <a:endParaRPr lang="en-US" sz="1000" dirty="0">
              <a:solidFill>
                <a:schemeClr val="bg1"/>
              </a:solidFill>
              <a:latin typeface="Times New Roman" pitchFamily="18" charset="0"/>
              <a:cs typeface="Times New Roman" pitchFamily="18" charset="0"/>
            </a:endParaRPr>
          </a:p>
          <a:p>
            <a:pPr algn="just">
              <a:spcBef>
                <a:spcPts val="0"/>
              </a:spcBef>
            </a:pPr>
            <a:endParaRPr lang="en-US" sz="1000" b="0" dirty="0" smtClean="0">
              <a:solidFill>
                <a:schemeClr val="bg1"/>
              </a:solidFill>
              <a:latin typeface="Times New Roman" pitchFamily="18" charset="0"/>
              <a:cs typeface="Times New Roman" pitchFamily="18" charset="0"/>
            </a:endParaRPr>
          </a:p>
          <a:p>
            <a:pPr algn="just">
              <a:spcBef>
                <a:spcPts val="0"/>
              </a:spcBef>
            </a:pPr>
            <a:endParaRPr lang="en-US" sz="1000" dirty="0">
              <a:solidFill>
                <a:schemeClr val="bg1"/>
              </a:solidFill>
              <a:latin typeface="Times New Roman" pitchFamily="18" charset="0"/>
              <a:cs typeface="Times New Roman" pitchFamily="18" charset="0"/>
            </a:endParaRPr>
          </a:p>
          <a:p>
            <a:pPr algn="just">
              <a:spcBef>
                <a:spcPts val="0"/>
              </a:spcBef>
            </a:pPr>
            <a:endParaRPr lang="en-US" sz="1000" b="0" dirty="0" smtClean="0">
              <a:solidFill>
                <a:schemeClr val="bg1"/>
              </a:solidFill>
              <a:latin typeface="Times New Roman" pitchFamily="18" charset="0"/>
              <a:cs typeface="Times New Roman" pitchFamily="18" charset="0"/>
            </a:endParaRPr>
          </a:p>
          <a:p>
            <a:pPr algn="just">
              <a:spcBef>
                <a:spcPts val="0"/>
              </a:spcBef>
            </a:pPr>
            <a:endParaRPr lang="en-US" sz="1000" dirty="0">
              <a:solidFill>
                <a:schemeClr val="bg1"/>
              </a:solidFill>
              <a:latin typeface="Times New Roman" pitchFamily="18" charset="0"/>
              <a:cs typeface="Times New Roman" pitchFamily="18" charset="0"/>
            </a:endParaRPr>
          </a:p>
          <a:p>
            <a:pPr algn="just">
              <a:spcBef>
                <a:spcPts val="0"/>
              </a:spcBef>
            </a:pPr>
            <a:endParaRPr lang="en-US" sz="1000" b="0" dirty="0" smtClean="0">
              <a:solidFill>
                <a:schemeClr val="bg1"/>
              </a:solidFill>
              <a:latin typeface="Times New Roman" pitchFamily="18" charset="0"/>
              <a:cs typeface="Times New Roman" pitchFamily="18" charset="0"/>
            </a:endParaRPr>
          </a:p>
          <a:p>
            <a:pPr algn="just">
              <a:spcBef>
                <a:spcPts val="0"/>
              </a:spcBef>
            </a:pPr>
            <a:endParaRPr lang="en-US" sz="1000" dirty="0">
              <a:solidFill>
                <a:schemeClr val="bg1"/>
              </a:solidFill>
              <a:latin typeface="Times New Roman" pitchFamily="18" charset="0"/>
              <a:cs typeface="Times New Roman" pitchFamily="18" charset="0"/>
            </a:endParaRPr>
          </a:p>
          <a:p>
            <a:pPr algn="just">
              <a:spcBef>
                <a:spcPts val="0"/>
              </a:spcBef>
            </a:pPr>
            <a:endParaRPr lang="en-US" sz="1000" b="0" dirty="0" smtClean="0">
              <a:solidFill>
                <a:schemeClr val="bg1"/>
              </a:solidFill>
              <a:latin typeface="Times New Roman" pitchFamily="18" charset="0"/>
              <a:cs typeface="Times New Roman" pitchFamily="18" charset="0"/>
            </a:endParaRPr>
          </a:p>
          <a:p>
            <a:pPr algn="just">
              <a:spcBef>
                <a:spcPts val="0"/>
              </a:spcBef>
            </a:pPr>
            <a:endParaRPr lang="en-US" sz="1000" dirty="0">
              <a:solidFill>
                <a:schemeClr val="bg1"/>
              </a:solidFill>
              <a:latin typeface="Times New Roman" pitchFamily="18" charset="0"/>
              <a:cs typeface="Times New Roman" pitchFamily="18" charset="0"/>
            </a:endParaRPr>
          </a:p>
          <a:p>
            <a:pPr algn="just">
              <a:spcBef>
                <a:spcPts val="0"/>
              </a:spcBef>
            </a:pPr>
            <a:endParaRPr lang="en-US" sz="1000" b="0" dirty="0" smtClean="0">
              <a:solidFill>
                <a:schemeClr val="bg1"/>
              </a:solidFill>
              <a:latin typeface="Times New Roman" pitchFamily="18" charset="0"/>
              <a:cs typeface="Times New Roman" pitchFamily="18" charset="0"/>
            </a:endParaRPr>
          </a:p>
          <a:p>
            <a:pPr algn="just">
              <a:spcBef>
                <a:spcPts val="0"/>
              </a:spcBef>
            </a:pPr>
            <a:endParaRPr lang="en-US" sz="1000" dirty="0">
              <a:solidFill>
                <a:schemeClr val="bg1"/>
              </a:solidFill>
              <a:latin typeface="Times New Roman" pitchFamily="18" charset="0"/>
              <a:cs typeface="Times New Roman" pitchFamily="18" charset="0"/>
            </a:endParaRPr>
          </a:p>
          <a:p>
            <a:pPr algn="just">
              <a:spcBef>
                <a:spcPts val="0"/>
              </a:spcBef>
            </a:pPr>
            <a:endParaRPr lang="en-US" sz="1000" b="0" dirty="0" smtClean="0">
              <a:solidFill>
                <a:schemeClr val="bg1"/>
              </a:solidFill>
              <a:latin typeface="Times New Roman" pitchFamily="18" charset="0"/>
              <a:cs typeface="Times New Roman" pitchFamily="18" charset="0"/>
            </a:endParaRPr>
          </a:p>
          <a:p>
            <a:pPr algn="just">
              <a:spcBef>
                <a:spcPts val="0"/>
              </a:spcBef>
            </a:pPr>
            <a:endParaRPr lang="en-US" sz="1000" dirty="0">
              <a:solidFill>
                <a:schemeClr val="bg1"/>
              </a:solidFill>
              <a:latin typeface="Times New Roman" pitchFamily="18" charset="0"/>
              <a:cs typeface="Times New Roman" pitchFamily="18" charset="0"/>
            </a:endParaRPr>
          </a:p>
          <a:p>
            <a:pPr algn="just">
              <a:spcBef>
                <a:spcPts val="0"/>
              </a:spcBef>
            </a:pPr>
            <a:endParaRPr lang="en-US" sz="1000" b="0" dirty="0" smtClean="0">
              <a:solidFill>
                <a:schemeClr val="bg1"/>
              </a:solidFill>
              <a:latin typeface="Times New Roman" pitchFamily="18" charset="0"/>
              <a:cs typeface="Times New Roman" pitchFamily="18" charset="0"/>
            </a:endParaRPr>
          </a:p>
          <a:p>
            <a:pPr algn="just">
              <a:spcBef>
                <a:spcPts val="0"/>
              </a:spcBef>
            </a:pPr>
            <a:r>
              <a:rPr lang="en-US" sz="1000" b="0" dirty="0" smtClean="0">
                <a:solidFill>
                  <a:schemeClr val="bg1"/>
                </a:solidFill>
                <a:latin typeface="Times New Roman" pitchFamily="18" charset="0"/>
                <a:cs typeface="Times New Roman" pitchFamily="18" charset="0"/>
              </a:rPr>
              <a:t>The symbols of Kwanzaa include a decorative mat on where other symbols are placed, corn and other crops a candle holder with seven candles is called a </a:t>
            </a:r>
            <a:r>
              <a:rPr lang="en-US" sz="1000" b="0" dirty="0" err="1" smtClean="0">
                <a:solidFill>
                  <a:schemeClr val="bg1"/>
                </a:solidFill>
                <a:latin typeface="Times New Roman" pitchFamily="18" charset="0"/>
                <a:cs typeface="Times New Roman" pitchFamily="18" charset="0"/>
              </a:rPr>
              <a:t>kinara</a:t>
            </a:r>
            <a:r>
              <a:rPr lang="en-US" sz="1000" b="0" dirty="0" smtClean="0">
                <a:solidFill>
                  <a:schemeClr val="bg1"/>
                </a:solidFill>
                <a:latin typeface="Times New Roman" pitchFamily="18" charset="0"/>
                <a:cs typeface="Times New Roman" pitchFamily="18" charset="0"/>
              </a:rPr>
              <a:t>, a communal cup for pouring libations, gifts, a poster of the seven principles, and a black, red, and green flag.  The symbols were designed to convey the seven principles.</a:t>
            </a:r>
            <a:endParaRPr lang="en-US" sz="1000" b="1" dirty="0" smtClean="0">
              <a:solidFill>
                <a:schemeClr val="bg1"/>
              </a:solidFill>
              <a:latin typeface="Times New Roman" pitchFamily="18" charset="0"/>
              <a:cs typeface="Times New Roman" pitchFamily="18" charset="0"/>
            </a:endParaRPr>
          </a:p>
        </p:txBody>
      </p:sp>
      <p:sp>
        <p:nvSpPr>
          <p:cNvPr id="4" name="TextBox 3"/>
          <p:cNvSpPr txBox="1"/>
          <p:nvPr/>
        </p:nvSpPr>
        <p:spPr>
          <a:xfrm>
            <a:off x="457200" y="2971800"/>
            <a:ext cx="8305800" cy="2589363"/>
          </a:xfrm>
          <a:prstGeom prst="rect">
            <a:avLst/>
          </a:prstGeom>
          <a:noFill/>
        </p:spPr>
        <p:txBody>
          <a:bodyPr wrap="square" rtlCol="0">
            <a:spAutoFit/>
          </a:bodyPr>
          <a:lstStyle/>
          <a:p>
            <a:pPr algn="just">
              <a:lnSpc>
                <a:spcPts val="1440"/>
              </a:lnSpc>
              <a:buFont typeface="Arial" panose="020B0604020202020204" pitchFamily="34" charset="0"/>
              <a:buChar char="•"/>
            </a:pPr>
            <a:r>
              <a:rPr lang="en-US" sz="1000" dirty="0">
                <a:solidFill>
                  <a:srgbClr val="000000"/>
                </a:solidFill>
                <a:latin typeface="+mj-lt"/>
                <a:cs typeface="Arabic Typesetting" panose="03020402040406030203" pitchFamily="66" charset="-78"/>
              </a:rPr>
              <a:t>On the </a:t>
            </a:r>
            <a:r>
              <a:rPr lang="en-US" sz="1000" b="1" dirty="0">
                <a:solidFill>
                  <a:srgbClr val="B22222"/>
                </a:solidFill>
                <a:latin typeface="+mj-lt"/>
                <a:cs typeface="Arabic Typesetting" panose="03020402040406030203" pitchFamily="66" charset="-78"/>
              </a:rPr>
              <a:t>first day</a:t>
            </a:r>
            <a:r>
              <a:rPr lang="en-US" sz="1000" dirty="0">
                <a:solidFill>
                  <a:srgbClr val="000000"/>
                </a:solidFill>
                <a:latin typeface="+mj-lt"/>
                <a:cs typeface="Arabic Typesetting" panose="03020402040406030203" pitchFamily="66" charset="-78"/>
              </a:rPr>
              <a:t> of Kwanzaa the black candle is lit, representing the first principle of Kwanzaa – </a:t>
            </a:r>
            <a:r>
              <a:rPr lang="en-US" sz="1000" dirty="0" err="1">
                <a:solidFill>
                  <a:srgbClr val="000000"/>
                </a:solidFill>
                <a:latin typeface="+mj-lt"/>
                <a:cs typeface="Arabic Typesetting" panose="03020402040406030203" pitchFamily="66" charset="-78"/>
              </a:rPr>
              <a:t>Umoja</a:t>
            </a:r>
            <a:r>
              <a:rPr lang="en-US" sz="1000" dirty="0">
                <a:solidFill>
                  <a:srgbClr val="000000"/>
                </a:solidFill>
                <a:latin typeface="+mj-lt"/>
                <a:cs typeface="Arabic Typesetting" panose="03020402040406030203" pitchFamily="66" charset="-78"/>
              </a:rPr>
              <a:t> (</a:t>
            </a:r>
            <a:r>
              <a:rPr lang="en-US" sz="1000" dirty="0" err="1">
                <a:solidFill>
                  <a:srgbClr val="000000"/>
                </a:solidFill>
                <a:latin typeface="+mj-lt"/>
                <a:cs typeface="Arabic Typesetting" panose="03020402040406030203" pitchFamily="66" charset="-78"/>
              </a:rPr>
              <a:t>oo</a:t>
            </a:r>
            <a:r>
              <a:rPr lang="en-US" sz="1000" dirty="0">
                <a:solidFill>
                  <a:srgbClr val="000000"/>
                </a:solidFill>
                <a:latin typeface="+mj-lt"/>
                <a:cs typeface="Arabic Typesetting" panose="03020402040406030203" pitchFamily="66" charset="-78"/>
              </a:rPr>
              <a:t>-MOH-</a:t>
            </a:r>
            <a:r>
              <a:rPr lang="en-US" sz="1000" dirty="0" err="1">
                <a:solidFill>
                  <a:srgbClr val="000000"/>
                </a:solidFill>
                <a:latin typeface="+mj-lt"/>
                <a:cs typeface="Arabic Typesetting" panose="03020402040406030203" pitchFamily="66" charset="-78"/>
              </a:rPr>
              <a:t>jah</a:t>
            </a:r>
            <a:r>
              <a:rPr lang="en-US" sz="1000" dirty="0">
                <a:solidFill>
                  <a:srgbClr val="000000"/>
                </a:solidFill>
                <a:latin typeface="+mj-lt"/>
                <a:cs typeface="Arabic Typesetting" panose="03020402040406030203" pitchFamily="66" charset="-78"/>
              </a:rPr>
              <a:t>): Unity.</a:t>
            </a:r>
            <a:endParaRPr lang="en-US" sz="1000" dirty="0">
              <a:solidFill>
                <a:srgbClr val="780707"/>
              </a:solidFill>
              <a:latin typeface="+mj-lt"/>
              <a:cs typeface="Arabic Typesetting" panose="03020402040406030203" pitchFamily="66" charset="-78"/>
            </a:endParaRPr>
          </a:p>
          <a:p>
            <a:pPr algn="just">
              <a:lnSpc>
                <a:spcPts val="1440"/>
              </a:lnSpc>
              <a:buFont typeface="Arial" panose="020B0604020202020204" pitchFamily="34" charset="0"/>
              <a:buChar char="•"/>
            </a:pPr>
            <a:r>
              <a:rPr lang="en-US" sz="1000" dirty="0">
                <a:solidFill>
                  <a:srgbClr val="780707"/>
                </a:solidFill>
                <a:latin typeface="+mj-lt"/>
                <a:cs typeface="Arabic Typesetting" panose="03020402040406030203" pitchFamily="66" charset="-78"/>
              </a:rPr>
              <a:t> </a:t>
            </a:r>
            <a:r>
              <a:rPr lang="en-US" sz="1000" dirty="0">
                <a:solidFill>
                  <a:srgbClr val="000000"/>
                </a:solidFill>
                <a:latin typeface="+mj-lt"/>
                <a:cs typeface="Arabic Typesetting" panose="03020402040406030203" pitchFamily="66" charset="-78"/>
              </a:rPr>
              <a:t>On the </a:t>
            </a:r>
            <a:r>
              <a:rPr lang="en-US" sz="1000" b="1" dirty="0">
                <a:solidFill>
                  <a:srgbClr val="B22222"/>
                </a:solidFill>
                <a:latin typeface="+mj-lt"/>
                <a:cs typeface="Arabic Typesetting" panose="03020402040406030203" pitchFamily="66" charset="-78"/>
              </a:rPr>
              <a:t>second day</a:t>
            </a:r>
            <a:r>
              <a:rPr lang="en-US" sz="1000" dirty="0">
                <a:solidFill>
                  <a:srgbClr val="000000"/>
                </a:solidFill>
                <a:latin typeface="+mj-lt"/>
                <a:cs typeface="Arabic Typesetting" panose="03020402040406030203" pitchFamily="66" charset="-78"/>
              </a:rPr>
              <a:t> the black candle is again lit, as well as the farthest red candle on the left. This represents the 2nd principle of Kwanzaa – </a:t>
            </a:r>
            <a:r>
              <a:rPr lang="en-US" sz="1000" dirty="0" err="1">
                <a:solidFill>
                  <a:srgbClr val="000000"/>
                </a:solidFill>
                <a:latin typeface="+mj-lt"/>
                <a:cs typeface="Arabic Typesetting" panose="03020402040406030203" pitchFamily="66" charset="-78"/>
              </a:rPr>
              <a:t>Kujichagulia</a:t>
            </a:r>
            <a:r>
              <a:rPr lang="en-US" sz="1000" dirty="0">
                <a:solidFill>
                  <a:srgbClr val="000000"/>
                </a:solidFill>
                <a:latin typeface="+mj-lt"/>
                <a:cs typeface="Arabic Typesetting" panose="03020402040406030203" pitchFamily="66" charset="-78"/>
              </a:rPr>
              <a:t> (</a:t>
            </a:r>
            <a:r>
              <a:rPr lang="en-US" sz="1000" dirty="0" err="1">
                <a:solidFill>
                  <a:srgbClr val="000000"/>
                </a:solidFill>
                <a:latin typeface="+mj-lt"/>
                <a:cs typeface="Arabic Typesetting" panose="03020402040406030203" pitchFamily="66" charset="-78"/>
              </a:rPr>
              <a:t>koo</a:t>
            </a:r>
            <a:r>
              <a:rPr lang="en-US" sz="1000" dirty="0">
                <a:solidFill>
                  <a:srgbClr val="000000"/>
                </a:solidFill>
                <a:latin typeface="+mj-lt"/>
                <a:cs typeface="Arabic Typesetting" panose="03020402040406030203" pitchFamily="66" charset="-78"/>
              </a:rPr>
              <a:t>-</a:t>
            </a:r>
            <a:r>
              <a:rPr lang="en-US" sz="1000" dirty="0" err="1">
                <a:solidFill>
                  <a:srgbClr val="000000"/>
                </a:solidFill>
                <a:latin typeface="+mj-lt"/>
                <a:cs typeface="Arabic Typesetting" panose="03020402040406030203" pitchFamily="66" charset="-78"/>
              </a:rPr>
              <a:t>jee</a:t>
            </a:r>
            <a:r>
              <a:rPr lang="en-US" sz="1000" dirty="0">
                <a:solidFill>
                  <a:srgbClr val="000000"/>
                </a:solidFill>
                <a:latin typeface="+mj-lt"/>
                <a:cs typeface="Arabic Typesetting" panose="03020402040406030203" pitchFamily="66" charset="-78"/>
              </a:rPr>
              <a:t>-</a:t>
            </a:r>
            <a:r>
              <a:rPr lang="en-US" sz="1000" dirty="0" err="1">
                <a:solidFill>
                  <a:srgbClr val="000000"/>
                </a:solidFill>
                <a:latin typeface="+mj-lt"/>
                <a:cs typeface="Arabic Typesetting" panose="03020402040406030203" pitchFamily="66" charset="-78"/>
              </a:rPr>
              <a:t>chah</a:t>
            </a:r>
            <a:r>
              <a:rPr lang="en-US" sz="1000" dirty="0">
                <a:solidFill>
                  <a:srgbClr val="000000"/>
                </a:solidFill>
                <a:latin typeface="+mj-lt"/>
                <a:cs typeface="Arabic Typesetting" panose="03020402040406030203" pitchFamily="66" charset="-78"/>
              </a:rPr>
              <a:t>-goo-LEE-ah): Self-Determination.</a:t>
            </a:r>
            <a:endParaRPr lang="en-US" sz="1000" dirty="0">
              <a:solidFill>
                <a:srgbClr val="780707"/>
              </a:solidFill>
              <a:latin typeface="+mj-lt"/>
              <a:cs typeface="Arabic Typesetting" panose="03020402040406030203" pitchFamily="66" charset="-78"/>
            </a:endParaRPr>
          </a:p>
          <a:p>
            <a:pPr algn="just">
              <a:lnSpc>
                <a:spcPts val="1440"/>
              </a:lnSpc>
              <a:buFont typeface="Arial" panose="020B0604020202020204" pitchFamily="34" charset="0"/>
              <a:buChar char="•"/>
            </a:pPr>
            <a:r>
              <a:rPr lang="en-US" sz="1000" dirty="0">
                <a:solidFill>
                  <a:srgbClr val="780707"/>
                </a:solidFill>
                <a:latin typeface="+mj-lt"/>
                <a:cs typeface="Arabic Typesetting" panose="03020402040406030203" pitchFamily="66" charset="-78"/>
              </a:rPr>
              <a:t> </a:t>
            </a:r>
            <a:r>
              <a:rPr lang="en-US" sz="1000" dirty="0">
                <a:solidFill>
                  <a:srgbClr val="000000"/>
                </a:solidFill>
                <a:latin typeface="+mj-lt"/>
                <a:cs typeface="Arabic Typesetting" panose="03020402040406030203" pitchFamily="66" charset="-78"/>
              </a:rPr>
              <a:t>On the </a:t>
            </a:r>
            <a:r>
              <a:rPr lang="en-US" sz="1000" b="1" dirty="0">
                <a:solidFill>
                  <a:srgbClr val="B22222"/>
                </a:solidFill>
                <a:latin typeface="+mj-lt"/>
                <a:cs typeface="Arabic Typesetting" panose="03020402040406030203" pitchFamily="66" charset="-78"/>
              </a:rPr>
              <a:t>third day</a:t>
            </a:r>
            <a:r>
              <a:rPr lang="en-US" sz="1000" dirty="0">
                <a:solidFill>
                  <a:srgbClr val="000000"/>
                </a:solidFill>
                <a:latin typeface="+mj-lt"/>
                <a:cs typeface="Arabic Typesetting" panose="03020402040406030203" pitchFamily="66" charset="-78"/>
              </a:rPr>
              <a:t> the black candle is lit, then the farthest left red, and then the farthest right green candle. This represents the 3rd principle of Kwanzaa – </a:t>
            </a:r>
            <a:r>
              <a:rPr lang="en-US" sz="1000" dirty="0" err="1">
                <a:solidFill>
                  <a:srgbClr val="000000"/>
                </a:solidFill>
                <a:latin typeface="+mj-lt"/>
                <a:cs typeface="Arabic Typesetting" panose="03020402040406030203" pitchFamily="66" charset="-78"/>
              </a:rPr>
              <a:t>Ujima</a:t>
            </a:r>
            <a:r>
              <a:rPr lang="en-US" sz="1000" dirty="0">
                <a:solidFill>
                  <a:srgbClr val="000000"/>
                </a:solidFill>
                <a:latin typeface="+mj-lt"/>
                <a:cs typeface="Arabic Typesetting" panose="03020402040406030203" pitchFamily="66" charset="-78"/>
              </a:rPr>
              <a:t> (</a:t>
            </a:r>
            <a:r>
              <a:rPr lang="en-US" sz="1000" dirty="0" err="1">
                <a:solidFill>
                  <a:srgbClr val="000000"/>
                </a:solidFill>
                <a:latin typeface="+mj-lt"/>
                <a:cs typeface="Arabic Typesetting" panose="03020402040406030203" pitchFamily="66" charset="-78"/>
              </a:rPr>
              <a:t>oo</a:t>
            </a:r>
            <a:r>
              <a:rPr lang="en-US" sz="1000" dirty="0">
                <a:solidFill>
                  <a:srgbClr val="000000"/>
                </a:solidFill>
                <a:latin typeface="+mj-lt"/>
                <a:cs typeface="Arabic Typesetting" panose="03020402040406030203" pitchFamily="66" charset="-78"/>
              </a:rPr>
              <a:t>-JEE-</a:t>
            </a:r>
            <a:r>
              <a:rPr lang="en-US" sz="1000" dirty="0" err="1">
                <a:solidFill>
                  <a:srgbClr val="000000"/>
                </a:solidFill>
                <a:latin typeface="+mj-lt"/>
                <a:cs typeface="Arabic Typesetting" panose="03020402040406030203" pitchFamily="66" charset="-78"/>
              </a:rPr>
              <a:t>mah</a:t>
            </a:r>
            <a:r>
              <a:rPr lang="en-US" sz="1000" dirty="0">
                <a:solidFill>
                  <a:srgbClr val="000000"/>
                </a:solidFill>
                <a:latin typeface="+mj-lt"/>
                <a:cs typeface="Arabic Typesetting" panose="03020402040406030203" pitchFamily="66" charset="-78"/>
              </a:rPr>
              <a:t>): Collective work and responsibility.</a:t>
            </a:r>
            <a:endParaRPr lang="en-US" sz="1000" dirty="0">
              <a:solidFill>
                <a:srgbClr val="780707"/>
              </a:solidFill>
              <a:latin typeface="+mj-lt"/>
              <a:cs typeface="Arabic Typesetting" panose="03020402040406030203" pitchFamily="66" charset="-78"/>
            </a:endParaRPr>
          </a:p>
          <a:p>
            <a:pPr algn="just">
              <a:lnSpc>
                <a:spcPts val="1440"/>
              </a:lnSpc>
              <a:buFont typeface="Arial" panose="020B0604020202020204" pitchFamily="34" charset="0"/>
              <a:buChar char="•"/>
            </a:pPr>
            <a:r>
              <a:rPr lang="en-US" sz="1000" dirty="0">
                <a:solidFill>
                  <a:srgbClr val="780707"/>
                </a:solidFill>
                <a:latin typeface="+mj-lt"/>
                <a:cs typeface="Arabic Typesetting" panose="03020402040406030203" pitchFamily="66" charset="-78"/>
              </a:rPr>
              <a:t> </a:t>
            </a:r>
            <a:r>
              <a:rPr lang="en-US" sz="1000" dirty="0">
                <a:solidFill>
                  <a:srgbClr val="000000"/>
                </a:solidFill>
                <a:latin typeface="+mj-lt"/>
                <a:cs typeface="Arabic Typesetting" panose="03020402040406030203" pitchFamily="66" charset="-78"/>
              </a:rPr>
              <a:t>On the </a:t>
            </a:r>
            <a:r>
              <a:rPr lang="en-US" sz="1000" b="1" dirty="0">
                <a:solidFill>
                  <a:srgbClr val="B22222"/>
                </a:solidFill>
                <a:latin typeface="+mj-lt"/>
                <a:cs typeface="Arabic Typesetting" panose="03020402040406030203" pitchFamily="66" charset="-78"/>
              </a:rPr>
              <a:t>fourth day</a:t>
            </a:r>
            <a:r>
              <a:rPr lang="en-US" sz="1000" dirty="0">
                <a:solidFill>
                  <a:srgbClr val="000000"/>
                </a:solidFill>
                <a:latin typeface="+mj-lt"/>
                <a:cs typeface="Arabic Typesetting" panose="03020402040406030203" pitchFamily="66" charset="-78"/>
              </a:rPr>
              <a:t> the black candle is lit, then the farthest left red, then the farthest right green and then the next red candle on the left. This represents the 4th principle of Kwanzaa – </a:t>
            </a:r>
            <a:r>
              <a:rPr lang="en-US" sz="1000" dirty="0" err="1">
                <a:solidFill>
                  <a:srgbClr val="000000"/>
                </a:solidFill>
                <a:latin typeface="+mj-lt"/>
                <a:cs typeface="Arabic Typesetting" panose="03020402040406030203" pitchFamily="66" charset="-78"/>
              </a:rPr>
              <a:t>Ujamaa</a:t>
            </a:r>
            <a:r>
              <a:rPr lang="en-US" sz="1000" dirty="0">
                <a:solidFill>
                  <a:srgbClr val="000000"/>
                </a:solidFill>
                <a:latin typeface="+mj-lt"/>
                <a:cs typeface="Arabic Typesetting" panose="03020402040406030203" pitchFamily="66" charset="-78"/>
              </a:rPr>
              <a:t> (</a:t>
            </a:r>
            <a:r>
              <a:rPr lang="en-US" sz="1000" dirty="0" err="1">
                <a:solidFill>
                  <a:srgbClr val="000000"/>
                </a:solidFill>
                <a:latin typeface="+mj-lt"/>
                <a:cs typeface="Arabic Typesetting" panose="03020402040406030203" pitchFamily="66" charset="-78"/>
              </a:rPr>
              <a:t>oo</a:t>
            </a:r>
            <a:r>
              <a:rPr lang="en-US" sz="1000" dirty="0">
                <a:solidFill>
                  <a:srgbClr val="000000"/>
                </a:solidFill>
                <a:latin typeface="+mj-lt"/>
                <a:cs typeface="Arabic Typesetting" panose="03020402040406030203" pitchFamily="66" charset="-78"/>
              </a:rPr>
              <a:t>-</a:t>
            </a:r>
            <a:r>
              <a:rPr lang="en-US" sz="1000" dirty="0" err="1">
                <a:solidFill>
                  <a:srgbClr val="000000"/>
                </a:solidFill>
                <a:latin typeface="+mj-lt"/>
                <a:cs typeface="Arabic Typesetting" panose="03020402040406030203" pitchFamily="66" charset="-78"/>
              </a:rPr>
              <a:t>jah</a:t>
            </a:r>
            <a:r>
              <a:rPr lang="en-US" sz="1000" dirty="0">
                <a:solidFill>
                  <a:srgbClr val="000000"/>
                </a:solidFill>
                <a:latin typeface="+mj-lt"/>
                <a:cs typeface="Arabic Typesetting" panose="03020402040406030203" pitchFamily="66" charset="-78"/>
              </a:rPr>
              <a:t>-MAH): Collective economics.</a:t>
            </a:r>
            <a:endParaRPr lang="en-US" sz="1000" dirty="0">
              <a:solidFill>
                <a:srgbClr val="780707"/>
              </a:solidFill>
              <a:latin typeface="+mj-lt"/>
              <a:cs typeface="Arabic Typesetting" panose="03020402040406030203" pitchFamily="66" charset="-78"/>
            </a:endParaRPr>
          </a:p>
          <a:p>
            <a:pPr algn="just">
              <a:lnSpc>
                <a:spcPts val="1440"/>
              </a:lnSpc>
              <a:buFont typeface="Arial" panose="020B0604020202020204" pitchFamily="34" charset="0"/>
              <a:buChar char="•"/>
            </a:pPr>
            <a:r>
              <a:rPr lang="en-US" sz="1000" dirty="0">
                <a:solidFill>
                  <a:srgbClr val="780707"/>
                </a:solidFill>
                <a:latin typeface="+mj-lt"/>
                <a:cs typeface="Arabic Typesetting" panose="03020402040406030203" pitchFamily="66" charset="-78"/>
              </a:rPr>
              <a:t> </a:t>
            </a:r>
            <a:r>
              <a:rPr lang="en-US" sz="1000" dirty="0">
                <a:solidFill>
                  <a:srgbClr val="000000"/>
                </a:solidFill>
                <a:latin typeface="+mj-lt"/>
                <a:cs typeface="Arabic Typesetting" panose="03020402040406030203" pitchFamily="66" charset="-78"/>
              </a:rPr>
              <a:t>On the</a:t>
            </a:r>
            <a:r>
              <a:rPr lang="en-US" sz="1000" b="1" dirty="0">
                <a:solidFill>
                  <a:srgbClr val="B22222"/>
                </a:solidFill>
                <a:latin typeface="+mj-lt"/>
                <a:cs typeface="Arabic Typesetting" panose="03020402040406030203" pitchFamily="66" charset="-78"/>
              </a:rPr>
              <a:t> fifth day</a:t>
            </a:r>
            <a:r>
              <a:rPr lang="en-US" sz="1000" dirty="0">
                <a:solidFill>
                  <a:srgbClr val="000000"/>
                </a:solidFill>
                <a:latin typeface="+mj-lt"/>
                <a:cs typeface="Arabic Typesetting" panose="03020402040406030203" pitchFamily="66" charset="-78"/>
              </a:rPr>
              <a:t> the black candle is lit, then the farthest left red, the farthest right green, the next red and then the next green candle. This represents the 5th principle of Kwanzaa – Nia (NEE-ah): Purpose.</a:t>
            </a:r>
            <a:endParaRPr lang="en-US" sz="1000" dirty="0">
              <a:solidFill>
                <a:srgbClr val="780707"/>
              </a:solidFill>
              <a:latin typeface="+mj-lt"/>
              <a:cs typeface="Arabic Typesetting" panose="03020402040406030203" pitchFamily="66" charset="-78"/>
            </a:endParaRPr>
          </a:p>
          <a:p>
            <a:pPr algn="just">
              <a:lnSpc>
                <a:spcPts val="1440"/>
              </a:lnSpc>
              <a:buFont typeface="Arial" panose="020B0604020202020204" pitchFamily="34" charset="0"/>
              <a:buChar char="•"/>
            </a:pPr>
            <a:r>
              <a:rPr lang="en-US" sz="1000" dirty="0">
                <a:solidFill>
                  <a:srgbClr val="780707"/>
                </a:solidFill>
                <a:latin typeface="+mj-lt"/>
                <a:cs typeface="Arabic Typesetting" panose="03020402040406030203" pitchFamily="66" charset="-78"/>
              </a:rPr>
              <a:t> </a:t>
            </a:r>
            <a:r>
              <a:rPr lang="en-US" sz="1000" dirty="0">
                <a:solidFill>
                  <a:srgbClr val="000000"/>
                </a:solidFill>
                <a:latin typeface="+mj-lt"/>
                <a:cs typeface="Arabic Typesetting" panose="03020402040406030203" pitchFamily="66" charset="-78"/>
              </a:rPr>
              <a:t>On the </a:t>
            </a:r>
            <a:r>
              <a:rPr lang="en-US" sz="1000" b="1" dirty="0">
                <a:solidFill>
                  <a:srgbClr val="B22222"/>
                </a:solidFill>
                <a:latin typeface="+mj-lt"/>
                <a:cs typeface="Arabic Typesetting" panose="03020402040406030203" pitchFamily="66" charset="-78"/>
              </a:rPr>
              <a:t>sixth day</a:t>
            </a:r>
            <a:r>
              <a:rPr lang="en-US" sz="1000" dirty="0">
                <a:solidFill>
                  <a:srgbClr val="000000"/>
                </a:solidFill>
                <a:latin typeface="+mj-lt"/>
                <a:cs typeface="Arabic Typesetting" panose="03020402040406030203" pitchFamily="66" charset="-78"/>
              </a:rPr>
              <a:t> the black candle is lit, then the farthest left red, the farthest right green, the next red, the next green and then the final red candle. This represents the 6th principle of Kwanzaa – </a:t>
            </a:r>
            <a:r>
              <a:rPr lang="en-US" sz="1000" dirty="0" err="1">
                <a:solidFill>
                  <a:srgbClr val="000000"/>
                </a:solidFill>
                <a:latin typeface="+mj-lt"/>
                <a:cs typeface="Arabic Typesetting" panose="03020402040406030203" pitchFamily="66" charset="-78"/>
              </a:rPr>
              <a:t>Kuumba</a:t>
            </a:r>
            <a:r>
              <a:rPr lang="en-US" sz="1000" dirty="0">
                <a:solidFill>
                  <a:srgbClr val="000000"/>
                </a:solidFill>
                <a:latin typeface="+mj-lt"/>
                <a:cs typeface="Arabic Typesetting" panose="03020402040406030203" pitchFamily="66" charset="-78"/>
              </a:rPr>
              <a:t> (</a:t>
            </a:r>
            <a:r>
              <a:rPr lang="en-US" sz="1000" dirty="0" err="1">
                <a:solidFill>
                  <a:srgbClr val="000000"/>
                </a:solidFill>
                <a:latin typeface="+mj-lt"/>
                <a:cs typeface="Arabic Typesetting" panose="03020402040406030203" pitchFamily="66" charset="-78"/>
              </a:rPr>
              <a:t>koo</a:t>
            </a:r>
            <a:r>
              <a:rPr lang="en-US" sz="1000" dirty="0">
                <a:solidFill>
                  <a:srgbClr val="000000"/>
                </a:solidFill>
                <a:latin typeface="+mj-lt"/>
                <a:cs typeface="Arabic Typesetting" panose="03020402040406030203" pitchFamily="66" charset="-78"/>
              </a:rPr>
              <a:t>-OOM-bah): Creativity.</a:t>
            </a:r>
            <a:endParaRPr lang="en-US" sz="1000" dirty="0">
              <a:solidFill>
                <a:srgbClr val="780707"/>
              </a:solidFill>
              <a:latin typeface="+mj-lt"/>
              <a:cs typeface="Arabic Typesetting" panose="03020402040406030203" pitchFamily="66" charset="-78"/>
            </a:endParaRPr>
          </a:p>
          <a:p>
            <a:pPr algn="just">
              <a:lnSpc>
                <a:spcPts val="1440"/>
              </a:lnSpc>
              <a:buFont typeface="Arial" panose="020B0604020202020204" pitchFamily="34" charset="0"/>
              <a:buChar char="•"/>
            </a:pPr>
            <a:r>
              <a:rPr lang="en-US" sz="1000" dirty="0">
                <a:solidFill>
                  <a:srgbClr val="780707"/>
                </a:solidFill>
                <a:latin typeface="+mj-lt"/>
                <a:cs typeface="Arabic Typesetting" panose="03020402040406030203" pitchFamily="66" charset="-78"/>
              </a:rPr>
              <a:t> </a:t>
            </a:r>
            <a:r>
              <a:rPr lang="en-US" sz="1000" dirty="0">
                <a:solidFill>
                  <a:srgbClr val="000000"/>
                </a:solidFill>
                <a:latin typeface="+mj-lt"/>
                <a:cs typeface="Arabic Typesetting" panose="03020402040406030203" pitchFamily="66" charset="-78"/>
              </a:rPr>
              <a:t>On the </a:t>
            </a:r>
            <a:r>
              <a:rPr lang="en-US" sz="1000" b="1" dirty="0">
                <a:solidFill>
                  <a:srgbClr val="B22222"/>
                </a:solidFill>
                <a:latin typeface="+mj-lt"/>
                <a:cs typeface="Arabic Typesetting" panose="03020402040406030203" pitchFamily="66" charset="-78"/>
              </a:rPr>
              <a:t>seventh day</a:t>
            </a:r>
            <a:r>
              <a:rPr lang="en-US" sz="1000" dirty="0">
                <a:solidFill>
                  <a:srgbClr val="000000"/>
                </a:solidFill>
                <a:latin typeface="+mj-lt"/>
                <a:cs typeface="Arabic Typesetting" panose="03020402040406030203" pitchFamily="66" charset="-78"/>
              </a:rPr>
              <a:t> the black candle is lit, then the farthest left red, the farthest right green, the next red candle, the next green, the final red and then the final green candle. Now all seven candles are lit. This represents the 7th principle of Kwanzaa – Imani (</a:t>
            </a:r>
            <a:r>
              <a:rPr lang="en-US" sz="1000" dirty="0" err="1">
                <a:solidFill>
                  <a:srgbClr val="000000"/>
                </a:solidFill>
                <a:latin typeface="+mj-lt"/>
                <a:cs typeface="Arabic Typesetting" panose="03020402040406030203" pitchFamily="66" charset="-78"/>
              </a:rPr>
              <a:t>ee</a:t>
            </a:r>
            <a:r>
              <a:rPr lang="en-US" sz="1000" dirty="0">
                <a:solidFill>
                  <a:srgbClr val="000000"/>
                </a:solidFill>
                <a:latin typeface="+mj-lt"/>
                <a:cs typeface="Arabic Typesetting" panose="03020402040406030203" pitchFamily="66" charset="-78"/>
              </a:rPr>
              <a:t>-MAH-nee): Faith</a:t>
            </a:r>
            <a:r>
              <a:rPr lang="en-US" sz="1000" dirty="0" smtClean="0">
                <a:solidFill>
                  <a:srgbClr val="000000"/>
                </a:solidFill>
                <a:latin typeface="+mj-lt"/>
                <a:cs typeface="Arabic Typesetting" panose="03020402040406030203" pitchFamily="66" charset="-78"/>
              </a:rPr>
              <a:t>.</a:t>
            </a:r>
            <a:endParaRPr lang="en-US" sz="1000" dirty="0">
              <a:solidFill>
                <a:srgbClr val="780707"/>
              </a:solidFill>
              <a:latin typeface="+mj-lt"/>
              <a:cs typeface="Arabic Typesetting" panose="03020402040406030203" pitchFamily="66" charset="-78"/>
            </a:endParaRPr>
          </a:p>
        </p:txBody>
      </p:sp>
    </p:spTree>
    <p:extLst>
      <p:ext uri="{BB962C8B-B14F-4D97-AF65-F5344CB8AC3E}">
        <p14:creationId xmlns:p14="http://schemas.microsoft.com/office/powerpoint/2010/main" val="37800372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ectangle 5"/>
          <p:cNvSpPr/>
          <p:nvPr/>
        </p:nvSpPr>
        <p:spPr>
          <a:xfrm>
            <a:off x="393700" y="5486400"/>
            <a:ext cx="7239000" cy="553998"/>
          </a:xfrm>
          <a:prstGeom prst="rect">
            <a:avLst/>
          </a:prstGeom>
        </p:spPr>
        <p:txBody>
          <a:bodyPr wrap="square">
            <a:spAutoFit/>
          </a:bodyPr>
          <a:lstStyle/>
          <a:p>
            <a:r>
              <a:rPr lang="en-US" sz="1000" b="1" u="sng" dirty="0" smtClean="0">
                <a:latin typeface="Bodoni MT" pitchFamily="18" charset="0"/>
                <a:ea typeface="Batang" pitchFamily="18" charset="-127"/>
              </a:rPr>
              <a:t>Courtesy of</a:t>
            </a:r>
            <a:br>
              <a:rPr lang="en-US" sz="1000" b="1" u="sng" dirty="0" smtClean="0">
                <a:latin typeface="Bodoni MT" pitchFamily="18" charset="0"/>
                <a:ea typeface="Batang" pitchFamily="18" charset="-127"/>
              </a:rPr>
            </a:br>
            <a:r>
              <a:rPr lang="en-US" sz="1000" b="1" dirty="0" smtClean="0">
                <a:latin typeface="Bodoni MT" pitchFamily="18" charset="0"/>
                <a:ea typeface="Batang" pitchFamily="18" charset="-127"/>
              </a:rPr>
              <a:t>Text: </a:t>
            </a:r>
            <a:r>
              <a:rPr lang="en-US" sz="1000" b="1" dirty="0" smtClean="0">
                <a:latin typeface="Bodoni MT" pitchFamily="18" charset="0"/>
                <a:ea typeface="Batang" pitchFamily="18" charset="-127"/>
                <a:hlinkClick r:id="rId2"/>
              </a:rPr>
              <a:t>http://en.wikipedia.org/wiki/Kwanzaa</a:t>
            </a:r>
            <a:r>
              <a:rPr lang="en-US" sz="1000" b="1" dirty="0">
                <a:latin typeface="Bodoni MT" pitchFamily="18" charset="0"/>
                <a:ea typeface="Batang" pitchFamily="18" charset="-127"/>
              </a:rPr>
              <a:t>; </a:t>
            </a:r>
            <a:r>
              <a:rPr lang="en-US" sz="1000" b="1" dirty="0">
                <a:latin typeface="Bodoni MT" pitchFamily="18" charset="0"/>
                <a:ea typeface="Batang" pitchFamily="18" charset="-127"/>
                <a:hlinkClick r:id="rId3"/>
              </a:rPr>
              <a:t>http://ourheritagemagazine.com/our-heritage-magazine-online/kwanzaa</a:t>
            </a:r>
            <a:r>
              <a:rPr lang="en-US" sz="1000" b="1" dirty="0" smtClean="0">
                <a:latin typeface="Bodoni MT" pitchFamily="18" charset="0"/>
                <a:ea typeface="Batang" pitchFamily="18" charset="-127"/>
                <a:hlinkClick r:id="rId3"/>
              </a:rPr>
              <a:t>/</a:t>
            </a:r>
            <a:r>
              <a:rPr lang="en-US" sz="1000" b="1" dirty="0" smtClean="0">
                <a:latin typeface="Bodoni MT" pitchFamily="18" charset="0"/>
                <a:ea typeface="Batang" pitchFamily="18" charset="-127"/>
              </a:rPr>
              <a:t> </a:t>
            </a:r>
          </a:p>
          <a:p>
            <a:r>
              <a:rPr lang="en-US" sz="1000" b="1" dirty="0" smtClean="0">
                <a:latin typeface="Bodoni MT" pitchFamily="18" charset="0"/>
                <a:ea typeface="Batang" pitchFamily="18" charset="-127"/>
              </a:rPr>
              <a:t>Picture: </a:t>
            </a:r>
            <a:r>
              <a:rPr lang="en-US" sz="1000" b="1" dirty="0">
                <a:latin typeface="Bodoni MT" pitchFamily="18" charset="0"/>
                <a:ea typeface="Batang" pitchFamily="18" charset="-127"/>
                <a:hlinkClick r:id="rId3"/>
              </a:rPr>
              <a:t>http://ourheritagemagazine.com/our-heritage-magazine-online/kwanzaa</a:t>
            </a:r>
            <a:r>
              <a:rPr lang="en-US" sz="1000" b="1" dirty="0" smtClean="0">
                <a:latin typeface="Bodoni MT" pitchFamily="18" charset="0"/>
                <a:ea typeface="Batang" pitchFamily="18" charset="-127"/>
                <a:hlinkClick r:id="rId3"/>
              </a:rPr>
              <a:t>/</a:t>
            </a:r>
            <a:r>
              <a:rPr lang="en-US" sz="1000" b="1" dirty="0" smtClean="0">
                <a:latin typeface="Bodoni MT" pitchFamily="18" charset="0"/>
                <a:ea typeface="Batang" pitchFamily="18" charset="-127"/>
              </a:rPr>
              <a:t>   </a:t>
            </a:r>
          </a:p>
        </p:txBody>
      </p:sp>
      <p:sp>
        <p:nvSpPr>
          <p:cNvPr id="7" name="Rectangle 6"/>
          <p:cNvSpPr/>
          <p:nvPr/>
        </p:nvSpPr>
        <p:spPr>
          <a:xfrm>
            <a:off x="393700" y="4582982"/>
            <a:ext cx="7759700" cy="830997"/>
          </a:xfrm>
          <a:prstGeom prst="rect">
            <a:avLst/>
          </a:prstGeom>
        </p:spPr>
        <p:txBody>
          <a:bodyPr wrap="square">
            <a:spAutoFit/>
          </a:bodyPr>
          <a:lstStyle/>
          <a:p>
            <a:r>
              <a:rPr lang="en-US" sz="1200" b="1" u="sng" dirty="0" smtClean="0">
                <a:latin typeface="Baskerville Old Face" pitchFamily="18" charset="0"/>
              </a:rPr>
              <a:t>Suggested Family and Classroom Activities:</a:t>
            </a:r>
            <a:br>
              <a:rPr lang="en-US" sz="1200" b="1" u="sng" dirty="0" smtClean="0">
                <a:latin typeface="Baskerville Old Face" pitchFamily="18" charset="0"/>
              </a:rPr>
            </a:br>
            <a:r>
              <a:rPr lang="en-US" sz="1200" b="1" dirty="0" smtClean="0">
                <a:latin typeface="Baskerville Old Face" pitchFamily="18" charset="0"/>
              </a:rPr>
              <a:t>Research the history of Kwanzaa</a:t>
            </a:r>
          </a:p>
          <a:p>
            <a:r>
              <a:rPr lang="en-US" sz="1200" b="1" dirty="0" smtClean="0">
                <a:latin typeface="Baskerville Old Face" pitchFamily="18" charset="0"/>
              </a:rPr>
              <a:t>Interview a participant of their experience while participating in Kwanzaa</a:t>
            </a:r>
          </a:p>
          <a:p>
            <a:r>
              <a:rPr lang="en-US" sz="1200" b="1" dirty="0" smtClean="0">
                <a:latin typeface="Baskerville Old Face" pitchFamily="18" charset="0"/>
              </a:rPr>
              <a:t>Experience participating in the celebration of Kwanzaa</a:t>
            </a:r>
            <a:endParaRPr lang="en-US" sz="1200" b="1" dirty="0">
              <a:latin typeface="Baskerville Old Face" pitchFamily="18" charset="0"/>
            </a:endParaRPr>
          </a:p>
        </p:txBody>
      </p:sp>
      <p:pic>
        <p:nvPicPr>
          <p:cNvPr id="8" name="Picture 2" descr="http://ourheritagemagazine.com/wp-content/uploads/kwanzaa_with_label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609600"/>
            <a:ext cx="3571875" cy="337185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90500" y="748792"/>
            <a:ext cx="2057400" cy="5562600"/>
          </a:xfrm>
          <a:solidFill>
            <a:schemeClr val="tx1"/>
          </a:solidFill>
        </p:spPr>
        <p:style>
          <a:lnRef idx="2">
            <a:schemeClr val="accent5"/>
          </a:lnRef>
          <a:fillRef idx="1">
            <a:schemeClr val="lt1"/>
          </a:fillRef>
          <a:effectRef idx="0">
            <a:schemeClr val="accent5"/>
          </a:effectRef>
          <a:fontRef idx="minor">
            <a:schemeClr val="dk1"/>
          </a:fontRef>
        </p:style>
        <p:txBody>
          <a:bodyPr>
            <a:noAutofit/>
          </a:bodyPr>
          <a:lstStyle/>
          <a:p>
            <a:pPr algn="just">
              <a:spcBef>
                <a:spcPts val="0"/>
              </a:spcBef>
            </a:pPr>
            <a:r>
              <a:rPr lang="en-US" sz="1050" b="1" dirty="0" smtClean="0">
                <a:solidFill>
                  <a:schemeClr val="bg1"/>
                </a:solidFill>
                <a:latin typeface="Times New Roman" panose="02020603050405020304" pitchFamily="18" charset="0"/>
                <a:cs typeface="Times New Roman" pitchFamily="18" charset="0"/>
              </a:rPr>
              <a:t>It’s that time of the year again!  The </a:t>
            </a:r>
            <a:r>
              <a:rPr lang="en-US" sz="1050" b="1" dirty="0">
                <a:solidFill>
                  <a:schemeClr val="bg1"/>
                </a:solidFill>
                <a:latin typeface="Times New Roman" pitchFamily="18" charset="0"/>
                <a:cs typeface="Times New Roman" pitchFamily="18" charset="0"/>
              </a:rPr>
              <a:t>St. Croix </a:t>
            </a:r>
            <a:r>
              <a:rPr lang="en-US" sz="1050" b="1" dirty="0" smtClean="0">
                <a:solidFill>
                  <a:schemeClr val="bg1"/>
                </a:solidFill>
                <a:latin typeface="Times New Roman" pitchFamily="18" charset="0"/>
                <a:cs typeface="Times New Roman" pitchFamily="18" charset="0"/>
              </a:rPr>
              <a:t>Crucian </a:t>
            </a:r>
            <a:r>
              <a:rPr lang="en-US" sz="1050" b="1" dirty="0">
                <a:solidFill>
                  <a:schemeClr val="bg1"/>
                </a:solidFill>
                <a:latin typeface="Times New Roman" pitchFamily="18" charset="0"/>
                <a:cs typeface="Times New Roman" pitchFamily="18" charset="0"/>
              </a:rPr>
              <a:t>Christmas Carnival </a:t>
            </a:r>
            <a:r>
              <a:rPr lang="en-US" sz="1050" b="1" dirty="0" smtClean="0">
                <a:solidFill>
                  <a:schemeClr val="bg1"/>
                </a:solidFill>
                <a:latin typeface="Times New Roman" pitchFamily="18" charset="0"/>
                <a:cs typeface="Times New Roman" pitchFamily="18" charset="0"/>
              </a:rPr>
              <a:t>will be celebrating </a:t>
            </a:r>
            <a:r>
              <a:rPr lang="en-US" sz="1050" b="1" dirty="0">
                <a:solidFill>
                  <a:schemeClr val="bg1"/>
                </a:solidFill>
                <a:latin typeface="Times New Roman" pitchFamily="18" charset="0"/>
                <a:cs typeface="Times New Roman" pitchFamily="18" charset="0"/>
              </a:rPr>
              <a:t>its </a:t>
            </a:r>
            <a:r>
              <a:rPr lang="en-US" sz="1050" b="1" dirty="0" smtClean="0">
                <a:solidFill>
                  <a:schemeClr val="bg1"/>
                </a:solidFill>
                <a:latin typeface="Times New Roman" pitchFamily="18" charset="0"/>
                <a:cs typeface="Times New Roman" pitchFamily="18" charset="0"/>
              </a:rPr>
              <a:t>64</a:t>
            </a:r>
            <a:r>
              <a:rPr lang="en-US" sz="1050" b="1" baseline="30000" dirty="0" smtClean="0">
                <a:solidFill>
                  <a:schemeClr val="bg1"/>
                </a:solidFill>
                <a:latin typeface="Times New Roman" pitchFamily="18" charset="0"/>
                <a:cs typeface="Times New Roman" pitchFamily="18" charset="0"/>
              </a:rPr>
              <a:t>th</a:t>
            </a:r>
            <a:r>
              <a:rPr lang="en-US" sz="1050" b="1" dirty="0" smtClean="0">
                <a:solidFill>
                  <a:schemeClr val="bg1"/>
                </a:solidFill>
                <a:latin typeface="Times New Roman" pitchFamily="18" charset="0"/>
                <a:cs typeface="Times New Roman" pitchFamily="18" charset="0"/>
              </a:rPr>
              <a:t> </a:t>
            </a:r>
            <a:r>
              <a:rPr lang="en-US" sz="1050" b="1" dirty="0" err="1" smtClean="0">
                <a:solidFill>
                  <a:schemeClr val="bg1"/>
                </a:solidFill>
                <a:latin typeface="Times New Roman" pitchFamily="18" charset="0"/>
                <a:cs typeface="Times New Roman" pitchFamily="18" charset="0"/>
              </a:rPr>
              <a:t>Centenial</a:t>
            </a:r>
            <a:r>
              <a:rPr lang="en-US" sz="1050" b="1" dirty="0" smtClean="0">
                <a:solidFill>
                  <a:schemeClr val="bg1"/>
                </a:solidFill>
                <a:latin typeface="Times New Roman" pitchFamily="18" charset="0"/>
                <a:cs typeface="Times New Roman" pitchFamily="18" charset="0"/>
              </a:rPr>
              <a:t> Carnival Celebration for 2016- 2017.</a:t>
            </a:r>
          </a:p>
          <a:p>
            <a:pPr algn="just">
              <a:spcBef>
                <a:spcPts val="0"/>
              </a:spcBef>
            </a:pPr>
            <a:endParaRPr lang="en-US" sz="1050" b="1" dirty="0" smtClean="0">
              <a:solidFill>
                <a:schemeClr val="bg1"/>
              </a:solidFill>
              <a:latin typeface="Times New Roman" pitchFamily="18" charset="0"/>
              <a:cs typeface="Times New Roman" pitchFamily="18" charset="0"/>
            </a:endParaRPr>
          </a:p>
          <a:p>
            <a:pPr algn="just">
              <a:spcBef>
                <a:spcPts val="0"/>
              </a:spcBef>
            </a:pPr>
            <a:r>
              <a:rPr lang="en-US" sz="1050" b="1" dirty="0" smtClean="0">
                <a:solidFill>
                  <a:schemeClr val="bg1"/>
                </a:solidFill>
                <a:latin typeface="Times New Roman" pitchFamily="18" charset="0"/>
                <a:cs typeface="Times New Roman" pitchFamily="18" charset="0"/>
              </a:rPr>
              <a:t>Between </a:t>
            </a:r>
            <a:r>
              <a:rPr lang="en-US" sz="1050" b="1" dirty="0">
                <a:solidFill>
                  <a:schemeClr val="bg1"/>
                </a:solidFill>
                <a:latin typeface="Times New Roman" panose="02020603050405020304" pitchFamily="18" charset="0"/>
                <a:cs typeface="Times New Roman" panose="02020603050405020304" pitchFamily="18" charset="0"/>
              </a:rPr>
              <a:t>Christmas and New </a:t>
            </a:r>
            <a:r>
              <a:rPr lang="en-US" sz="1050" b="1" dirty="0" smtClean="0">
                <a:solidFill>
                  <a:schemeClr val="bg1"/>
                </a:solidFill>
                <a:latin typeface="Times New Roman" panose="02020603050405020304" pitchFamily="18" charset="0"/>
                <a:cs typeface="Times New Roman" panose="02020603050405020304" pitchFamily="18" charset="0"/>
              </a:rPr>
              <a:t>Year, there will be activities in both </a:t>
            </a:r>
            <a:r>
              <a:rPr lang="en-US" sz="1050" b="1" dirty="0">
                <a:solidFill>
                  <a:schemeClr val="bg1"/>
                </a:solidFill>
                <a:latin typeface="Times New Roman" panose="02020603050405020304" pitchFamily="18" charset="0"/>
                <a:cs typeface="Times New Roman" panose="02020603050405020304" pitchFamily="18" charset="0"/>
              </a:rPr>
              <a:t>Christiansted and </a:t>
            </a:r>
            <a:r>
              <a:rPr lang="en-US" sz="1050" b="1" dirty="0" err="1">
                <a:solidFill>
                  <a:schemeClr val="bg1"/>
                </a:solidFill>
                <a:latin typeface="Times New Roman" panose="02020603050405020304" pitchFamily="18" charset="0"/>
                <a:cs typeface="Times New Roman" panose="02020603050405020304" pitchFamily="18" charset="0"/>
              </a:rPr>
              <a:t>Frederiksted</a:t>
            </a:r>
            <a:r>
              <a:rPr lang="en-US" sz="1050" b="1" dirty="0">
                <a:solidFill>
                  <a:schemeClr val="bg1"/>
                </a:solidFill>
                <a:latin typeface="Times New Roman" panose="02020603050405020304" pitchFamily="18" charset="0"/>
                <a:cs typeface="Times New Roman" panose="02020603050405020304" pitchFamily="18" charset="0"/>
              </a:rPr>
              <a:t> including calypso shows, Latin music venues, food </a:t>
            </a:r>
            <a:r>
              <a:rPr lang="en-US" sz="1050" b="1" dirty="0" smtClean="0">
                <a:solidFill>
                  <a:schemeClr val="bg1"/>
                </a:solidFill>
                <a:latin typeface="Times New Roman" panose="02020603050405020304" pitchFamily="18" charset="0"/>
                <a:cs typeface="Times New Roman" panose="02020603050405020304" pitchFamily="18" charset="0"/>
              </a:rPr>
              <a:t>fairs showcasing local crafts, food, and drinks, </a:t>
            </a:r>
            <a:r>
              <a:rPr lang="en-US" sz="1050" b="1" dirty="0">
                <a:solidFill>
                  <a:schemeClr val="bg1"/>
                </a:solidFill>
                <a:latin typeface="Times New Roman" panose="02020603050405020304" pitchFamily="18" charset="0"/>
                <a:cs typeface="Times New Roman" panose="02020603050405020304" pitchFamily="18" charset="0"/>
              </a:rPr>
              <a:t>horse races, </a:t>
            </a:r>
            <a:r>
              <a:rPr lang="en-US" sz="1050" b="1" dirty="0" smtClean="0">
                <a:solidFill>
                  <a:schemeClr val="bg1"/>
                </a:solidFill>
                <a:latin typeface="Times New Roman" panose="02020603050405020304" pitchFamily="18" charset="0"/>
                <a:cs typeface="Times New Roman" panose="02020603050405020304" pitchFamily="18" charset="0"/>
              </a:rPr>
              <a:t>parades, royalty pageants, and </a:t>
            </a:r>
            <a:r>
              <a:rPr lang="en-US" sz="1050" b="1" dirty="0">
                <a:solidFill>
                  <a:schemeClr val="bg1"/>
                </a:solidFill>
                <a:latin typeface="Times New Roman" panose="02020603050405020304" pitchFamily="18" charset="0"/>
                <a:cs typeface="Times New Roman" panose="02020603050405020304" pitchFamily="18" charset="0"/>
              </a:rPr>
              <a:t>the </a:t>
            </a:r>
            <a:r>
              <a:rPr lang="en-US" sz="1050" b="1" dirty="0" smtClean="0">
                <a:solidFill>
                  <a:schemeClr val="bg1"/>
                </a:solidFill>
                <a:latin typeface="Times New Roman" panose="02020603050405020304" pitchFamily="18" charset="0"/>
                <a:cs typeface="Times New Roman" panose="02020603050405020304" pitchFamily="18" charset="0"/>
              </a:rPr>
              <a:t>night entertainment of local bands and musicians at the village.  The St. Croix Crucian Christmas Carnival is one of the </a:t>
            </a:r>
            <a:r>
              <a:rPr lang="en-US" sz="1050" b="1" dirty="0">
                <a:solidFill>
                  <a:schemeClr val="bg1"/>
                </a:solidFill>
                <a:latin typeface="Times New Roman" panose="02020603050405020304" pitchFamily="18" charset="0"/>
                <a:cs typeface="Times New Roman" panose="02020603050405020304" pitchFamily="18" charset="0"/>
              </a:rPr>
              <a:t>biggest annual </a:t>
            </a:r>
            <a:r>
              <a:rPr lang="en-US" sz="1050" b="1" dirty="0" smtClean="0">
                <a:solidFill>
                  <a:schemeClr val="bg1"/>
                </a:solidFill>
                <a:latin typeface="Times New Roman" panose="02020603050405020304" pitchFamily="18" charset="0"/>
                <a:cs typeface="Times New Roman" panose="02020603050405020304" pitchFamily="18" charset="0"/>
              </a:rPr>
              <a:t>events </a:t>
            </a:r>
            <a:r>
              <a:rPr lang="en-US" sz="1050" b="1" dirty="0">
                <a:solidFill>
                  <a:schemeClr val="bg1"/>
                </a:solidFill>
                <a:latin typeface="Times New Roman" panose="02020603050405020304" pitchFamily="18" charset="0"/>
                <a:cs typeface="Times New Roman" panose="02020603050405020304" pitchFamily="18" charset="0"/>
              </a:rPr>
              <a:t>in the Virgin </a:t>
            </a:r>
            <a:r>
              <a:rPr lang="en-US" sz="1050" b="1" dirty="0" smtClean="0">
                <a:solidFill>
                  <a:schemeClr val="bg1"/>
                </a:solidFill>
                <a:latin typeface="Times New Roman" panose="02020603050405020304" pitchFamily="18" charset="0"/>
                <a:cs typeface="Times New Roman" panose="02020603050405020304" pitchFamily="18" charset="0"/>
              </a:rPr>
              <a:t>Islands; it is more than a large party; it is an exposition of culture and tradition.  </a:t>
            </a:r>
          </a:p>
          <a:p>
            <a:pPr algn="just">
              <a:spcBef>
                <a:spcPts val="0"/>
              </a:spcBef>
            </a:pPr>
            <a:endParaRPr lang="en-US" sz="1050" b="1" dirty="0" smtClean="0">
              <a:solidFill>
                <a:schemeClr val="bg1"/>
              </a:solidFill>
              <a:latin typeface="Times New Roman" panose="02020603050405020304" pitchFamily="18" charset="0"/>
              <a:cs typeface="Times New Roman" panose="02020603050405020304" pitchFamily="18" charset="0"/>
            </a:endParaRPr>
          </a:p>
        </p:txBody>
      </p:sp>
      <p:sp>
        <p:nvSpPr>
          <p:cNvPr id="4" name="Title 1"/>
          <p:cNvSpPr txBox="1">
            <a:spLocks/>
          </p:cNvSpPr>
          <p:nvPr/>
        </p:nvSpPr>
        <p:spPr>
          <a:xfrm>
            <a:off x="2324100" y="203200"/>
            <a:ext cx="5562600" cy="533400"/>
          </a:xfrm>
          <a:prstGeom prst="rect">
            <a:avLst/>
          </a:prstGeom>
          <a:solidFill>
            <a:schemeClr val="tx1">
              <a:lumMod val="65000"/>
            </a:schemeClr>
          </a:solidFill>
          <a:ln>
            <a:solidFill>
              <a:schemeClr val="tx1"/>
            </a:solidFill>
          </a:ln>
        </p:spPr>
        <p:txBody>
          <a:bodyPr bIns="91440" anchor="ctr" anchorCtr="0">
            <a:normAutofit fontScale="85000" lnSpcReduction="20000"/>
          </a:bodyPr>
          <a:lstStyle/>
          <a:p>
            <a:pPr lvl="0" algn="ctr">
              <a:spcBef>
                <a:spcPct val="0"/>
              </a:spcBef>
              <a:defRPr/>
            </a:pPr>
            <a:r>
              <a:rPr lang="en-US" sz="3600" b="1" dirty="0">
                <a:solidFill>
                  <a:schemeClr val="accent1">
                    <a:lumMod val="75000"/>
                  </a:schemeClr>
                </a:solidFill>
                <a:latin typeface="Edwardian Script ITC" pitchFamily="66" charset="0"/>
              </a:rPr>
              <a:t>St. Croix Crucian Christmas Carnival</a:t>
            </a:r>
            <a:endParaRPr kumimoji="0" lang="en-US" sz="3000" b="1" i="1" u="none" strike="noStrike" kern="1200" normalizeH="0" baseline="0" noProof="0" dirty="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uLnTx/>
              <a:uFillTx/>
              <a:latin typeface="Constantia" pitchFamily="18" charset="0"/>
              <a:ea typeface="+mj-ea"/>
              <a:cs typeface="Times New Roman" pitchFamily="18" charset="0"/>
            </a:endParaRPr>
          </a:p>
        </p:txBody>
      </p:sp>
      <p:sp>
        <p:nvSpPr>
          <p:cNvPr id="5" name="Rectangle 3"/>
          <p:cNvSpPr>
            <a:spLocks noChangeArrowheads="1"/>
          </p:cNvSpPr>
          <p:nvPr/>
        </p:nvSpPr>
        <p:spPr bwMode="auto">
          <a:xfrm>
            <a:off x="5029200" y="1447800"/>
            <a:ext cx="3886199" cy="3046988"/>
          </a:xfrm>
          <a:prstGeom prst="rect">
            <a:avLst/>
          </a:prstGeom>
          <a:solidFill>
            <a:schemeClr val="tx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en-US" sz="1500" b="1" u="sng" dirty="0" smtClean="0">
                <a:solidFill>
                  <a:schemeClr val="accent1">
                    <a:lumMod val="75000"/>
                  </a:schemeClr>
                </a:solidFill>
              </a:rPr>
              <a:t>PRINCE AND PRINCESS CONTESTANTS</a:t>
            </a:r>
            <a:endParaRPr lang="en-US" sz="1500" b="1" u="sng" dirty="0">
              <a:solidFill>
                <a:schemeClr val="accent1">
                  <a:lumMod val="75000"/>
                </a:schemeClr>
              </a:solidFill>
            </a:endParaRPr>
          </a:p>
          <a:p>
            <a:pPr algn="ctr"/>
            <a:endParaRPr lang="en-US" sz="1500" b="1" dirty="0" smtClean="0">
              <a:solidFill>
                <a:srgbClr val="FF0000"/>
              </a:solidFill>
            </a:endParaRPr>
          </a:p>
          <a:p>
            <a:pPr algn="ctr"/>
            <a:endParaRPr lang="en-US" sz="1500" b="1" dirty="0">
              <a:solidFill>
                <a:srgbClr val="FF0000"/>
              </a:solidFill>
            </a:endParaRPr>
          </a:p>
          <a:p>
            <a:pPr algn="ctr" fontAlgn="base">
              <a:spcBef>
                <a:spcPct val="0"/>
              </a:spcBef>
              <a:spcAft>
                <a:spcPct val="0"/>
              </a:spcAft>
            </a:pPr>
            <a:endParaRPr lang="en-US" sz="1500" b="1" u="sng" dirty="0" smtClean="0">
              <a:solidFill>
                <a:srgbClr val="FF0000"/>
              </a:solidFill>
            </a:endParaRPr>
          </a:p>
          <a:p>
            <a:pPr algn="ctr" fontAlgn="base">
              <a:spcBef>
                <a:spcPct val="0"/>
              </a:spcBef>
              <a:spcAft>
                <a:spcPct val="0"/>
              </a:spcAft>
            </a:pPr>
            <a:endParaRPr lang="en-US" sz="1500" b="1" u="sng" dirty="0">
              <a:solidFill>
                <a:srgbClr val="FF0000"/>
              </a:solidFill>
            </a:endParaRPr>
          </a:p>
          <a:p>
            <a:pPr algn="ctr" fontAlgn="base">
              <a:spcBef>
                <a:spcPct val="0"/>
              </a:spcBef>
              <a:spcAft>
                <a:spcPct val="0"/>
              </a:spcAft>
            </a:pPr>
            <a:endParaRPr lang="en-US" sz="1500" b="1" u="sng" dirty="0" smtClean="0">
              <a:solidFill>
                <a:srgbClr val="FF0000"/>
              </a:solidFill>
            </a:endParaRPr>
          </a:p>
          <a:p>
            <a:pPr algn="ctr" fontAlgn="base">
              <a:spcBef>
                <a:spcPct val="0"/>
              </a:spcBef>
              <a:spcAft>
                <a:spcPct val="0"/>
              </a:spcAft>
            </a:pPr>
            <a:endParaRPr lang="en-US" sz="1500" b="1" u="sng" dirty="0">
              <a:solidFill>
                <a:srgbClr val="FF0000"/>
              </a:solidFill>
            </a:endParaRPr>
          </a:p>
          <a:p>
            <a:pPr algn="ctr" fontAlgn="base">
              <a:spcBef>
                <a:spcPct val="0"/>
              </a:spcBef>
              <a:spcAft>
                <a:spcPct val="0"/>
              </a:spcAft>
            </a:pPr>
            <a:endParaRPr lang="en-US" sz="1500" b="1" u="sng" dirty="0" smtClean="0">
              <a:solidFill>
                <a:srgbClr val="FF0000"/>
              </a:solidFill>
            </a:endParaRPr>
          </a:p>
          <a:p>
            <a:pPr algn="ctr" fontAlgn="base">
              <a:spcBef>
                <a:spcPct val="0"/>
              </a:spcBef>
              <a:spcAft>
                <a:spcPct val="0"/>
              </a:spcAft>
            </a:pPr>
            <a:endParaRPr lang="en-US" sz="1500" b="1" u="sng" dirty="0">
              <a:solidFill>
                <a:srgbClr val="FF0000"/>
              </a:solidFill>
            </a:endParaRPr>
          </a:p>
          <a:p>
            <a:pPr algn="ctr" fontAlgn="base">
              <a:spcBef>
                <a:spcPct val="0"/>
              </a:spcBef>
              <a:spcAft>
                <a:spcPct val="0"/>
              </a:spcAft>
            </a:pPr>
            <a:endParaRPr lang="en-US" sz="1500" b="1" u="sng" dirty="0" smtClean="0">
              <a:solidFill>
                <a:srgbClr val="FF0000"/>
              </a:solidFill>
            </a:endParaRPr>
          </a:p>
          <a:p>
            <a:pPr algn="ctr" fontAlgn="base">
              <a:spcBef>
                <a:spcPct val="0"/>
              </a:spcBef>
              <a:spcAft>
                <a:spcPct val="0"/>
              </a:spcAft>
            </a:pPr>
            <a:endParaRPr lang="en-US" sz="1500" b="1" u="sng" dirty="0" smtClean="0">
              <a:solidFill>
                <a:srgbClr val="FF0000"/>
              </a:solidFill>
            </a:endParaRPr>
          </a:p>
          <a:p>
            <a:pPr algn="ctr" fontAlgn="base">
              <a:spcBef>
                <a:spcPct val="0"/>
              </a:spcBef>
              <a:spcAft>
                <a:spcPct val="0"/>
              </a:spcAft>
            </a:pPr>
            <a:endParaRPr lang="en-US" sz="1500" b="1" u="sng" dirty="0" smtClean="0">
              <a:solidFill>
                <a:srgbClr val="FF0000"/>
              </a:solidFill>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hlinkClick r:id="rId2"/>
            </a:endParaRPr>
          </a:p>
        </p:txBody>
      </p:sp>
      <p:sp>
        <p:nvSpPr>
          <p:cNvPr id="6" name="Rectangle 3"/>
          <p:cNvSpPr>
            <a:spLocks noChangeArrowheads="1"/>
          </p:cNvSpPr>
          <p:nvPr/>
        </p:nvSpPr>
        <p:spPr bwMode="auto">
          <a:xfrm>
            <a:off x="2286000" y="990600"/>
            <a:ext cx="2667000" cy="4893647"/>
          </a:xfrm>
          <a:prstGeom prst="rect">
            <a:avLst/>
          </a:prstGeom>
          <a:solidFill>
            <a:schemeClr val="tx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en-US" sz="1500" b="1" u="sng" dirty="0" smtClean="0">
                <a:solidFill>
                  <a:schemeClr val="accent1">
                    <a:lumMod val="75000"/>
                  </a:schemeClr>
                </a:solidFill>
              </a:rPr>
              <a:t>QUEEN CONTESTANTS</a:t>
            </a:r>
          </a:p>
          <a:p>
            <a:pPr algn="ctr"/>
            <a:endParaRPr lang="en-US" sz="1500" b="1" u="sng" dirty="0">
              <a:solidFill>
                <a:srgbClr val="FF0000"/>
              </a:solidFill>
            </a:endParaRPr>
          </a:p>
          <a:p>
            <a:pPr algn="ctr"/>
            <a:endParaRPr lang="en-US" sz="1500" b="1" u="sng" dirty="0" smtClean="0">
              <a:solidFill>
                <a:srgbClr val="FF0000"/>
              </a:solidFill>
            </a:endParaRPr>
          </a:p>
          <a:p>
            <a:pPr algn="ctr"/>
            <a:endParaRPr lang="en-US" sz="1500" b="1" u="sng" dirty="0">
              <a:solidFill>
                <a:srgbClr val="FF0000"/>
              </a:solidFill>
            </a:endParaRPr>
          </a:p>
          <a:p>
            <a:pPr algn="ctr"/>
            <a:endParaRPr lang="en-US" sz="1500" b="1" u="sng" dirty="0" smtClean="0">
              <a:solidFill>
                <a:srgbClr val="FF0000"/>
              </a:solidFill>
            </a:endParaRPr>
          </a:p>
          <a:p>
            <a:pPr algn="ctr"/>
            <a:endParaRPr lang="en-US" sz="1500" b="1" u="sng" dirty="0">
              <a:solidFill>
                <a:srgbClr val="FF0000"/>
              </a:solidFill>
            </a:endParaRPr>
          </a:p>
          <a:p>
            <a:pPr algn="ctr"/>
            <a:endParaRPr lang="en-US" sz="1500" b="1" u="sng" dirty="0" smtClean="0">
              <a:solidFill>
                <a:srgbClr val="FF0000"/>
              </a:solidFill>
            </a:endParaRPr>
          </a:p>
          <a:p>
            <a:pPr algn="ctr"/>
            <a:endParaRPr lang="en-US" sz="1500" b="1" u="sng" dirty="0">
              <a:solidFill>
                <a:srgbClr val="FF0000"/>
              </a:solidFill>
            </a:endParaRPr>
          </a:p>
          <a:p>
            <a:pPr algn="ctr"/>
            <a:endParaRPr lang="en-US" sz="1500" b="1" u="sng" dirty="0" smtClean="0">
              <a:solidFill>
                <a:srgbClr val="FF0000"/>
              </a:solidFill>
            </a:endParaRPr>
          </a:p>
          <a:p>
            <a:pPr algn="ctr"/>
            <a:endParaRPr lang="en-US" sz="1500" b="1" u="sng" dirty="0">
              <a:solidFill>
                <a:srgbClr val="FF0000"/>
              </a:solidFill>
            </a:endParaRPr>
          </a:p>
          <a:p>
            <a:pPr algn="ctr"/>
            <a:endParaRPr lang="en-US" sz="1500" b="1" u="sng" dirty="0" smtClean="0">
              <a:solidFill>
                <a:srgbClr val="FF0000"/>
              </a:solidFill>
            </a:endParaRPr>
          </a:p>
          <a:p>
            <a:pPr algn="ctr"/>
            <a:endParaRPr lang="en-US" sz="1500" b="1" u="sng" dirty="0" smtClean="0">
              <a:solidFill>
                <a:srgbClr val="FF0000"/>
              </a:solidFill>
            </a:endParaRPr>
          </a:p>
          <a:p>
            <a:pPr algn="ctr"/>
            <a:endParaRPr lang="en-US" sz="1500" b="1" u="sng" dirty="0" smtClean="0">
              <a:solidFill>
                <a:srgbClr val="FF0000"/>
              </a:solidFill>
            </a:endParaRPr>
          </a:p>
          <a:p>
            <a:pPr algn="ctr"/>
            <a:endParaRPr lang="en-US" sz="1500" b="1" u="sng" dirty="0">
              <a:solidFill>
                <a:srgbClr val="FF0000"/>
              </a:solidFill>
            </a:endParaRPr>
          </a:p>
          <a:p>
            <a:pPr algn="ctr"/>
            <a:endParaRPr lang="en-US" sz="1500" b="1" u="sng" dirty="0" smtClean="0">
              <a:solidFill>
                <a:srgbClr val="FF0000"/>
              </a:solidFill>
            </a:endParaRPr>
          </a:p>
          <a:p>
            <a:pPr algn="ctr"/>
            <a:endParaRPr lang="en-US" sz="1500" b="1" u="sng" dirty="0">
              <a:solidFill>
                <a:srgbClr val="FF0000"/>
              </a:solidFill>
            </a:endParaRPr>
          </a:p>
          <a:p>
            <a:pPr algn="ctr"/>
            <a:endParaRPr lang="en-US" sz="1500" b="1" u="sng" dirty="0" smtClean="0">
              <a:solidFill>
                <a:srgbClr val="FF0000"/>
              </a:solidFill>
            </a:endParaRPr>
          </a:p>
          <a:p>
            <a:pPr algn="ctr"/>
            <a:endParaRPr lang="en-US" sz="1500" b="1" u="sng" dirty="0">
              <a:solidFill>
                <a:srgbClr val="FF0000"/>
              </a:solidFill>
            </a:endParaRPr>
          </a:p>
          <a:p>
            <a:pPr algn="ctr"/>
            <a:endParaRPr lang="en-US" sz="1500" b="1" u="sng" dirty="0">
              <a:solidFill>
                <a:srgbClr val="FF0000"/>
              </a:solidFill>
            </a:endParaRPr>
          </a:p>
          <a:p>
            <a:pPr algn="ctr"/>
            <a:endParaRPr lang="en-US" sz="1500" b="1" u="sng" dirty="0" smtClean="0">
              <a:solidFill>
                <a:srgbClr val="FF0000"/>
              </a:solidFill>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hlinkClick r:id="rId2"/>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81250" y="1447800"/>
            <a:ext cx="2476500" cy="4267200"/>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81600" y="1828800"/>
            <a:ext cx="3581400" cy="2590800"/>
          </a:xfrm>
          <a:prstGeom prst="rect">
            <a:avLst/>
          </a:prstGeom>
        </p:spPr>
      </p:pic>
    </p:spTree>
    <p:extLst>
      <p:ext uri="{BB962C8B-B14F-4D97-AF65-F5344CB8AC3E}">
        <p14:creationId xmlns:p14="http://schemas.microsoft.com/office/powerpoint/2010/main" val="19167554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360194" y="130175"/>
            <a:ext cx="2851355" cy="2800767"/>
          </a:xfrm>
          <a:prstGeom prst="rect">
            <a:avLst/>
          </a:prstGeom>
        </p:spPr>
        <p:txBody>
          <a:bodyPr wrap="square">
            <a:spAutoFit/>
          </a:bodyPr>
          <a:lstStyle/>
          <a:p>
            <a:r>
              <a:rPr lang="en-US" sz="1600" b="1" u="sng" dirty="0" smtClean="0">
                <a:latin typeface="Baskerville Old Face" pitchFamily="18" charset="0"/>
              </a:rPr>
              <a:t>Suggested Family and Classroom Activities:</a:t>
            </a:r>
            <a:br>
              <a:rPr lang="en-US" sz="1600" b="1" u="sng" dirty="0" smtClean="0">
                <a:latin typeface="Baskerville Old Face" pitchFamily="18" charset="0"/>
              </a:rPr>
            </a:br>
            <a:r>
              <a:rPr lang="en-US" sz="1600" b="1" dirty="0" smtClean="0">
                <a:latin typeface="Baskerville Old Face" pitchFamily="18" charset="0"/>
              </a:rPr>
              <a:t>Research the history and origin of the </a:t>
            </a:r>
            <a:r>
              <a:rPr lang="en-US" sz="1600" b="1" dirty="0" err="1" smtClean="0">
                <a:latin typeface="Baskerville Old Face" pitchFamily="18" charset="0"/>
              </a:rPr>
              <a:t>Crucian</a:t>
            </a:r>
            <a:r>
              <a:rPr lang="en-US" sz="1600" b="1" dirty="0" smtClean="0">
                <a:latin typeface="Baskerville Old Face" pitchFamily="18" charset="0"/>
              </a:rPr>
              <a:t> Christmas Carnival</a:t>
            </a:r>
          </a:p>
          <a:p>
            <a:r>
              <a:rPr lang="en-US" sz="1600" b="1" dirty="0" smtClean="0">
                <a:latin typeface="Baskerville Old Face" pitchFamily="18" charset="0"/>
              </a:rPr>
              <a:t>Engage in a carnival event and creatively share your experience</a:t>
            </a:r>
            <a:br>
              <a:rPr lang="en-US" sz="1600" b="1" dirty="0" smtClean="0">
                <a:latin typeface="Baskerville Old Face" pitchFamily="18" charset="0"/>
              </a:rPr>
            </a:br>
            <a:r>
              <a:rPr lang="en-US" sz="1600" b="1" dirty="0" smtClean="0">
                <a:latin typeface="Baskerville Old Face" pitchFamily="18" charset="0"/>
              </a:rPr>
              <a:t>Speak to a former participant about his/her experience and share their experience with someone</a:t>
            </a:r>
          </a:p>
        </p:txBody>
      </p:sp>
      <p:sp>
        <p:nvSpPr>
          <p:cNvPr id="15" name="Rectangle 14"/>
          <p:cNvSpPr/>
          <p:nvPr/>
        </p:nvSpPr>
        <p:spPr>
          <a:xfrm>
            <a:off x="5326666" y="2930942"/>
            <a:ext cx="3810000" cy="2062103"/>
          </a:xfrm>
          <a:prstGeom prst="rect">
            <a:avLst/>
          </a:prstGeom>
        </p:spPr>
        <p:txBody>
          <a:bodyPr wrap="square">
            <a:spAutoFit/>
          </a:bodyPr>
          <a:lstStyle/>
          <a:p>
            <a:pPr algn="ctr"/>
            <a:r>
              <a:rPr lang="en-US" sz="1600" b="1" u="sng" dirty="0" smtClean="0">
                <a:latin typeface="Bodoni MT" pitchFamily="18" charset="0"/>
                <a:ea typeface="Batang" pitchFamily="18" charset="-127"/>
              </a:rPr>
              <a:t>Courtesy of</a:t>
            </a:r>
            <a:br>
              <a:rPr lang="en-US" sz="1600" b="1" u="sng" dirty="0" smtClean="0">
                <a:latin typeface="Bodoni MT" pitchFamily="18" charset="0"/>
                <a:ea typeface="Batang" pitchFamily="18" charset="-127"/>
              </a:rPr>
            </a:br>
            <a:r>
              <a:rPr lang="en-US" sz="1600" b="1" dirty="0" smtClean="0">
                <a:latin typeface="Bodoni MT" pitchFamily="18" charset="0"/>
                <a:ea typeface="Batang" pitchFamily="18" charset="-127"/>
              </a:rPr>
              <a:t>Text: https</a:t>
            </a:r>
            <a:r>
              <a:rPr lang="en-US" sz="1600" b="1" dirty="0">
                <a:latin typeface="Bodoni MT" pitchFamily="18" charset="0"/>
                <a:ea typeface="Batang" pitchFamily="18" charset="-127"/>
              </a:rPr>
              <a:t>://www.facebook.com/search/top/?q=st.%20croix%20carnival%20schedule</a:t>
            </a:r>
          </a:p>
          <a:p>
            <a:pPr algn="ctr"/>
            <a:endParaRPr lang="es-PR" sz="1600" b="1" dirty="0">
              <a:latin typeface="Bodoni MT" pitchFamily="18" charset="0"/>
              <a:ea typeface="Batang" pitchFamily="18" charset="-127"/>
            </a:endParaRPr>
          </a:p>
          <a:p>
            <a:r>
              <a:rPr lang="en-US" sz="1600" b="1" dirty="0">
                <a:latin typeface="Bodoni MT" pitchFamily="18" charset="0"/>
                <a:ea typeface="Batang" pitchFamily="18" charset="-127"/>
              </a:rPr>
              <a:t>Images: </a:t>
            </a:r>
            <a:r>
              <a:rPr lang="en-US" sz="1600" b="1" dirty="0" smtClean="0">
                <a:latin typeface="Bodoni MT" pitchFamily="18" charset="0"/>
                <a:ea typeface="Batang" pitchFamily="18" charset="-127"/>
              </a:rPr>
              <a:t>https</a:t>
            </a:r>
            <a:r>
              <a:rPr lang="en-US" sz="1600" b="1" dirty="0">
                <a:latin typeface="Bodoni MT" pitchFamily="18" charset="0"/>
                <a:ea typeface="Batang" pitchFamily="18" charset="-127"/>
              </a:rPr>
              <a:t>://www.facebook.com/search/top/?q=st.%20croix%20carnival%20schedule</a:t>
            </a:r>
          </a:p>
        </p:txBody>
      </p:sp>
      <p:sp>
        <p:nvSpPr>
          <p:cNvPr id="14340" name="AutoShape 4" descr="http://www.stxfestival.com/wp-content/uploads/fest_2011-2012-0503.jpg%09%09%09%09%09"/>
          <p:cNvSpPr>
            <a:spLocks noChangeAspect="1" noChangeArrowheads="1"/>
          </p:cNvSpPr>
          <p:nvPr/>
        </p:nvSpPr>
        <p:spPr bwMode="auto">
          <a:xfrm>
            <a:off x="3819525" y="-3108325"/>
            <a:ext cx="6410325" cy="64770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4818" name="AutoShape 2" descr="http://www.stxfestival.com/wp-content/uploads/fest_2011-2012-0503.jpg%09%09%09%09%09"/>
          <p:cNvSpPr>
            <a:spLocks noChangeAspect="1" noChangeArrowheads="1"/>
          </p:cNvSpPr>
          <p:nvPr/>
        </p:nvSpPr>
        <p:spPr bwMode="auto">
          <a:xfrm>
            <a:off x="3819525" y="-3108325"/>
            <a:ext cx="6410325" cy="64770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4820" name="AutoShape 4" descr="http://www.stxfestival.com/wp-content/uploads/fest_2011-2012-0503.jpg%09%09%09%09%09"/>
          <p:cNvSpPr>
            <a:spLocks noChangeAspect="1" noChangeArrowheads="1"/>
          </p:cNvSpPr>
          <p:nvPr/>
        </p:nvSpPr>
        <p:spPr bwMode="auto">
          <a:xfrm>
            <a:off x="3819525" y="-3108325"/>
            <a:ext cx="6410325" cy="64770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4824" name="AutoShape 8" descr="http://www.stxfestival.com/wp-content/uploads/fest_2011-2012-0480.jpg%09%09%09%09%09"/>
          <p:cNvSpPr>
            <a:spLocks noChangeAspect="1" noChangeArrowheads="1"/>
          </p:cNvSpPr>
          <p:nvPr/>
        </p:nvSpPr>
        <p:spPr bwMode="auto">
          <a:xfrm>
            <a:off x="3905250" y="-2743200"/>
            <a:ext cx="7620000" cy="57150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6826" y="108204"/>
            <a:ext cx="4968574" cy="6644639"/>
          </a:xfrm>
          <a:prstGeom prst="rect">
            <a:avLst/>
          </a:prstGeom>
        </p:spPr>
      </p:pic>
    </p:spTree>
    <p:extLst>
      <p:ext uri="{BB962C8B-B14F-4D97-AF65-F5344CB8AC3E}">
        <p14:creationId xmlns:p14="http://schemas.microsoft.com/office/powerpoint/2010/main" val="36749396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1143000"/>
            <a:ext cx="8229600" cy="4876800"/>
          </a:xfrm>
          <a:solidFill>
            <a:schemeClr val="tx1">
              <a:lumMod val="65000"/>
            </a:schemeClr>
          </a:solidFill>
          <a:ln>
            <a:solidFill>
              <a:schemeClr val="tx1"/>
            </a:solidFill>
          </a:ln>
        </p:spPr>
        <p:style>
          <a:lnRef idx="2">
            <a:schemeClr val="accent1"/>
          </a:lnRef>
          <a:fillRef idx="1">
            <a:schemeClr val="lt1"/>
          </a:fillRef>
          <a:effectRef idx="0">
            <a:schemeClr val="accent1"/>
          </a:effectRef>
          <a:fontRef idx="minor">
            <a:schemeClr val="dk1"/>
          </a:fontRef>
        </p:style>
        <p:txBody>
          <a:bodyPr>
            <a:noAutofit/>
          </a:bodyPr>
          <a:lstStyle/>
          <a:p>
            <a:pPr algn="just">
              <a:spcBef>
                <a:spcPts val="0"/>
              </a:spcBef>
            </a:pPr>
            <a:r>
              <a:rPr lang="en-US" sz="1200" dirty="0" smtClean="0">
                <a:solidFill>
                  <a:schemeClr val="bg1"/>
                </a:solidFill>
                <a:latin typeface="Times New Roman" pitchFamily="18" charset="0"/>
                <a:cs typeface="Times New Roman" pitchFamily="18" charset="0"/>
              </a:rPr>
              <a:t>Three Kings Day is a local holiday celebrated on January 6</a:t>
            </a:r>
            <a:r>
              <a:rPr lang="en-US" sz="1200" baseline="30000" dirty="0" smtClean="0">
                <a:solidFill>
                  <a:schemeClr val="bg1"/>
                </a:solidFill>
                <a:latin typeface="Times New Roman" pitchFamily="18" charset="0"/>
                <a:cs typeface="Times New Roman" pitchFamily="18" charset="0"/>
              </a:rPr>
              <a:t>th</a:t>
            </a:r>
            <a:r>
              <a:rPr lang="en-US" sz="1200" dirty="0" smtClean="0">
                <a:solidFill>
                  <a:schemeClr val="bg1"/>
                </a:solidFill>
                <a:latin typeface="Times New Roman" pitchFamily="18" charset="0"/>
                <a:cs typeface="Times New Roman" pitchFamily="18" charset="0"/>
              </a:rPr>
              <a:t> or the Epiphany.  Also known as “El </a:t>
            </a:r>
            <a:r>
              <a:rPr lang="en-US" sz="1200" dirty="0" err="1" smtClean="0">
                <a:solidFill>
                  <a:schemeClr val="bg1"/>
                </a:solidFill>
                <a:latin typeface="Times New Roman" pitchFamily="18" charset="0"/>
                <a:cs typeface="Times New Roman" pitchFamily="18" charset="0"/>
              </a:rPr>
              <a:t>Día</a:t>
            </a:r>
            <a:r>
              <a:rPr lang="en-US" sz="1200" dirty="0" smtClean="0">
                <a:solidFill>
                  <a:schemeClr val="bg1"/>
                </a:solidFill>
                <a:latin typeface="Times New Roman" pitchFamily="18" charset="0"/>
                <a:cs typeface="Times New Roman" pitchFamily="18" charset="0"/>
              </a:rPr>
              <a:t> de los Reyes </a:t>
            </a:r>
            <a:r>
              <a:rPr lang="en-US" sz="1200" dirty="0" err="1" smtClean="0">
                <a:solidFill>
                  <a:schemeClr val="bg1"/>
                </a:solidFill>
                <a:latin typeface="Times New Roman" pitchFamily="18" charset="0"/>
                <a:cs typeface="Times New Roman" pitchFamily="18" charset="0"/>
              </a:rPr>
              <a:t>Magos</a:t>
            </a:r>
            <a:r>
              <a:rPr lang="en-US" sz="1200" dirty="0" smtClean="0">
                <a:solidFill>
                  <a:schemeClr val="bg1"/>
                </a:solidFill>
                <a:latin typeface="Times New Roman" pitchFamily="18" charset="0"/>
                <a:cs typeface="Times New Roman" pitchFamily="18" charset="0"/>
              </a:rPr>
              <a:t>”, it is the day believed that The Three Wise Men delivered gifts of frankincense, myrrh and gold to Baby Jesus in the manager in Bethlehem.</a:t>
            </a:r>
          </a:p>
          <a:p>
            <a:pPr algn="just">
              <a:spcBef>
                <a:spcPts val="0"/>
              </a:spcBef>
            </a:pPr>
            <a:endParaRPr lang="en-US" sz="1200" dirty="0" smtClean="0">
              <a:solidFill>
                <a:schemeClr val="bg1"/>
              </a:solidFill>
              <a:latin typeface="Times New Roman" pitchFamily="18" charset="0"/>
              <a:cs typeface="Times New Roman" pitchFamily="18" charset="0"/>
            </a:endParaRPr>
          </a:p>
          <a:p>
            <a:pPr algn="just">
              <a:spcBef>
                <a:spcPts val="0"/>
              </a:spcBef>
            </a:pPr>
            <a:r>
              <a:rPr lang="en-US" sz="1200" dirty="0" smtClean="0">
                <a:solidFill>
                  <a:schemeClr val="bg1"/>
                </a:solidFill>
                <a:latin typeface="Times New Roman" pitchFamily="18" charset="0"/>
                <a:cs typeface="Times New Roman" pitchFamily="18" charset="0"/>
              </a:rPr>
              <a:t>It is quite a festive celebration, especially among the Spanish communities on the mainland.  Christmas </a:t>
            </a:r>
            <a:r>
              <a:rPr lang="en-US" sz="1200" dirty="0">
                <a:solidFill>
                  <a:schemeClr val="bg1"/>
                </a:solidFill>
                <a:latin typeface="Times New Roman" pitchFamily="18" charset="0"/>
                <a:cs typeface="Times New Roman" pitchFamily="18" charset="0"/>
              </a:rPr>
              <a:t>trees are still up for </a:t>
            </a:r>
            <a:r>
              <a:rPr lang="en-US" sz="1200" dirty="0" smtClean="0">
                <a:solidFill>
                  <a:schemeClr val="bg1"/>
                </a:solidFill>
                <a:latin typeface="Times New Roman" pitchFamily="18" charset="0"/>
                <a:cs typeface="Times New Roman" pitchFamily="18" charset="0"/>
              </a:rPr>
              <a:t>the final celebration </a:t>
            </a:r>
            <a:r>
              <a:rPr lang="en-US" sz="1200" dirty="0">
                <a:solidFill>
                  <a:schemeClr val="bg1"/>
                </a:solidFill>
                <a:latin typeface="Times New Roman" pitchFamily="18" charset="0"/>
                <a:cs typeface="Times New Roman" pitchFamily="18" charset="0"/>
              </a:rPr>
              <a:t>of the holiday </a:t>
            </a:r>
            <a:r>
              <a:rPr lang="en-US" sz="1200" dirty="0" smtClean="0">
                <a:solidFill>
                  <a:schemeClr val="bg1"/>
                </a:solidFill>
                <a:latin typeface="Times New Roman" pitchFamily="18" charset="0"/>
                <a:cs typeface="Times New Roman" pitchFamily="18" charset="0"/>
              </a:rPr>
              <a:t>season.  On the evening of January 5</a:t>
            </a:r>
            <a:r>
              <a:rPr lang="en-US" sz="1200" baseline="30000" dirty="0" smtClean="0">
                <a:solidFill>
                  <a:schemeClr val="bg1"/>
                </a:solidFill>
                <a:latin typeface="Times New Roman" pitchFamily="18" charset="0"/>
                <a:cs typeface="Times New Roman" pitchFamily="18" charset="0"/>
              </a:rPr>
              <a:t>th</a:t>
            </a:r>
            <a:r>
              <a:rPr lang="en-US" sz="1200" dirty="0" smtClean="0">
                <a:solidFill>
                  <a:schemeClr val="bg1"/>
                </a:solidFill>
                <a:latin typeface="Times New Roman" pitchFamily="18" charset="0"/>
                <a:cs typeface="Times New Roman" pitchFamily="18" charset="0"/>
              </a:rPr>
              <a:t>, the children leave </a:t>
            </a:r>
            <a:r>
              <a:rPr lang="en-US" sz="1200" dirty="0">
                <a:solidFill>
                  <a:schemeClr val="bg1"/>
                </a:solidFill>
                <a:latin typeface="Times New Roman" pitchFamily="18" charset="0"/>
                <a:cs typeface="Times New Roman" pitchFamily="18" charset="0"/>
              </a:rPr>
              <a:t>an empty shoe outside or put a box of grass, corn, or other camel food under their beds </a:t>
            </a:r>
            <a:r>
              <a:rPr lang="en-US" sz="1200" dirty="0" smtClean="0">
                <a:solidFill>
                  <a:schemeClr val="bg1"/>
                </a:solidFill>
                <a:latin typeface="Times New Roman" pitchFamily="18" charset="0"/>
                <a:cs typeface="Times New Roman" pitchFamily="18" charset="0"/>
              </a:rPr>
              <a:t>and anxiously wake </a:t>
            </a:r>
            <a:r>
              <a:rPr lang="en-US" sz="1200" dirty="0">
                <a:solidFill>
                  <a:schemeClr val="bg1"/>
                </a:solidFill>
                <a:latin typeface="Times New Roman" pitchFamily="18" charset="0"/>
                <a:cs typeface="Times New Roman" pitchFamily="18" charset="0"/>
              </a:rPr>
              <a:t>up to some small token</a:t>
            </a:r>
            <a:r>
              <a:rPr lang="en-US" sz="1200" dirty="0" smtClean="0">
                <a:solidFill>
                  <a:schemeClr val="bg1"/>
                </a:solidFill>
                <a:latin typeface="Times New Roman" pitchFamily="18" charset="0"/>
                <a:cs typeface="Times New Roman" pitchFamily="18" charset="0"/>
              </a:rPr>
              <a:t>.  The bakeries bake </a:t>
            </a:r>
            <a:r>
              <a:rPr lang="en-US" sz="1200" dirty="0" err="1" smtClean="0">
                <a:solidFill>
                  <a:schemeClr val="bg1"/>
                </a:solidFill>
                <a:latin typeface="Times New Roman" pitchFamily="18" charset="0"/>
                <a:cs typeface="Times New Roman" pitchFamily="18" charset="0"/>
              </a:rPr>
              <a:t>Rosca</a:t>
            </a:r>
            <a:r>
              <a:rPr lang="en-US" sz="1200" dirty="0" smtClean="0">
                <a:solidFill>
                  <a:schemeClr val="bg1"/>
                </a:solidFill>
                <a:latin typeface="Times New Roman" pitchFamily="18" charset="0"/>
                <a:cs typeface="Times New Roman" pitchFamily="18" charset="0"/>
              </a:rPr>
              <a:t> de Reyes, a  doughnut-shaped pastry with a hidden plastic Baby Jesus inside.  Surrounded by family, it is eaten.  To add to the celebration there are parades with live camels and children with plastic crowns marching down major streets with proud parents looking and cheering them on.  </a:t>
            </a:r>
          </a:p>
          <a:p>
            <a:pPr algn="just">
              <a:spcBef>
                <a:spcPts val="0"/>
              </a:spcBef>
            </a:pPr>
            <a:endParaRPr lang="en-US" sz="1200" dirty="0" smtClean="0">
              <a:solidFill>
                <a:schemeClr val="bg1"/>
              </a:solidFill>
              <a:latin typeface="Times New Roman" pitchFamily="18" charset="0"/>
              <a:cs typeface="Times New Roman" pitchFamily="18" charset="0"/>
            </a:endParaRPr>
          </a:p>
          <a:p>
            <a:pPr algn="just">
              <a:spcBef>
                <a:spcPts val="0"/>
              </a:spcBef>
            </a:pPr>
            <a:r>
              <a:rPr lang="en-US" sz="1200" dirty="0" smtClean="0">
                <a:solidFill>
                  <a:schemeClr val="bg1"/>
                </a:solidFill>
                <a:latin typeface="Times New Roman" pitchFamily="18" charset="0"/>
                <a:cs typeface="Times New Roman" pitchFamily="18" charset="0"/>
              </a:rPr>
              <a:t>In the U.S. Virgin Islands, it is a festive cultural celebration time, especially on the island of St. Croix.  This is the day when the St. Croix Crucian Christmas Carnival climaxes after their month long of fun-filled traditional and cultural activities.  </a:t>
            </a:r>
          </a:p>
          <a:p>
            <a:pPr algn="just">
              <a:spcBef>
                <a:spcPts val="0"/>
              </a:spcBef>
            </a:pPr>
            <a:endParaRPr lang="en-US" sz="1200" dirty="0">
              <a:solidFill>
                <a:schemeClr val="bg1"/>
              </a:solidFill>
              <a:latin typeface="Times New Roman" pitchFamily="18" charset="0"/>
              <a:cs typeface="Times New Roman" pitchFamily="18" charset="0"/>
            </a:endParaRPr>
          </a:p>
          <a:p>
            <a:pPr algn="just">
              <a:spcBef>
                <a:spcPts val="0"/>
              </a:spcBef>
            </a:pPr>
            <a:r>
              <a:rPr lang="en-US" sz="1200" dirty="0" smtClean="0">
                <a:solidFill>
                  <a:schemeClr val="bg1"/>
                </a:solidFill>
                <a:latin typeface="Times New Roman" pitchFamily="18" charset="0"/>
                <a:cs typeface="Times New Roman" pitchFamily="18" charset="0"/>
              </a:rPr>
              <a:t>Some community members pack the beach with family and friends for a party of barbecue and music.  </a:t>
            </a:r>
          </a:p>
          <a:p>
            <a:pPr algn="just">
              <a:spcBef>
                <a:spcPts val="0"/>
              </a:spcBef>
            </a:pPr>
            <a:endParaRPr lang="en-US" sz="1200" dirty="0">
              <a:solidFill>
                <a:schemeClr val="bg1"/>
              </a:solidFill>
              <a:latin typeface="Times New Roman" pitchFamily="18" charset="0"/>
              <a:cs typeface="Times New Roman" pitchFamily="18" charset="0"/>
            </a:endParaRPr>
          </a:p>
          <a:p>
            <a:pPr algn="just">
              <a:spcBef>
                <a:spcPts val="0"/>
              </a:spcBef>
            </a:pPr>
            <a:r>
              <a:rPr lang="en-US" sz="1200" dirty="0" smtClean="0">
                <a:solidFill>
                  <a:schemeClr val="bg1"/>
                </a:solidFill>
                <a:latin typeface="Times New Roman" pitchFamily="18" charset="0"/>
                <a:cs typeface="Times New Roman" pitchFamily="18" charset="0"/>
              </a:rPr>
              <a:t>Many Christians use this time to solemnly reflect on the spiritual perception of the end of the Christmas Season, which celebrates the birth of  Baby Jesus.</a:t>
            </a:r>
            <a:endParaRPr lang="en-US" sz="1200" dirty="0">
              <a:solidFill>
                <a:schemeClr val="bg1"/>
              </a:solidFill>
              <a:latin typeface="Times New Roman" pitchFamily="18" charset="0"/>
              <a:cs typeface="Times New Roman" pitchFamily="18" charset="0"/>
            </a:endParaRPr>
          </a:p>
        </p:txBody>
      </p:sp>
      <p:sp>
        <p:nvSpPr>
          <p:cNvPr id="5" name="Title 1"/>
          <p:cNvSpPr txBox="1">
            <a:spLocks/>
          </p:cNvSpPr>
          <p:nvPr/>
        </p:nvSpPr>
        <p:spPr>
          <a:xfrm>
            <a:off x="2590800" y="358775"/>
            <a:ext cx="4114800" cy="631825"/>
          </a:xfrm>
          <a:prstGeom prst="rect">
            <a:avLst/>
          </a:prstGeom>
          <a:solidFill>
            <a:schemeClr val="tx1">
              <a:lumMod val="65000"/>
            </a:schemeClr>
          </a:solidFill>
          <a:ln>
            <a:solidFill>
              <a:schemeClr val="tx1"/>
            </a:solidFill>
          </a:ln>
        </p:spPr>
        <p:txBody>
          <a:bodyPr vert="horz" lIns="91440" tIns="45720" rIns="91440" bIns="45720" rtlCol="0" anchor="b">
            <a:normAutofit fontScale="90000" lnSpcReduction="20000"/>
          </a:bodyPr>
          <a:lstStyle>
            <a:lvl1pPr algn="r" defTabSz="914400" rtl="0" eaLnBrk="1" latinLnBrk="0" hangingPunct="1">
              <a:lnSpc>
                <a:spcPct val="90000"/>
              </a:lnSpc>
              <a:spcBef>
                <a:spcPct val="0"/>
              </a:spcBef>
              <a:buNone/>
              <a:defRPr sz="4800" kern="1200">
                <a:solidFill>
                  <a:schemeClr val="tx1"/>
                </a:solidFill>
                <a:latin typeface="+mj-lt"/>
                <a:ea typeface="+mj-ea"/>
                <a:cs typeface="+mj-cs"/>
              </a:defRPr>
            </a:lvl1pPr>
          </a:lstStyle>
          <a:p>
            <a:pPr algn="ctr"/>
            <a:r>
              <a:rPr lang="en-US" sz="5000" b="1" dirty="0" smtClean="0">
                <a:solidFill>
                  <a:srgbClr val="006666"/>
                </a:solidFill>
                <a:latin typeface="Edwardian Script ITC" pitchFamily="66" charset="0"/>
              </a:rPr>
              <a:t>Three Kings Day</a:t>
            </a:r>
            <a:endParaRPr lang="en-US" sz="5000" b="1" dirty="0">
              <a:solidFill>
                <a:srgbClr val="006666"/>
              </a:solidFill>
              <a:latin typeface="Edwardian Script ITC" pitchFamily="66"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Rectangle 7"/>
          <p:cNvSpPr/>
          <p:nvPr/>
        </p:nvSpPr>
        <p:spPr>
          <a:xfrm>
            <a:off x="381000" y="4953000"/>
            <a:ext cx="7924800" cy="830997"/>
          </a:xfrm>
          <a:prstGeom prst="rect">
            <a:avLst/>
          </a:prstGeom>
        </p:spPr>
        <p:txBody>
          <a:bodyPr wrap="square">
            <a:spAutoFit/>
          </a:bodyPr>
          <a:lstStyle/>
          <a:p>
            <a:r>
              <a:rPr lang="en-US" sz="1200" u="sng" dirty="0" smtClean="0">
                <a:latin typeface="Baskerville Old Face" pitchFamily="18" charset="0"/>
              </a:rPr>
              <a:t>Suggested Family and Classroom Activities:</a:t>
            </a:r>
            <a:br>
              <a:rPr lang="en-US" sz="1200" u="sng" dirty="0" smtClean="0">
                <a:latin typeface="Baskerville Old Face" pitchFamily="18" charset="0"/>
              </a:rPr>
            </a:br>
            <a:r>
              <a:rPr lang="en-US" sz="1200" dirty="0" smtClean="0">
                <a:latin typeface="Baskerville Old Face" pitchFamily="18" charset="0"/>
              </a:rPr>
              <a:t>Participate in the Latino celebration</a:t>
            </a:r>
          </a:p>
          <a:p>
            <a:r>
              <a:rPr lang="en-US" sz="1200" dirty="0" smtClean="0">
                <a:latin typeface="Baskerville Old Face" pitchFamily="18" charset="0"/>
              </a:rPr>
              <a:t>Research the origin of Three Kings Day and share what you learn</a:t>
            </a:r>
          </a:p>
          <a:p>
            <a:r>
              <a:rPr lang="en-US" sz="1200" dirty="0" smtClean="0">
                <a:latin typeface="Baskerville Old Face" pitchFamily="18" charset="0"/>
              </a:rPr>
              <a:t>Learn how to make a </a:t>
            </a:r>
            <a:r>
              <a:rPr lang="en-US" sz="1200" dirty="0" err="1" smtClean="0">
                <a:latin typeface="Baskerville Old Face" pitchFamily="18" charset="0"/>
              </a:rPr>
              <a:t>Rosca</a:t>
            </a:r>
            <a:r>
              <a:rPr lang="en-US" sz="1200" dirty="0" smtClean="0">
                <a:latin typeface="Baskerville Old Face" pitchFamily="18" charset="0"/>
              </a:rPr>
              <a:t> de Reyes</a:t>
            </a:r>
          </a:p>
        </p:txBody>
      </p:sp>
      <p:sp>
        <p:nvSpPr>
          <p:cNvPr id="10" name="Rectangle 9"/>
          <p:cNvSpPr/>
          <p:nvPr/>
        </p:nvSpPr>
        <p:spPr>
          <a:xfrm>
            <a:off x="381000" y="5791200"/>
            <a:ext cx="8229600" cy="646331"/>
          </a:xfrm>
          <a:prstGeom prst="rect">
            <a:avLst/>
          </a:prstGeom>
        </p:spPr>
        <p:txBody>
          <a:bodyPr wrap="square">
            <a:spAutoFit/>
          </a:bodyPr>
          <a:lstStyle/>
          <a:p>
            <a:r>
              <a:rPr lang="en-US" sz="1200" b="1" u="sng" dirty="0" smtClean="0">
                <a:solidFill>
                  <a:schemeClr val="accent3">
                    <a:lumMod val="50000"/>
                  </a:schemeClr>
                </a:solidFill>
                <a:latin typeface="Bodoni MT" pitchFamily="18" charset="0"/>
                <a:ea typeface="Batang" pitchFamily="18" charset="-127"/>
              </a:rPr>
              <a:t>Courtesy of</a:t>
            </a:r>
            <a:br>
              <a:rPr lang="en-US" sz="1200" b="1" u="sng" dirty="0" smtClean="0">
                <a:solidFill>
                  <a:schemeClr val="accent3">
                    <a:lumMod val="50000"/>
                  </a:schemeClr>
                </a:solidFill>
                <a:latin typeface="Bodoni MT" pitchFamily="18" charset="0"/>
                <a:ea typeface="Batang" pitchFamily="18" charset="-127"/>
              </a:rPr>
            </a:br>
            <a:r>
              <a:rPr lang="en-US" sz="1200" b="1" dirty="0" smtClean="0">
                <a:solidFill>
                  <a:schemeClr val="accent3">
                    <a:lumMod val="50000"/>
                  </a:schemeClr>
                </a:solidFill>
                <a:latin typeface="Bodoni MT" pitchFamily="18" charset="0"/>
                <a:ea typeface="Batang" pitchFamily="18" charset="-127"/>
              </a:rPr>
              <a:t>Text: </a:t>
            </a:r>
            <a:r>
              <a:rPr lang="en-US" sz="1200" b="1" dirty="0" smtClean="0">
                <a:solidFill>
                  <a:schemeClr val="accent3">
                    <a:lumMod val="50000"/>
                  </a:schemeClr>
                </a:solidFill>
                <a:latin typeface="Bodoni MT" pitchFamily="18" charset="0"/>
                <a:ea typeface="Batang" pitchFamily="18" charset="-127"/>
                <a:hlinkClick r:id="rId2"/>
              </a:rPr>
              <a:t>http://latino.foxnews.com/latino/lifestyle/2011/01/06/bothers-kings-day/</a:t>
            </a:r>
            <a:r>
              <a:rPr lang="en-US" sz="1200" b="1" dirty="0" smtClean="0">
                <a:solidFill>
                  <a:schemeClr val="accent3">
                    <a:lumMod val="50000"/>
                  </a:schemeClr>
                </a:solidFill>
                <a:latin typeface="Bodoni MT" pitchFamily="18" charset="0"/>
                <a:ea typeface="Batang" pitchFamily="18" charset="-127"/>
              </a:rPr>
              <a:t>; </a:t>
            </a:r>
            <a:r>
              <a:rPr lang="en-US" sz="1200" b="1" dirty="0" smtClean="0">
                <a:solidFill>
                  <a:schemeClr val="accent3">
                    <a:lumMod val="50000"/>
                  </a:schemeClr>
                </a:solidFill>
                <a:latin typeface="Bodoni MT" pitchFamily="18" charset="0"/>
                <a:ea typeface="Batang" pitchFamily="18" charset="-127"/>
                <a:hlinkClick r:id="rId3"/>
              </a:rPr>
              <a:t>http://three-kings-day.123holiday.net/</a:t>
            </a:r>
            <a:r>
              <a:rPr lang="en-US" sz="1200" b="1" dirty="0" smtClean="0">
                <a:solidFill>
                  <a:schemeClr val="accent3">
                    <a:lumMod val="50000"/>
                  </a:schemeClr>
                </a:solidFill>
                <a:latin typeface="Bodoni MT" pitchFamily="18" charset="0"/>
                <a:ea typeface="Batang" pitchFamily="18" charset="-127"/>
              </a:rPr>
              <a:t>; </a:t>
            </a:r>
          </a:p>
          <a:p>
            <a:r>
              <a:rPr lang="en-US" sz="1200" b="1" dirty="0" smtClean="0">
                <a:solidFill>
                  <a:schemeClr val="accent3">
                    <a:lumMod val="50000"/>
                  </a:schemeClr>
                </a:solidFill>
                <a:latin typeface="Bodoni MT" pitchFamily="18" charset="0"/>
                <a:ea typeface="Batang" pitchFamily="18" charset="-127"/>
              </a:rPr>
              <a:t>Picture:  </a:t>
            </a:r>
            <a:r>
              <a:rPr lang="en-US" sz="1200" b="1" dirty="0">
                <a:solidFill>
                  <a:schemeClr val="accent3">
                    <a:lumMod val="50000"/>
                  </a:schemeClr>
                </a:solidFill>
                <a:latin typeface="Bodoni MT" pitchFamily="18" charset="0"/>
                <a:ea typeface="Batang" pitchFamily="18" charset="-127"/>
                <a:hlinkClick r:id="rId4"/>
              </a:rPr>
              <a:t>http://mblog.macys.com/experience-the-magic-of-three-kings-day-at-macys-2</a:t>
            </a:r>
            <a:r>
              <a:rPr lang="en-US" sz="1200" b="1" dirty="0" smtClean="0">
                <a:solidFill>
                  <a:schemeClr val="accent3">
                    <a:lumMod val="50000"/>
                  </a:schemeClr>
                </a:solidFill>
                <a:latin typeface="Bodoni MT" pitchFamily="18" charset="0"/>
                <a:ea typeface="Batang" pitchFamily="18" charset="-127"/>
                <a:hlinkClick r:id="rId4"/>
              </a:rPr>
              <a:t>/</a:t>
            </a:r>
            <a:r>
              <a:rPr lang="en-US" sz="1200" b="1" dirty="0" smtClean="0">
                <a:solidFill>
                  <a:schemeClr val="accent3">
                    <a:lumMod val="50000"/>
                  </a:schemeClr>
                </a:solidFill>
                <a:latin typeface="Bodoni MT" pitchFamily="18" charset="0"/>
                <a:ea typeface="Batang" pitchFamily="18" charset="-127"/>
              </a:rPr>
              <a:t> </a:t>
            </a:r>
          </a:p>
        </p:txBody>
      </p:sp>
      <p:pic>
        <p:nvPicPr>
          <p:cNvPr id="2050" name="Picture 2" descr="http://iot.macy.s3.amazonaws.com/wp_media_content/2014/12/main_33.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76400" y="533400"/>
            <a:ext cx="5867400" cy="40956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Template>
  <TotalTime>5205</TotalTime>
  <Words>1557</Words>
  <Application>Microsoft Office PowerPoint</Application>
  <PresentationFormat>On-screen Show (4:3)</PresentationFormat>
  <Paragraphs>156</Paragraphs>
  <Slides>12</Slides>
  <Notes>1</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12</vt:i4>
      </vt:variant>
    </vt:vector>
  </HeadingPairs>
  <TitlesOfParts>
    <vt:vector size="25" baseType="lpstr">
      <vt:lpstr>Batang</vt:lpstr>
      <vt:lpstr>Arabic Typesetting</vt:lpstr>
      <vt:lpstr>Arial</vt:lpstr>
      <vt:lpstr>Baskerville Old Face</vt:lpstr>
      <vt:lpstr>Bodoni MT</vt:lpstr>
      <vt:lpstr>Calibri</vt:lpstr>
      <vt:lpstr>Castellar</vt:lpstr>
      <vt:lpstr>Century Gothic</vt:lpstr>
      <vt:lpstr>Constantia</vt:lpstr>
      <vt:lpstr>Edwardian Script ITC</vt:lpstr>
      <vt:lpstr>Times New Roman</vt:lpstr>
      <vt:lpstr>Wingdings 3</vt:lpstr>
      <vt:lpstr>Ion</vt:lpstr>
      <vt:lpstr>PowerPoint Presentation</vt:lpstr>
      <vt:lpstr>PowerPoint Presentation</vt:lpstr>
      <vt:lpstr>PowerPoint Presentation</vt:lpstr>
      <vt:lpstr>Kwanzaa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Grizli777</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Celebration of the  Holidays</dc:title>
  <dc:creator>Arlene L. Pinney-Benjamin</dc:creator>
  <cp:lastModifiedBy>Henley, Yohance</cp:lastModifiedBy>
  <cp:revision>601</cp:revision>
  <dcterms:created xsi:type="dcterms:W3CDTF">2012-09-12T18:02:31Z</dcterms:created>
  <dcterms:modified xsi:type="dcterms:W3CDTF">2016-12-30T15:00:12Z</dcterms:modified>
</cp:coreProperties>
</file>