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Lst>
  <p:notesMasterIdLst>
    <p:notesMasterId r:id="rId14"/>
  </p:notesMasterIdLst>
  <p:sldIdLst>
    <p:sldId id="285" r:id="rId2"/>
    <p:sldId id="291" r:id="rId3"/>
    <p:sldId id="258" r:id="rId4"/>
    <p:sldId id="289" r:id="rId5"/>
    <p:sldId id="266" r:id="rId6"/>
    <p:sldId id="287" r:id="rId7"/>
    <p:sldId id="292" r:id="rId8"/>
    <p:sldId id="284" r:id="rId9"/>
    <p:sldId id="267" r:id="rId10"/>
    <p:sldId id="288" r:id="rId11"/>
    <p:sldId id="268" r:id="rId12"/>
    <p:sldId id="280" r:id="rId13"/>
  </p:sldIdLst>
  <p:sldSz cx="9144000" cy="6858000" type="screen4x3"/>
  <p:notesSz cx="6858000" cy="9290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A3FD"/>
    <a:srgbClr val="B0C4FE"/>
    <a:srgbClr val="CEDBFE"/>
    <a:srgbClr val="C5F0FF"/>
    <a:srgbClr val="D2F2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4" autoAdjust="0"/>
    <p:restoredTop sz="94684" autoAdjust="0"/>
  </p:normalViewPr>
  <p:slideViewPr>
    <p:cSldViewPr>
      <p:cViewPr varScale="1">
        <p:scale>
          <a:sx n="79" d="100"/>
          <a:sy n="79" d="100"/>
        </p:scale>
        <p:origin x="168" y="7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D8C28693-7D44-4CE6-9E0E-74E2E9EA5336}" type="datetimeFigureOut">
              <a:rPr lang="en-US" smtClean="0"/>
              <a:pPr/>
              <a:t>12/30/2016</a:t>
            </a:fld>
            <a:endParaRPr lang="en-US"/>
          </a:p>
        </p:txBody>
      </p:sp>
      <p:sp>
        <p:nvSpPr>
          <p:cNvPr id="4" name="Slide Image Placeholder 3"/>
          <p:cNvSpPr>
            <a:spLocks noGrp="1" noRot="1" noChangeAspect="1"/>
          </p:cNvSpPr>
          <p:nvPr>
            <p:ph type="sldImg" idx="2"/>
          </p:nvPr>
        </p:nvSpPr>
        <p:spPr>
          <a:xfrm>
            <a:off x="1108075" y="696913"/>
            <a:ext cx="4641850" cy="3482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3250"/>
            <a:ext cx="5486400" cy="417988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332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3325"/>
            <a:ext cx="2971800" cy="465138"/>
          </a:xfrm>
          <a:prstGeom prst="rect">
            <a:avLst/>
          </a:prstGeom>
        </p:spPr>
        <p:txBody>
          <a:bodyPr vert="horz" lIns="91440" tIns="45720" rIns="91440" bIns="45720" rtlCol="0" anchor="b"/>
          <a:lstStyle>
            <a:lvl1pPr algn="r">
              <a:defRPr sz="1200"/>
            </a:lvl1pPr>
          </a:lstStyle>
          <a:p>
            <a:fld id="{B718754F-46E4-4A76-BC7E-55A531FB07FD}" type="slidenum">
              <a:rPr lang="en-US" smtClean="0"/>
              <a:pPr/>
              <a:t>‹#›</a:t>
            </a:fld>
            <a:endParaRPr lang="en-US"/>
          </a:p>
        </p:txBody>
      </p:sp>
    </p:spTree>
    <p:extLst>
      <p:ext uri="{BB962C8B-B14F-4D97-AF65-F5344CB8AC3E}">
        <p14:creationId xmlns:p14="http://schemas.microsoft.com/office/powerpoint/2010/main" val="271772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18754F-46E4-4A76-BC7E-55A531FB07FD}" type="slidenum">
              <a:rPr lang="en-US" smtClean="0"/>
              <a:pPr/>
              <a:t>12</a:t>
            </a:fld>
            <a:endParaRPr lang="en-US"/>
          </a:p>
        </p:txBody>
      </p:sp>
    </p:spTree>
    <p:extLst>
      <p:ext uri="{BB962C8B-B14F-4D97-AF65-F5344CB8AC3E}">
        <p14:creationId xmlns:p14="http://schemas.microsoft.com/office/powerpoint/2010/main" val="397155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59023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848675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3996842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5073924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168425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7012213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5431865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840580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547225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39141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192958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4057391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936844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004885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026801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105283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12/30/2016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979971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A91EE5EF-FEFC-4F88-9A7A-01BF286FA3E1}" type="datetimeFigureOut">
              <a:rPr lang="en-US" smtClean="0"/>
              <a:pPr/>
              <a:t>12/30/2016</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0E95CD19-0FFB-4F39-9FF2-E2FC18217418}" type="slidenum">
              <a:rPr lang="en-US" smtClean="0"/>
              <a:pPr/>
              <a:t>‹#›</a:t>
            </a:fld>
            <a:endParaRPr lang="en-US"/>
          </a:p>
        </p:txBody>
      </p:sp>
    </p:spTree>
    <p:extLst>
      <p:ext uri="{BB962C8B-B14F-4D97-AF65-F5344CB8AC3E}">
        <p14:creationId xmlns:p14="http://schemas.microsoft.com/office/powerpoint/2010/main" val="2549821804"/>
      </p:ext>
    </p:extLst>
  </p:cSld>
  <p:clrMap bg1="dk1" tx1="lt1" bg2="dk2" tx2="lt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 id="2147483927" r:id="rId12"/>
    <p:sldLayoutId id="2147483928" r:id="rId13"/>
    <p:sldLayoutId id="2147483929" r:id="rId14"/>
    <p:sldLayoutId id="2147483930" r:id="rId15"/>
    <p:sldLayoutId id="2147483931" r:id="rId16"/>
    <p:sldLayoutId id="2147483932"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messiah.edu/external_programs/agape/local_service/MLKAbout.html"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hyperlink" Target="http://viculturaled.vide.vi/" TargetMode="External"/><Relationship Id="rId3" Type="http://schemas.openxmlformats.org/officeDocument/2006/relationships/image" Target="../media/image2.jpeg"/><Relationship Id="rId7" Type="http://schemas.openxmlformats.org/officeDocument/2006/relationships/hyperlink" Target="http://www.vide.vi/"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nikima.richards@vide.vi" TargetMode="External"/><Relationship Id="rId11" Type="http://schemas.openxmlformats.org/officeDocument/2006/relationships/image" Target="../media/image6.png"/><Relationship Id="rId5" Type="http://schemas.openxmlformats.org/officeDocument/2006/relationships/hyperlink" Target="mailto:valrica.byson@vide.vi;maria.martin@vide.vi;nikima.richards@vide.vi" TargetMode="External"/><Relationship Id="rId10" Type="http://schemas.openxmlformats.org/officeDocument/2006/relationships/image" Target="../media/image5.png"/><Relationship Id="rId4" Type="http://schemas.openxmlformats.org/officeDocument/2006/relationships/image" Target="../media/image3.gif"/><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hyperlink" Target="http://www.infoplease.com/spot/newyearhistory.html"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ourheritagemagazine.com/our-heritage-magazine-online/kwanzaa/" TargetMode="External"/><Relationship Id="rId2" Type="http://schemas.openxmlformats.org/officeDocument/2006/relationships/hyperlink" Target="http://en.wikipedia.org/wiki/Kwanzaa" TargetMode="Externa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www.facebook.com/StCroixUSVIFestival/" TargetMode="External"/><Relationship Id="rId2" Type="http://schemas.openxmlformats.org/officeDocument/2006/relationships/hyperlink" Target="http://www.vicarnivalschedule.com/stcroix/" TargetMode="External"/><Relationship Id="rId1" Type="http://schemas.openxmlformats.org/officeDocument/2006/relationships/slideLayout" Target="../slideLayouts/slideLayout1.xml"/><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three-kings-day.123holiday.net/" TargetMode="External"/><Relationship Id="rId2" Type="http://schemas.openxmlformats.org/officeDocument/2006/relationships/hyperlink" Target="http://latino.foxnews.com/latino/lifestyle/2011/01/06/bothers-kings-day/" TargetMode="Externa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hyperlink" Target="http://mblog.macys.com/experience-the-magic-of-three-kings-day-at-macys-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AutoShape 4" descr="http://www.stxfestival.com/wp-content/uploads/fest_2011-2012-0503.jpg%09%09%09%09%09"/>
          <p:cNvSpPr>
            <a:spLocks noChangeAspect="1" noChangeArrowheads="1"/>
          </p:cNvSpPr>
          <p:nvPr/>
        </p:nvSpPr>
        <p:spPr bwMode="auto">
          <a:xfrm>
            <a:off x="3819525" y="-3108325"/>
            <a:ext cx="6410325" cy="6477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4818" name="AutoShape 2" descr="http://www.stxfestival.com/wp-content/uploads/fest_2011-2012-0503.jpg%09%09%09%09%09"/>
          <p:cNvSpPr>
            <a:spLocks noChangeAspect="1" noChangeArrowheads="1"/>
          </p:cNvSpPr>
          <p:nvPr/>
        </p:nvSpPr>
        <p:spPr bwMode="auto">
          <a:xfrm>
            <a:off x="3819525" y="-3108325"/>
            <a:ext cx="6410325" cy="6477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4820" name="AutoShape 4" descr="http://www.stxfestival.com/wp-content/uploads/fest_2011-2012-0503.jpg%09%09%09%09%09"/>
          <p:cNvSpPr>
            <a:spLocks noChangeAspect="1" noChangeArrowheads="1"/>
          </p:cNvSpPr>
          <p:nvPr/>
        </p:nvSpPr>
        <p:spPr bwMode="auto">
          <a:xfrm>
            <a:off x="3819525" y="-3108325"/>
            <a:ext cx="6410325" cy="6477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4824" name="AutoShape 8" descr="http://www.stxfestival.com/wp-content/uploads/fest_2011-2012-0480.jpg%09%09%09%09%09"/>
          <p:cNvSpPr>
            <a:spLocks noChangeAspect="1" noChangeArrowheads="1"/>
          </p:cNvSpPr>
          <p:nvPr/>
        </p:nvSpPr>
        <p:spPr bwMode="auto">
          <a:xfrm>
            <a:off x="3905250" y="-2743200"/>
            <a:ext cx="7620000" cy="5715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6" name="Subtitle 2"/>
          <p:cNvSpPr>
            <a:spLocks noGrp="1"/>
          </p:cNvSpPr>
          <p:nvPr>
            <p:ph type="subTitle" idx="1"/>
          </p:nvPr>
        </p:nvSpPr>
        <p:spPr>
          <a:xfrm>
            <a:off x="2776384" y="4114801"/>
            <a:ext cx="5719916" cy="990600"/>
          </a:xfrm>
          <a:solidFill>
            <a:schemeClr val="tx1">
              <a:lumMod val="65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a:noAutofit/>
          </a:bodyPr>
          <a:lstStyle/>
          <a:p>
            <a:pPr algn="ctr">
              <a:spcBef>
                <a:spcPts val="0"/>
              </a:spcBef>
            </a:pPr>
            <a:r>
              <a:rPr lang="es-ES"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 observación de  los días feriados en las Islas Vírgenes  de Estados Unidos  </a:t>
            </a:r>
            <a:r>
              <a:rPr lang="es-ES"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fortalece al territorio en </a:t>
            </a:r>
            <a:r>
              <a:rPr lang="es-E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un proceso importante </a:t>
            </a:r>
            <a:r>
              <a:rPr lang="es-ES" sz="16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de su desarrollo.</a:t>
            </a:r>
            <a:endParaRPr lang="es-ES" sz="16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algn="ctr">
              <a:spcBef>
                <a:spcPts val="0"/>
              </a:spcBef>
            </a:pPr>
            <a:endParaRPr lang="en-US" sz="1600" b="1" dirty="0" smtClean="0">
              <a:solidFill>
                <a:schemeClr val="accent1">
                  <a:lumMod val="7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7" name="Picture 6" descr="us-flag[1]"/>
          <p:cNvPicPr>
            <a:picLocks noChangeAspect="1" noChangeArrowheads="1"/>
          </p:cNvPicPr>
          <p:nvPr/>
        </p:nvPicPr>
        <p:blipFill>
          <a:blip r:embed="rId2" cstate="print"/>
          <a:srcRect/>
          <a:stretch>
            <a:fillRect/>
          </a:stretch>
        </p:blipFill>
        <p:spPr bwMode="auto">
          <a:xfrm>
            <a:off x="304800" y="152399"/>
            <a:ext cx="1371600" cy="1108427"/>
          </a:xfrm>
          <a:prstGeom prst="rect">
            <a:avLst/>
          </a:prstGeom>
          <a:noFill/>
          <a:ln w="9525" algn="in">
            <a:noFill/>
            <a:miter lim="800000"/>
            <a:headEnd/>
            <a:tailEnd/>
          </a:ln>
          <a:effectLst/>
        </p:spPr>
      </p:pic>
      <p:pic>
        <p:nvPicPr>
          <p:cNvPr id="8" name="Picture 7" descr="armour_usvi-flag[1]"/>
          <p:cNvPicPr>
            <a:picLocks noChangeAspect="1" noChangeArrowheads="1" noCrop="1"/>
          </p:cNvPicPr>
          <p:nvPr/>
        </p:nvPicPr>
        <p:blipFill>
          <a:blip r:embed="rId3" cstate="print"/>
          <a:srcRect/>
          <a:stretch>
            <a:fillRect/>
          </a:stretch>
        </p:blipFill>
        <p:spPr bwMode="auto">
          <a:xfrm>
            <a:off x="295834" y="1447800"/>
            <a:ext cx="1380566" cy="1143000"/>
          </a:xfrm>
          <a:prstGeom prst="rect">
            <a:avLst/>
          </a:prstGeom>
          <a:noFill/>
          <a:ln w="9525" algn="in">
            <a:noFill/>
            <a:miter lim="800000"/>
            <a:headEnd/>
            <a:tailEnd/>
          </a:ln>
        </p:spPr>
      </p:pic>
      <p:sp>
        <p:nvSpPr>
          <p:cNvPr id="9" name="Title 1"/>
          <p:cNvSpPr txBox="1">
            <a:spLocks/>
          </p:cNvSpPr>
          <p:nvPr/>
        </p:nvSpPr>
        <p:spPr>
          <a:xfrm>
            <a:off x="2776384" y="1600200"/>
            <a:ext cx="5719916" cy="2081646"/>
          </a:xfrm>
          <a:prstGeom prst="rect">
            <a:avLst/>
          </a:prstGeom>
          <a:solidFill>
            <a:schemeClr val="tx1">
              <a:lumMod val="65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anchor="b">
            <a:noAutofit/>
          </a:bodyPr>
          <a:lstStyle/>
          <a:p>
            <a:pPr algn="ctr">
              <a:spcBef>
                <a:spcPct val="0"/>
              </a:spcBef>
              <a:defRPr/>
            </a:pPr>
            <a:r>
              <a:rPr lang="es-ES" sz="2350" b="1" u="sng" dirty="0">
                <a:solidFill>
                  <a:schemeClr val="tx1"/>
                </a:solidFill>
                <a:effectLst>
                  <a:outerShdw blurRad="50000" dist="30000" dir="5400000" algn="tl" rotWithShape="0">
                    <a:srgbClr val="000000">
                      <a:alpha val="30000"/>
                    </a:srgbClr>
                  </a:outerShdw>
                </a:effectLst>
                <a:latin typeface="Edwardian Script ITC" pitchFamily="66" charset="0"/>
              </a:rPr>
              <a:t>e</a:t>
            </a:r>
            <a:r>
              <a:rPr lang="es-ES" sz="2350" b="1" u="sng" dirty="0" smtClean="0">
                <a:solidFill>
                  <a:schemeClr val="tx1"/>
                </a:solidFill>
                <a:effectLst>
                  <a:outerShdw blurRad="50000" dist="30000" dir="5400000" algn="tl" rotWithShape="0">
                    <a:srgbClr val="000000">
                      <a:alpha val="30000"/>
                    </a:srgbClr>
                  </a:outerShdw>
                </a:effectLst>
                <a:latin typeface="Edwardian Script ITC" pitchFamily="66" charset="0"/>
              </a:rPr>
              <a:t>nero de 2017</a:t>
            </a:r>
          </a:p>
          <a:p>
            <a:pPr algn="ctr">
              <a:spcBef>
                <a:spcPct val="0"/>
              </a:spcBef>
              <a:defRPr/>
            </a:pPr>
            <a:r>
              <a:rPr lang="es-ES" sz="2300" b="1" dirty="0">
                <a:solidFill>
                  <a:schemeClr val="tx1"/>
                </a:solidFill>
                <a:effectLst>
                  <a:outerShdw blurRad="50000" dist="30000" dir="5400000" algn="tl" rotWithShape="0">
                    <a:srgbClr val="000000">
                      <a:alpha val="30000"/>
                    </a:srgbClr>
                  </a:outerShdw>
                </a:effectLst>
                <a:latin typeface="Edwardian Script ITC" pitchFamily="66" charset="0"/>
              </a:rPr>
              <a:t>Día de Año </a:t>
            </a:r>
            <a:r>
              <a:rPr lang="es-ES" sz="2300" b="1" dirty="0" smtClean="0">
                <a:solidFill>
                  <a:schemeClr val="tx1"/>
                </a:solidFill>
                <a:effectLst>
                  <a:outerShdw blurRad="50000" dist="30000" dir="5400000" algn="tl" rotWithShape="0">
                    <a:srgbClr val="000000">
                      <a:alpha val="30000"/>
                    </a:srgbClr>
                  </a:outerShdw>
                </a:effectLst>
                <a:latin typeface="Edwardian Script ITC" pitchFamily="66" charset="0"/>
              </a:rPr>
              <a:t>Nuevo… domingo1</a:t>
            </a:r>
            <a:r>
              <a:rPr lang="es-ES" sz="2300" b="1" baseline="30000" dirty="0" smtClean="0">
                <a:solidFill>
                  <a:schemeClr val="tx1"/>
                </a:solidFill>
                <a:effectLst>
                  <a:outerShdw blurRad="50000" dist="30000" dir="5400000" algn="tl" rotWithShape="0">
                    <a:srgbClr val="000000">
                      <a:alpha val="30000"/>
                    </a:srgbClr>
                  </a:outerShdw>
                </a:effectLst>
                <a:latin typeface="Edwardian Script ITC" pitchFamily="66" charset="0"/>
              </a:rPr>
              <a:t>o</a:t>
            </a:r>
            <a:r>
              <a:rPr lang="es-ES" sz="2300" b="1" dirty="0" smtClean="0">
                <a:solidFill>
                  <a:schemeClr val="tx1"/>
                </a:solidFill>
                <a:effectLst>
                  <a:outerShdw blurRad="50000" dist="30000" dir="5400000" algn="tl" rotWithShape="0">
                    <a:srgbClr val="000000">
                      <a:alpha val="30000"/>
                    </a:srgbClr>
                  </a:outerShdw>
                </a:effectLst>
                <a:latin typeface="Edwardian Script ITC" pitchFamily="66" charset="0"/>
              </a:rPr>
              <a:t>de enero</a:t>
            </a:r>
            <a:endParaRPr lang="es-ES" sz="2300" b="1" u="sng" dirty="0">
              <a:solidFill>
                <a:schemeClr val="tx1"/>
              </a:solidFill>
              <a:effectLst>
                <a:outerShdw blurRad="50000" dist="30000" dir="5400000" algn="tl" rotWithShape="0">
                  <a:srgbClr val="000000">
                    <a:alpha val="30000"/>
                  </a:srgbClr>
                </a:outerShdw>
              </a:effectLst>
              <a:latin typeface="Edwardian Script ITC" pitchFamily="66" charset="0"/>
            </a:endParaRPr>
          </a:p>
          <a:p>
            <a:pPr algn="ctr">
              <a:spcBef>
                <a:spcPct val="0"/>
              </a:spcBef>
              <a:defRPr/>
            </a:pPr>
            <a:r>
              <a:rPr lang="es-ES" sz="2300" b="1" dirty="0" err="1" smtClean="0">
                <a:solidFill>
                  <a:schemeClr val="tx1"/>
                </a:solidFill>
                <a:effectLst>
                  <a:outerShdw blurRad="50000" dist="30000" dir="5400000" algn="tl" rotWithShape="0">
                    <a:srgbClr val="000000">
                      <a:alpha val="30000"/>
                    </a:srgbClr>
                  </a:outerShdw>
                </a:effectLst>
                <a:latin typeface="Edwardian Script ITC" pitchFamily="66" charset="0"/>
              </a:rPr>
              <a:t>Kwanzaa</a:t>
            </a:r>
            <a:r>
              <a:rPr lang="es-ES" sz="2300" b="1" dirty="0" smtClean="0">
                <a:solidFill>
                  <a:schemeClr val="tx1"/>
                </a:solidFill>
                <a:effectLst>
                  <a:outerShdw blurRad="50000" dist="30000" dir="5400000" algn="tl" rotWithShape="0">
                    <a:srgbClr val="000000">
                      <a:alpha val="30000"/>
                    </a:srgbClr>
                  </a:outerShdw>
                </a:effectLst>
                <a:latin typeface="Edwardian Script ITC" pitchFamily="66" charset="0"/>
              </a:rPr>
              <a:t> …lunes 26 de diciembre –1</a:t>
            </a:r>
            <a:r>
              <a:rPr lang="es-ES" sz="2300" b="1" baseline="30000" dirty="0" smtClean="0">
                <a:solidFill>
                  <a:schemeClr val="tx1"/>
                </a:solidFill>
                <a:effectLst>
                  <a:outerShdw blurRad="50000" dist="30000" dir="5400000" algn="tl" rotWithShape="0">
                    <a:srgbClr val="000000">
                      <a:alpha val="30000"/>
                    </a:srgbClr>
                  </a:outerShdw>
                </a:effectLst>
                <a:latin typeface="Edwardian Script ITC" pitchFamily="66" charset="0"/>
              </a:rPr>
              <a:t>o</a:t>
            </a:r>
            <a:r>
              <a:rPr lang="es-ES" sz="2300" b="1" dirty="0" smtClean="0">
                <a:solidFill>
                  <a:schemeClr val="tx1"/>
                </a:solidFill>
                <a:effectLst>
                  <a:outerShdw blurRad="50000" dist="30000" dir="5400000" algn="tl" rotWithShape="0">
                    <a:srgbClr val="000000">
                      <a:alpha val="30000"/>
                    </a:srgbClr>
                  </a:outerShdw>
                </a:effectLst>
                <a:latin typeface="Edwardian Script ITC" pitchFamily="66" charset="0"/>
              </a:rPr>
              <a:t>de enero</a:t>
            </a:r>
            <a:r>
              <a:rPr lang="es-ES" sz="2300" b="1" dirty="0">
                <a:solidFill>
                  <a:schemeClr val="tx1"/>
                </a:solidFill>
                <a:effectLst>
                  <a:outerShdw blurRad="50000" dist="30000" dir="5400000" algn="tl" rotWithShape="0">
                    <a:srgbClr val="000000">
                      <a:alpha val="30000"/>
                    </a:srgbClr>
                  </a:outerShdw>
                </a:effectLst>
                <a:latin typeface="Edwardian Script ITC" pitchFamily="66" charset="0"/>
              </a:rPr>
              <a:t/>
            </a:r>
            <a:br>
              <a:rPr lang="es-ES" sz="2300" b="1" dirty="0">
                <a:solidFill>
                  <a:schemeClr val="tx1"/>
                </a:solidFill>
                <a:effectLst>
                  <a:outerShdw blurRad="50000" dist="30000" dir="5400000" algn="tl" rotWithShape="0">
                    <a:srgbClr val="000000">
                      <a:alpha val="30000"/>
                    </a:srgbClr>
                  </a:outerShdw>
                </a:effectLst>
                <a:latin typeface="Edwardian Script ITC" pitchFamily="66" charset="0"/>
              </a:rPr>
            </a:br>
            <a:r>
              <a:rPr lang="es-ES" sz="2300" b="1" dirty="0">
                <a:solidFill>
                  <a:schemeClr val="tx1"/>
                </a:solidFill>
                <a:effectLst>
                  <a:outerShdw blurRad="50000" dist="30000" dir="5400000" algn="tl" rotWithShape="0">
                    <a:srgbClr val="000000">
                      <a:alpha val="30000"/>
                    </a:srgbClr>
                  </a:outerShdw>
                </a:effectLst>
                <a:latin typeface="Edwardian Script ITC" pitchFamily="66" charset="0"/>
              </a:rPr>
              <a:t>Carnaval </a:t>
            </a:r>
            <a:r>
              <a:rPr lang="es-ES" sz="2300" b="1" dirty="0" smtClean="0">
                <a:solidFill>
                  <a:schemeClr val="tx1"/>
                </a:solidFill>
                <a:effectLst>
                  <a:outerShdw blurRad="50000" dist="30000" dir="5400000" algn="tl" rotWithShape="0">
                    <a:srgbClr val="000000">
                      <a:alpha val="30000"/>
                    </a:srgbClr>
                  </a:outerShdw>
                </a:effectLst>
                <a:latin typeface="Edwardian Script ITC" pitchFamily="66" charset="0"/>
              </a:rPr>
              <a:t>Navideño de </a:t>
            </a:r>
            <a:r>
              <a:rPr lang="es-PR" sz="2300" b="1" dirty="0" smtClean="0">
                <a:solidFill>
                  <a:schemeClr val="tx1"/>
                </a:solidFill>
                <a:effectLst>
                  <a:outerShdw blurRad="50000" dist="30000" dir="5400000" algn="tl" rotWithShape="0">
                    <a:srgbClr val="000000">
                      <a:alpha val="30000"/>
                    </a:srgbClr>
                  </a:outerShdw>
                </a:effectLst>
                <a:latin typeface="Edwardian Script ITC" pitchFamily="66" charset="0"/>
              </a:rPr>
              <a:t>Sta. Cruz</a:t>
            </a:r>
            <a:r>
              <a:rPr lang="es-ES" sz="2300" b="1" dirty="0" smtClean="0">
                <a:solidFill>
                  <a:schemeClr val="tx1"/>
                </a:solidFill>
                <a:effectLst>
                  <a:outerShdw blurRad="50000" dist="30000" dir="5400000" algn="tl" rotWithShape="0">
                    <a:srgbClr val="000000">
                      <a:alpha val="30000"/>
                    </a:srgbClr>
                  </a:outerShdw>
                </a:effectLst>
                <a:latin typeface="Edwardian Script ITC" pitchFamily="66" charset="0"/>
              </a:rPr>
              <a:t>…18 de diciembre- 8 de enero  </a:t>
            </a:r>
            <a:endParaRPr lang="es-ES" sz="2300" b="1" dirty="0">
              <a:solidFill>
                <a:schemeClr val="tx1"/>
              </a:solidFill>
              <a:effectLst>
                <a:outerShdw blurRad="50000" dist="30000" dir="5400000" algn="tl" rotWithShape="0">
                  <a:srgbClr val="000000">
                    <a:alpha val="30000"/>
                  </a:srgbClr>
                </a:outerShdw>
              </a:effectLst>
              <a:latin typeface="Edwardian Script ITC" pitchFamily="66" charset="0"/>
            </a:endParaRPr>
          </a:p>
          <a:p>
            <a:pPr lvl="0" algn="ctr">
              <a:spcBef>
                <a:spcPct val="0"/>
              </a:spcBef>
              <a:defRPr/>
            </a:pPr>
            <a:r>
              <a:rPr lang="es-ES" sz="2300" b="1" dirty="0" smtClean="0">
                <a:solidFill>
                  <a:schemeClr val="tx1"/>
                </a:solidFill>
                <a:effectLst>
                  <a:outerShdw blurRad="50000" dist="30000" dir="5400000" algn="tl" rotWithShape="0">
                    <a:srgbClr val="000000">
                      <a:alpha val="30000"/>
                    </a:srgbClr>
                  </a:outerShdw>
                </a:effectLst>
                <a:latin typeface="Edwardian Script ITC" pitchFamily="66" charset="0"/>
              </a:rPr>
              <a:t>Día </a:t>
            </a:r>
            <a:r>
              <a:rPr lang="es-ES" sz="2300" b="1" dirty="0">
                <a:solidFill>
                  <a:schemeClr val="tx1"/>
                </a:solidFill>
                <a:effectLst>
                  <a:outerShdw blurRad="50000" dist="30000" dir="5400000" algn="tl" rotWithShape="0">
                    <a:srgbClr val="000000">
                      <a:alpha val="30000"/>
                    </a:srgbClr>
                  </a:outerShdw>
                </a:effectLst>
                <a:latin typeface="Edwardian Script ITC" pitchFamily="66" charset="0"/>
              </a:rPr>
              <a:t>de los Tres Reyes </a:t>
            </a:r>
            <a:r>
              <a:rPr lang="es-ES" sz="2300" b="1" dirty="0" smtClean="0">
                <a:solidFill>
                  <a:schemeClr val="tx1"/>
                </a:solidFill>
                <a:effectLst>
                  <a:outerShdw blurRad="50000" dist="30000" dir="5400000" algn="tl" rotWithShape="0">
                    <a:srgbClr val="000000">
                      <a:alpha val="30000"/>
                    </a:srgbClr>
                  </a:outerShdw>
                </a:effectLst>
                <a:latin typeface="Edwardian Script ITC" pitchFamily="66" charset="0"/>
              </a:rPr>
              <a:t>Magos… viernes 6</a:t>
            </a:r>
            <a:r>
              <a:rPr lang="es-ES" sz="2300" b="1" baseline="30000" dirty="0" smtClean="0">
                <a:solidFill>
                  <a:schemeClr val="tx1"/>
                </a:solidFill>
                <a:effectLst>
                  <a:outerShdw blurRad="50000" dist="30000" dir="5400000" algn="tl" rotWithShape="0">
                    <a:srgbClr val="000000">
                      <a:alpha val="30000"/>
                    </a:srgbClr>
                  </a:outerShdw>
                </a:effectLst>
                <a:latin typeface="Edwardian Script ITC" pitchFamily="66" charset="0"/>
              </a:rPr>
              <a:t>   </a:t>
            </a:r>
            <a:r>
              <a:rPr lang="es-ES" sz="2300" b="1" dirty="0">
                <a:solidFill>
                  <a:schemeClr val="tx1"/>
                </a:solidFill>
                <a:effectLst>
                  <a:outerShdw blurRad="50000" dist="30000" dir="5400000" algn="tl" rotWithShape="0">
                    <a:srgbClr val="000000">
                      <a:alpha val="30000"/>
                    </a:srgbClr>
                  </a:outerShdw>
                </a:effectLst>
                <a:latin typeface="Edwardian Script ITC" pitchFamily="66" charset="0"/>
              </a:rPr>
              <a:t>de  enero</a:t>
            </a:r>
          </a:p>
          <a:p>
            <a:pPr lvl="0" algn="ctr">
              <a:spcBef>
                <a:spcPct val="0"/>
              </a:spcBef>
              <a:defRPr/>
            </a:pPr>
            <a:r>
              <a:rPr lang="es-ES" sz="2300" b="1" dirty="0">
                <a:solidFill>
                  <a:schemeClr val="tx1"/>
                </a:solidFill>
                <a:effectLst>
                  <a:outerShdw blurRad="50000" dist="30000" dir="5400000" algn="tl" rotWithShape="0">
                    <a:srgbClr val="000000">
                      <a:alpha val="30000"/>
                    </a:srgbClr>
                  </a:outerShdw>
                </a:effectLst>
                <a:latin typeface="Edwardian Script ITC" pitchFamily="66" charset="0"/>
              </a:rPr>
              <a:t>Día de Martin Luther King… </a:t>
            </a:r>
            <a:r>
              <a:rPr lang="es-ES" sz="2300" b="1" dirty="0" smtClean="0">
                <a:solidFill>
                  <a:schemeClr val="tx1"/>
                </a:solidFill>
                <a:effectLst>
                  <a:outerShdw blurRad="50000" dist="30000" dir="5400000" algn="tl" rotWithShape="0">
                    <a:srgbClr val="000000">
                      <a:alpha val="30000"/>
                    </a:srgbClr>
                  </a:outerShdw>
                </a:effectLst>
                <a:latin typeface="Edwardian Script ITC" pitchFamily="66" charset="0"/>
              </a:rPr>
              <a:t>lunes16 </a:t>
            </a:r>
            <a:r>
              <a:rPr lang="es-ES" sz="2300" b="1" dirty="0">
                <a:solidFill>
                  <a:schemeClr val="tx1"/>
                </a:solidFill>
                <a:effectLst>
                  <a:outerShdw blurRad="50000" dist="30000" dir="5400000" algn="tl" rotWithShape="0">
                    <a:srgbClr val="000000">
                      <a:alpha val="30000"/>
                    </a:srgbClr>
                  </a:outerShdw>
                </a:effectLst>
                <a:latin typeface="Edwardian Script ITC" pitchFamily="66" charset="0"/>
              </a:rPr>
              <a:t>de  enero</a:t>
            </a:r>
          </a:p>
        </p:txBody>
      </p:sp>
      <p:pic>
        <p:nvPicPr>
          <p:cNvPr id="10" name="Picture 2" descr="seal[1]"/>
          <p:cNvPicPr>
            <a:picLocks noChangeAspect="1" noChangeArrowheads="1"/>
          </p:cNvPicPr>
          <p:nvPr/>
        </p:nvPicPr>
        <p:blipFill>
          <a:blip r:embed="rId4" cstate="print"/>
          <a:srcRect/>
          <a:stretch>
            <a:fillRect/>
          </a:stretch>
        </p:blipFill>
        <p:spPr bwMode="auto">
          <a:xfrm>
            <a:off x="228600" y="2653146"/>
            <a:ext cx="1524000" cy="1385454"/>
          </a:xfrm>
          <a:prstGeom prst="rect">
            <a:avLst/>
          </a:prstGeom>
          <a:noFill/>
          <a:ln w="9525" algn="in">
            <a:noFill/>
            <a:miter lim="800000"/>
            <a:headEnd/>
            <a:tailEnd/>
          </a:ln>
          <a:effectLst/>
        </p:spPr>
      </p:pic>
      <p:pic>
        <p:nvPicPr>
          <p:cNvPr id="11" name="Picture 1" descr="cid:image004.png@01CD919D.EA625BE0"/>
          <p:cNvPicPr>
            <a:picLocks noChangeAspect="1" noChangeArrowheads="1"/>
          </p:cNvPicPr>
          <p:nvPr/>
        </p:nvPicPr>
        <p:blipFill>
          <a:blip r:embed="rId5" cstate="print"/>
          <a:srcRect/>
          <a:stretch>
            <a:fillRect/>
          </a:stretch>
        </p:blipFill>
        <p:spPr bwMode="auto">
          <a:xfrm>
            <a:off x="228599" y="4114801"/>
            <a:ext cx="1447575" cy="76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2"/>
          <p:cNvPicPr>
            <a:picLocks noChangeAspect="1" noChangeArrowheads="1"/>
          </p:cNvPicPr>
          <p:nvPr/>
        </p:nvPicPr>
        <p:blipFill>
          <a:blip r:embed="rId6" cstate="print"/>
          <a:srcRect/>
          <a:stretch>
            <a:fillRect/>
          </a:stretch>
        </p:blipFill>
        <p:spPr bwMode="auto">
          <a:xfrm>
            <a:off x="234222" y="5105400"/>
            <a:ext cx="1417153" cy="1066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 name="Text Box 2"/>
          <p:cNvSpPr txBox="1">
            <a:spLocks noChangeArrowheads="1"/>
          </p:cNvSpPr>
          <p:nvPr/>
        </p:nvSpPr>
        <p:spPr bwMode="auto">
          <a:xfrm>
            <a:off x="19050" y="6229350"/>
            <a:ext cx="1885950" cy="40005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Education, History and 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Subtitle 2"/>
          <p:cNvSpPr txBox="1">
            <a:spLocks/>
          </p:cNvSpPr>
          <p:nvPr/>
        </p:nvSpPr>
        <p:spPr>
          <a:xfrm>
            <a:off x="2719541" y="434445"/>
            <a:ext cx="5791200" cy="1066800"/>
          </a:xfrm>
          <a:prstGeom prst="rect">
            <a:avLst/>
          </a:prstGeom>
          <a:solidFill>
            <a:schemeClr val="tx1">
              <a:lumMod val="65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vert="horz" lIns="45720" rIns="45720">
            <a:noAutofit/>
          </a:bodyPr>
          <a:lstStyle/>
          <a:p>
            <a:pPr lvl="0" algn="ctr">
              <a:lnSpc>
                <a:spcPts val="1000"/>
              </a:lnSpc>
              <a:buClr>
                <a:schemeClr val="accent1"/>
              </a:buClr>
              <a:buSzPct val="80000"/>
              <a:defRPr/>
            </a:pPr>
            <a:endParaRPr lang="es-ES" sz="3200" b="1" dirty="0" smtClean="0">
              <a:solidFill>
                <a:schemeClr val="accent1"/>
              </a:solidFill>
              <a:latin typeface="Edwardian Script ITC" pitchFamily="66" charset="0"/>
            </a:endParaRPr>
          </a:p>
          <a:p>
            <a:pPr lvl="0" algn="ctr">
              <a:lnSpc>
                <a:spcPts val="1000"/>
              </a:lnSpc>
              <a:buClr>
                <a:schemeClr val="accent1"/>
              </a:buClr>
              <a:buSzPct val="80000"/>
              <a:defRPr/>
            </a:pPr>
            <a:endParaRPr lang="es-ES" sz="3000" b="1" dirty="0">
              <a:solidFill>
                <a:schemeClr val="accent1"/>
              </a:solidFill>
              <a:latin typeface="Edwardian Script ITC" pitchFamily="66" charset="0"/>
            </a:endParaRPr>
          </a:p>
          <a:p>
            <a:pPr lvl="0" algn="ctr">
              <a:lnSpc>
                <a:spcPts val="1000"/>
              </a:lnSpc>
              <a:buClr>
                <a:schemeClr val="accent1"/>
              </a:buClr>
              <a:buSzPct val="80000"/>
              <a:defRPr/>
            </a:pPr>
            <a:r>
              <a:rPr lang="es-ES" sz="3000" b="1" dirty="0" smtClean="0">
                <a:solidFill>
                  <a:schemeClr val="tx1"/>
                </a:solidFill>
                <a:latin typeface="Edwardian Script ITC" pitchFamily="66" charset="0"/>
              </a:rPr>
              <a:t>Celebración /Reconocimiento </a:t>
            </a:r>
            <a:r>
              <a:rPr lang="es-ES" sz="3000" b="1" dirty="0">
                <a:solidFill>
                  <a:schemeClr val="tx1"/>
                </a:solidFill>
                <a:latin typeface="Edwardian Script ITC" pitchFamily="66" charset="0"/>
              </a:rPr>
              <a:t>de </a:t>
            </a:r>
            <a:r>
              <a:rPr lang="es-ES" sz="3000" b="1" dirty="0" smtClean="0">
                <a:solidFill>
                  <a:schemeClr val="tx1"/>
                </a:solidFill>
                <a:latin typeface="Edwardian Script ITC" pitchFamily="66" charset="0"/>
              </a:rPr>
              <a:t>los </a:t>
            </a:r>
            <a:r>
              <a:rPr lang="es-ES" sz="3000" b="1" dirty="0">
                <a:solidFill>
                  <a:schemeClr val="tx1"/>
                </a:solidFill>
                <a:latin typeface="Edwardian Script ITC" pitchFamily="66" charset="0"/>
              </a:rPr>
              <a:t>días  feriados </a:t>
            </a:r>
            <a:endParaRPr lang="es-ES" sz="3000" b="1" dirty="0" smtClean="0">
              <a:solidFill>
                <a:schemeClr val="tx1"/>
              </a:solidFill>
              <a:latin typeface="Edwardian Script ITC" pitchFamily="66" charset="0"/>
            </a:endParaRPr>
          </a:p>
          <a:p>
            <a:pPr lvl="0" algn="ctr">
              <a:lnSpc>
                <a:spcPts val="1000"/>
              </a:lnSpc>
              <a:buClr>
                <a:schemeClr val="accent1"/>
              </a:buClr>
              <a:buSzPct val="80000"/>
              <a:defRPr/>
            </a:pPr>
            <a:endParaRPr lang="es-ES" sz="3000" b="1" dirty="0">
              <a:solidFill>
                <a:schemeClr val="tx1"/>
              </a:solidFill>
              <a:latin typeface="Edwardian Script ITC" pitchFamily="66" charset="0"/>
            </a:endParaRPr>
          </a:p>
          <a:p>
            <a:pPr lvl="0" algn="ctr">
              <a:lnSpc>
                <a:spcPts val="1000"/>
              </a:lnSpc>
              <a:buClr>
                <a:schemeClr val="accent1"/>
              </a:buClr>
              <a:buSzPct val="80000"/>
              <a:defRPr/>
            </a:pPr>
            <a:r>
              <a:rPr lang="es-ES" sz="3000" b="1" dirty="0" smtClean="0">
                <a:solidFill>
                  <a:schemeClr val="tx1"/>
                </a:solidFill>
                <a:latin typeface="Edwardian Script ITC" pitchFamily="66" charset="0"/>
              </a:rPr>
              <a:t> </a:t>
            </a:r>
            <a:r>
              <a:rPr lang="es-ES" sz="3000" b="1" dirty="0">
                <a:solidFill>
                  <a:schemeClr val="tx1"/>
                </a:solidFill>
                <a:latin typeface="Edwardian Script ITC" pitchFamily="66" charset="0"/>
              </a:rPr>
              <a:t>de </a:t>
            </a:r>
            <a:r>
              <a:rPr lang="es-ES" sz="3000" b="1" dirty="0" smtClean="0">
                <a:solidFill>
                  <a:schemeClr val="tx1"/>
                </a:solidFill>
                <a:latin typeface="Edwardian Script ITC" pitchFamily="66" charset="0"/>
              </a:rPr>
              <a:t>enero</a:t>
            </a:r>
            <a:endParaRPr lang="es-ES" sz="3000" b="1" dirty="0">
              <a:solidFill>
                <a:schemeClr val="tx1"/>
              </a:solidFill>
              <a:latin typeface="Edwardian Script ITC" pitchFamily="66" charset="0"/>
            </a:endParaRPr>
          </a:p>
          <a:p>
            <a:pPr lvl="0" algn="ctr">
              <a:lnSpc>
                <a:spcPts val="1000"/>
              </a:lnSpc>
              <a:buClr>
                <a:schemeClr val="accent1"/>
              </a:buClr>
              <a:buSzPct val="80000"/>
              <a:defRPr/>
            </a:pPr>
            <a:r>
              <a:rPr lang="es-ES" sz="3000" b="1" dirty="0">
                <a:solidFill>
                  <a:schemeClr val="tx1"/>
                </a:solidFill>
                <a:latin typeface="Edwardian Script ITC" pitchFamily="66" charset="0"/>
              </a:rPr>
              <a:t> </a:t>
            </a:r>
            <a:br>
              <a:rPr lang="es-ES" sz="3000" b="1" dirty="0">
                <a:solidFill>
                  <a:schemeClr val="tx1"/>
                </a:solidFill>
                <a:latin typeface="Edwardian Script ITC" pitchFamily="66" charset="0"/>
              </a:rPr>
            </a:br>
            <a:r>
              <a:rPr lang="es-ES" sz="3000" b="1" dirty="0">
                <a:solidFill>
                  <a:schemeClr val="tx1"/>
                </a:solidFill>
                <a:latin typeface="Edwardian Script ITC" pitchFamily="66" charset="0"/>
              </a:rPr>
              <a:t>en las Islas Vírgenes  de </a:t>
            </a:r>
            <a:r>
              <a:rPr lang="es-ES" sz="3000" b="1" dirty="0" smtClean="0">
                <a:solidFill>
                  <a:schemeClr val="tx1"/>
                </a:solidFill>
                <a:latin typeface="Edwardian Script ITC" pitchFamily="66" charset="0"/>
              </a:rPr>
              <a:t>Estados  </a:t>
            </a:r>
            <a:r>
              <a:rPr lang="es-ES" sz="3000" b="1" dirty="0">
                <a:solidFill>
                  <a:schemeClr val="tx1"/>
                </a:solidFill>
                <a:latin typeface="Edwardian Script ITC" pitchFamily="66" charset="0"/>
              </a:rPr>
              <a:t>Unidos</a:t>
            </a:r>
            <a:endParaRPr lang="es-ES" sz="3000" b="1" dirty="0">
              <a:solidFill>
                <a:schemeClr val="tx1"/>
              </a:solidFill>
              <a:effectLst>
                <a:outerShdw blurRad="38100" dist="38100" dir="2700000" algn="tl">
                  <a:srgbClr val="000000">
                    <a:alpha val="43137"/>
                  </a:srgbClr>
                </a:outerShdw>
              </a:effectLst>
              <a:latin typeface="Edwardian Script ITC" pitchFamily="66" charset="0"/>
            </a:endParaRPr>
          </a:p>
        </p:txBody>
      </p:sp>
      <p:sp>
        <p:nvSpPr>
          <p:cNvPr id="15" name="Subtitle 2"/>
          <p:cNvSpPr txBox="1">
            <a:spLocks/>
          </p:cNvSpPr>
          <p:nvPr/>
        </p:nvSpPr>
        <p:spPr>
          <a:xfrm>
            <a:off x="2781300" y="5257800"/>
            <a:ext cx="5715000" cy="1371600"/>
          </a:xfrm>
          <a:prstGeom prst="rect">
            <a:avLst/>
          </a:prstGeom>
          <a:solidFill>
            <a:schemeClr val="tx1">
              <a:lumMod val="65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vert="horz" lIns="45720" rIns="45720">
            <a:noAutofit/>
          </a:bodyPr>
          <a:lstStyle/>
          <a:p>
            <a:pPr lvl="0" algn="ctr">
              <a:lnSpc>
                <a:spcPts val="1000"/>
              </a:lnSpc>
              <a:buClr>
                <a:schemeClr val="accent1"/>
              </a:buClr>
              <a:buSzPct val="80000"/>
              <a:defRPr/>
            </a:pPr>
            <a:endParaRPr lang="es-ES" sz="2700" b="1" dirty="0">
              <a:solidFill>
                <a:schemeClr val="tx1"/>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r>
              <a:rPr lang="es-ES" sz="2700" b="1" dirty="0">
                <a:solidFill>
                  <a:schemeClr val="tx1"/>
                </a:solidFill>
                <a:effectLst>
                  <a:outerShdw blurRad="38100" dist="38100" dir="2700000" algn="tl">
                    <a:srgbClr val="000000">
                      <a:alpha val="43137"/>
                    </a:srgbClr>
                  </a:outerShdw>
                </a:effectLst>
                <a:latin typeface="Edwardian Script ITC" pitchFamily="66" charset="0"/>
              </a:rPr>
              <a:t>Cortesía </a:t>
            </a:r>
            <a:r>
              <a:rPr lang="es-ES" sz="2700" b="1" dirty="0" smtClean="0">
                <a:solidFill>
                  <a:schemeClr val="tx1"/>
                </a:solidFill>
                <a:effectLst>
                  <a:outerShdw blurRad="38100" dist="38100" dir="2700000" algn="tl">
                    <a:srgbClr val="000000">
                      <a:alpha val="43137"/>
                    </a:srgbClr>
                  </a:outerShdw>
                </a:effectLst>
                <a:latin typeface="Edwardian Script ITC" pitchFamily="66" charset="0"/>
              </a:rPr>
              <a:t>del:</a:t>
            </a:r>
          </a:p>
          <a:p>
            <a:pPr lvl="0" algn="ctr">
              <a:lnSpc>
                <a:spcPts val="1000"/>
              </a:lnSpc>
              <a:buClr>
                <a:schemeClr val="accent1"/>
              </a:buClr>
              <a:buSzPct val="80000"/>
              <a:defRPr/>
            </a:pPr>
            <a:endParaRPr lang="es-ES" sz="2700" b="1" dirty="0">
              <a:solidFill>
                <a:schemeClr val="tx1"/>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endParaRPr lang="es-ES" sz="2700" b="1" dirty="0">
              <a:solidFill>
                <a:schemeClr val="tx1"/>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r>
              <a:rPr lang="es-ES" sz="2700" b="1" dirty="0" smtClean="0">
                <a:solidFill>
                  <a:schemeClr val="tx1"/>
                </a:solidFill>
                <a:effectLst>
                  <a:outerShdw blurRad="38100" dist="38100" dir="2700000" algn="tl">
                    <a:srgbClr val="000000">
                      <a:alpha val="43137"/>
                    </a:srgbClr>
                  </a:outerShdw>
                </a:effectLst>
                <a:latin typeface="Edwardian Script ITC" pitchFamily="66" charset="0"/>
              </a:rPr>
              <a:t> </a:t>
            </a:r>
            <a:r>
              <a:rPr lang="es-ES" sz="2700" b="1" dirty="0">
                <a:solidFill>
                  <a:schemeClr val="tx1"/>
                </a:solidFill>
                <a:effectLst>
                  <a:outerShdw blurRad="38100" dist="38100" dir="2700000" algn="tl">
                    <a:srgbClr val="000000">
                      <a:alpha val="43137"/>
                    </a:srgbClr>
                  </a:outerShdw>
                </a:effectLst>
                <a:latin typeface="Edwardian Script ITC" pitchFamily="66" charset="0"/>
              </a:rPr>
              <a:t>Departamento de Educación de las Islas Vírgenes</a:t>
            </a:r>
          </a:p>
          <a:p>
            <a:pPr lvl="0" algn="ctr">
              <a:lnSpc>
                <a:spcPts val="1000"/>
              </a:lnSpc>
              <a:buClr>
                <a:schemeClr val="accent1"/>
              </a:buClr>
              <a:buSzPct val="80000"/>
              <a:defRPr/>
            </a:pPr>
            <a:endParaRPr lang="es-ES" sz="2700" b="1" dirty="0">
              <a:solidFill>
                <a:schemeClr val="tx1"/>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endParaRPr lang="es-ES" sz="2700" b="1" dirty="0">
              <a:solidFill>
                <a:schemeClr val="tx1"/>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r>
              <a:rPr lang="es-ES" sz="2700" b="1" dirty="0" smtClean="0">
                <a:solidFill>
                  <a:schemeClr val="tx1"/>
                </a:solidFill>
                <a:effectLst>
                  <a:outerShdw blurRad="38100" dist="38100" dir="2700000" algn="tl">
                    <a:srgbClr val="000000">
                      <a:alpha val="43137"/>
                    </a:srgbClr>
                  </a:outerShdw>
                </a:effectLst>
                <a:latin typeface="Edwardian Script ITC" pitchFamily="66" charset="0"/>
              </a:rPr>
              <a:t>División </a:t>
            </a:r>
            <a:r>
              <a:rPr lang="es-ES" sz="2700" b="1" dirty="0">
                <a:solidFill>
                  <a:schemeClr val="tx1"/>
                </a:solidFill>
                <a:effectLst>
                  <a:outerShdw blurRad="38100" dist="38100" dir="2700000" algn="tl">
                    <a:srgbClr val="000000">
                      <a:alpha val="43137"/>
                    </a:srgbClr>
                  </a:outerShdw>
                </a:effectLst>
                <a:latin typeface="Edwardian Script ITC" pitchFamily="66" charset="0"/>
              </a:rPr>
              <a:t>de </a:t>
            </a:r>
            <a:r>
              <a:rPr lang="es-ES" sz="2700" b="1" dirty="0" smtClean="0">
                <a:solidFill>
                  <a:schemeClr val="tx1"/>
                </a:solidFill>
                <a:effectLst>
                  <a:outerShdw blurRad="38100" dist="38100" dir="2700000" algn="tl">
                    <a:srgbClr val="000000">
                      <a:alpha val="43137"/>
                    </a:srgbClr>
                  </a:outerShdw>
                </a:effectLst>
                <a:latin typeface="Edwardian Script ITC" pitchFamily="66" charset="0"/>
              </a:rPr>
              <a:t>Educación Cultural </a:t>
            </a:r>
            <a:r>
              <a:rPr lang="es-ES" sz="2700" b="1" dirty="0">
                <a:solidFill>
                  <a:schemeClr val="tx1"/>
                </a:solidFill>
                <a:effectLst>
                  <a:outerShdw blurRad="38100" dist="38100" dir="2700000" algn="tl">
                    <a:srgbClr val="000000">
                      <a:alpha val="43137"/>
                    </a:srgbClr>
                  </a:outerShdw>
                </a:effectLst>
                <a:latin typeface="Edwardian Script ITC" pitchFamily="66" charset="0"/>
              </a:rPr>
              <a:t>de las Islas </a:t>
            </a:r>
            <a:r>
              <a:rPr lang="es-ES" sz="2700" b="1" dirty="0" smtClean="0">
                <a:solidFill>
                  <a:schemeClr val="tx1"/>
                </a:solidFill>
                <a:effectLst>
                  <a:outerShdw blurRad="38100" dist="38100" dir="2700000" algn="tl">
                    <a:srgbClr val="000000">
                      <a:alpha val="43137"/>
                    </a:srgbClr>
                  </a:outerShdw>
                </a:effectLst>
                <a:latin typeface="Edwardian Script ITC" pitchFamily="66" charset="0"/>
              </a:rPr>
              <a:t>Vírgenes</a:t>
            </a:r>
            <a:endParaRPr lang="es-ES" sz="2700" b="1" dirty="0">
              <a:solidFill>
                <a:schemeClr val="tx1"/>
              </a:solidFill>
              <a:effectLst>
                <a:outerShdw blurRad="38100" dist="38100" dir="2700000" algn="tl">
                  <a:srgbClr val="000000">
                    <a:alpha val="43137"/>
                  </a:srgbClr>
                </a:outerShdw>
              </a:effectLst>
              <a:latin typeface="Edwardian Script ITC" pitchFamily="66"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AutoShape 4" descr="http://www.stxfestival.com/wp-content/uploads/fest_2011-2012-0503.jpg%09%09%09%09%09"/>
          <p:cNvSpPr>
            <a:spLocks noChangeAspect="1" noChangeArrowheads="1"/>
          </p:cNvSpPr>
          <p:nvPr/>
        </p:nvSpPr>
        <p:spPr bwMode="auto">
          <a:xfrm>
            <a:off x="3819525" y="-3108325"/>
            <a:ext cx="6410325" cy="6477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4818" name="AutoShape 2" descr="http://www.stxfestival.com/wp-content/uploads/fest_2011-2012-0503.jpg%09%09%09%09%09"/>
          <p:cNvSpPr>
            <a:spLocks noChangeAspect="1" noChangeArrowheads="1"/>
          </p:cNvSpPr>
          <p:nvPr/>
        </p:nvSpPr>
        <p:spPr bwMode="auto">
          <a:xfrm>
            <a:off x="3819525" y="-3108325"/>
            <a:ext cx="6410325" cy="6477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4820" name="AutoShape 4" descr="http://www.stxfestival.com/wp-content/uploads/fest_2011-2012-0503.jpg%09%09%09%09%09"/>
          <p:cNvSpPr>
            <a:spLocks noChangeAspect="1" noChangeArrowheads="1"/>
          </p:cNvSpPr>
          <p:nvPr/>
        </p:nvSpPr>
        <p:spPr bwMode="auto">
          <a:xfrm>
            <a:off x="3819525" y="-3108325"/>
            <a:ext cx="6410325" cy="6477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4824" name="AutoShape 8" descr="http://www.stxfestival.com/wp-content/uploads/fest_2011-2012-0480.jpg%09%09%09%09%09"/>
          <p:cNvSpPr>
            <a:spLocks noChangeAspect="1" noChangeArrowheads="1"/>
          </p:cNvSpPr>
          <p:nvPr/>
        </p:nvSpPr>
        <p:spPr bwMode="auto">
          <a:xfrm>
            <a:off x="3905250" y="-2743200"/>
            <a:ext cx="7620000" cy="57150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Subtitle 2"/>
          <p:cNvSpPr>
            <a:spLocks noGrp="1"/>
          </p:cNvSpPr>
          <p:nvPr>
            <p:ph type="subTitle" idx="1"/>
          </p:nvPr>
        </p:nvSpPr>
        <p:spPr>
          <a:xfrm>
            <a:off x="381000" y="1066800"/>
            <a:ext cx="8305800" cy="4876800"/>
          </a:xfrm>
          <a:solidFill>
            <a:schemeClr val="tx1">
              <a:lumMod val="65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a:noAutofit/>
          </a:bodyPr>
          <a:lstStyle/>
          <a:p>
            <a:pPr algn="just">
              <a:spcBef>
                <a:spcPts val="0"/>
              </a:spcBef>
            </a:pPr>
            <a:r>
              <a:rPr lang="es-PR" sz="1100" dirty="0" smtClean="0">
                <a:solidFill>
                  <a:schemeClr val="bg1"/>
                </a:solidFill>
                <a:latin typeface="Times New Roman" pitchFamily="18" charset="0"/>
                <a:cs typeface="Times New Roman" pitchFamily="18" charset="0"/>
              </a:rPr>
              <a:t>El día de Martin Luther King, Jr. es celebrado el tercer lunes en enero.  Es un día feriado federal. </a:t>
            </a:r>
          </a:p>
          <a:p>
            <a:pPr algn="just">
              <a:spcBef>
                <a:spcPts val="0"/>
              </a:spcBef>
            </a:pPr>
            <a:endParaRPr lang="es-PR" sz="1100" dirty="0">
              <a:solidFill>
                <a:schemeClr val="bg1"/>
              </a:solidFill>
              <a:latin typeface="Times New Roman" pitchFamily="18" charset="0"/>
              <a:cs typeface="Times New Roman" pitchFamily="18" charset="0"/>
            </a:endParaRPr>
          </a:p>
          <a:p>
            <a:pPr algn="just">
              <a:spcBef>
                <a:spcPts val="0"/>
              </a:spcBef>
            </a:pPr>
            <a:r>
              <a:rPr lang="es-ES" sz="1100" dirty="0">
                <a:solidFill>
                  <a:schemeClr val="bg1"/>
                </a:solidFill>
                <a:latin typeface="Times New Roman" pitchFamily="18" charset="0"/>
                <a:cs typeface="Times New Roman" pitchFamily="18" charset="0"/>
              </a:rPr>
              <a:t>L</a:t>
            </a:r>
            <a:r>
              <a:rPr lang="es-ES" sz="1100" dirty="0" smtClean="0">
                <a:solidFill>
                  <a:schemeClr val="bg1"/>
                </a:solidFill>
                <a:latin typeface="Times New Roman" pitchFamily="18" charset="0"/>
                <a:cs typeface="Times New Roman" pitchFamily="18" charset="0"/>
              </a:rPr>
              <a:t>as </a:t>
            </a:r>
            <a:r>
              <a:rPr lang="es-ES" sz="1100" dirty="0">
                <a:solidFill>
                  <a:schemeClr val="bg1"/>
                </a:solidFill>
                <a:latin typeface="Times New Roman" pitchFamily="18" charset="0"/>
                <a:cs typeface="Times New Roman" pitchFamily="18" charset="0"/>
              </a:rPr>
              <a:t>Islas </a:t>
            </a:r>
            <a:r>
              <a:rPr lang="es-ES" sz="1100" dirty="0" smtClean="0">
                <a:solidFill>
                  <a:schemeClr val="bg1"/>
                </a:solidFill>
                <a:latin typeface="Times New Roman" pitchFamily="18" charset="0"/>
                <a:cs typeface="Times New Roman" pitchFamily="18" charset="0"/>
              </a:rPr>
              <a:t>Vírgenes de EE.UU. fue el precursor </a:t>
            </a:r>
            <a:r>
              <a:rPr lang="es-ES" sz="1100" dirty="0">
                <a:solidFill>
                  <a:schemeClr val="bg1"/>
                </a:solidFill>
                <a:latin typeface="Times New Roman" pitchFamily="18" charset="0"/>
                <a:cs typeface="Times New Roman" pitchFamily="18" charset="0"/>
              </a:rPr>
              <a:t>en la celebración del día de Dr. Martin Luther </a:t>
            </a:r>
            <a:r>
              <a:rPr lang="es-ES" sz="1100" dirty="0" smtClean="0">
                <a:solidFill>
                  <a:schemeClr val="bg1"/>
                </a:solidFill>
                <a:latin typeface="Times New Roman" pitchFamily="18" charset="0"/>
                <a:cs typeface="Times New Roman" pitchFamily="18" charset="0"/>
              </a:rPr>
              <a:t>King. Es </a:t>
            </a:r>
            <a:r>
              <a:rPr lang="es-ES" sz="1100" dirty="0">
                <a:solidFill>
                  <a:schemeClr val="bg1"/>
                </a:solidFill>
                <a:latin typeface="Times New Roman" pitchFamily="18" charset="0"/>
                <a:cs typeface="Times New Roman" pitchFamily="18" charset="0"/>
              </a:rPr>
              <a:t>un día feriado legal en las Islas Vírgenes desde enero de 1971</a:t>
            </a:r>
            <a:r>
              <a:rPr lang="es-ES" sz="1100" dirty="0" smtClean="0">
                <a:solidFill>
                  <a:schemeClr val="bg1"/>
                </a:solidFill>
                <a:latin typeface="Times New Roman" pitchFamily="18" charset="0"/>
                <a:cs typeface="Times New Roman" pitchFamily="18" charset="0"/>
              </a:rPr>
              <a:t>. Celebra </a:t>
            </a:r>
            <a:r>
              <a:rPr lang="es-ES" sz="1100" dirty="0">
                <a:solidFill>
                  <a:schemeClr val="bg1"/>
                </a:solidFill>
                <a:latin typeface="Times New Roman" pitchFamily="18" charset="0"/>
                <a:cs typeface="Times New Roman" pitchFamily="18" charset="0"/>
              </a:rPr>
              <a:t>su natalicio y </a:t>
            </a:r>
            <a:r>
              <a:rPr lang="es-ES" sz="1100" dirty="0" smtClean="0">
                <a:solidFill>
                  <a:schemeClr val="bg1"/>
                </a:solidFill>
                <a:latin typeface="Times New Roman" pitchFamily="18" charset="0"/>
                <a:cs typeface="Times New Roman" pitchFamily="18" charset="0"/>
              </a:rPr>
              <a:t>demuestra aprecio por el </a:t>
            </a:r>
            <a:r>
              <a:rPr lang="es-ES" sz="1100" dirty="0">
                <a:solidFill>
                  <a:schemeClr val="bg1"/>
                </a:solidFill>
                <a:latin typeface="Times New Roman" pitchFamily="18" charset="0"/>
                <a:cs typeface="Times New Roman" pitchFamily="18" charset="0"/>
              </a:rPr>
              <a:t>trabajo de un hombre famoso cuyos esfuerzos fueron dedicados a la paz y hermandad entre todos los hombres</a:t>
            </a:r>
            <a:r>
              <a:rPr lang="es-ES" sz="1100" dirty="0" smtClean="0">
                <a:solidFill>
                  <a:schemeClr val="bg1"/>
                </a:solidFill>
                <a:latin typeface="Times New Roman" pitchFamily="18" charset="0"/>
                <a:cs typeface="Times New Roman" pitchFamily="18" charset="0"/>
              </a:rPr>
              <a:t>. No fue hasta el 2 de noviembre de 1983 que fue firmado en ley por el presidente Ronald Reagan y que fue observado por primera vez en 1986</a:t>
            </a:r>
            <a:r>
              <a:rPr lang="es-ES" sz="1100" dirty="0">
                <a:solidFill>
                  <a:schemeClr val="bg1"/>
                </a:solidFill>
                <a:latin typeface="Times New Roman" pitchFamily="18" charset="0"/>
                <a:cs typeface="Times New Roman" pitchFamily="18" charset="0"/>
              </a:rPr>
              <a:t> en el continente</a:t>
            </a:r>
            <a:r>
              <a:rPr lang="es-ES" sz="1100" dirty="0" smtClean="0">
                <a:solidFill>
                  <a:schemeClr val="bg1"/>
                </a:solidFill>
                <a:latin typeface="Times New Roman" pitchFamily="18" charset="0"/>
                <a:cs typeface="Times New Roman" pitchFamily="18" charset="0"/>
              </a:rPr>
              <a:t>. </a:t>
            </a:r>
            <a:endParaRPr lang="es-ES" sz="1100" dirty="0">
              <a:solidFill>
                <a:schemeClr val="bg1"/>
              </a:solidFill>
              <a:latin typeface="Times New Roman" pitchFamily="18" charset="0"/>
              <a:cs typeface="Times New Roman" pitchFamily="18" charset="0"/>
            </a:endParaRPr>
          </a:p>
          <a:p>
            <a:pPr algn="just">
              <a:spcBef>
                <a:spcPts val="0"/>
              </a:spcBef>
            </a:pPr>
            <a:endParaRPr lang="es-PR" sz="1100" dirty="0" smtClean="0">
              <a:solidFill>
                <a:schemeClr val="bg1"/>
              </a:solidFill>
              <a:latin typeface="Times New Roman" pitchFamily="18" charset="0"/>
              <a:cs typeface="Times New Roman" pitchFamily="18" charset="0"/>
            </a:endParaRPr>
          </a:p>
          <a:p>
            <a:pPr algn="just">
              <a:spcBef>
                <a:spcPts val="0"/>
              </a:spcBef>
            </a:pPr>
            <a:r>
              <a:rPr lang="es-ES" sz="1100" dirty="0" smtClean="0">
                <a:solidFill>
                  <a:schemeClr val="bg1"/>
                </a:solidFill>
                <a:latin typeface="Times New Roman" pitchFamily="18" charset="0"/>
                <a:cs typeface="Times New Roman" pitchFamily="18" charset="0"/>
              </a:rPr>
              <a:t>Este </a:t>
            </a:r>
            <a:r>
              <a:rPr lang="es-ES" sz="1100" dirty="0">
                <a:solidFill>
                  <a:schemeClr val="bg1"/>
                </a:solidFill>
                <a:latin typeface="Times New Roman" pitchFamily="18" charset="0"/>
                <a:cs typeface="Times New Roman" pitchFamily="18" charset="0"/>
              </a:rPr>
              <a:t>día feriado celebra la vida magnifica y </a:t>
            </a:r>
            <a:r>
              <a:rPr lang="es-ES" sz="1100" dirty="0" smtClean="0">
                <a:solidFill>
                  <a:schemeClr val="bg1"/>
                </a:solidFill>
                <a:latin typeface="Times New Roman" pitchFamily="18" charset="0"/>
                <a:cs typeface="Times New Roman" pitchFamily="18" charset="0"/>
              </a:rPr>
              <a:t>la contribución </a:t>
            </a:r>
            <a:r>
              <a:rPr lang="es-ES" sz="1100" dirty="0">
                <a:solidFill>
                  <a:schemeClr val="bg1"/>
                </a:solidFill>
                <a:latin typeface="Times New Roman" pitchFamily="18" charset="0"/>
                <a:cs typeface="Times New Roman" pitchFamily="18" charset="0"/>
              </a:rPr>
              <a:t>del Dr. Martin Luther King. Jr., quien nació el 15 de enero de 1929 al Reverendo Martin Luther </a:t>
            </a:r>
            <a:r>
              <a:rPr lang="es-ES" sz="1100" dirty="0" smtClean="0">
                <a:solidFill>
                  <a:schemeClr val="bg1"/>
                </a:solidFill>
                <a:latin typeface="Times New Roman" pitchFamily="18" charset="0"/>
                <a:cs typeface="Times New Roman" pitchFamily="18" charset="0"/>
              </a:rPr>
              <a:t>King, Sr. </a:t>
            </a:r>
            <a:r>
              <a:rPr lang="es-ES" sz="1100" dirty="0">
                <a:solidFill>
                  <a:schemeClr val="bg1"/>
                </a:solidFill>
                <a:latin typeface="Times New Roman" pitchFamily="18" charset="0"/>
                <a:cs typeface="Times New Roman" pitchFamily="18" charset="0"/>
              </a:rPr>
              <a:t>y Alberta Williams King. Creció en Atlanta Georgia y asistió a </a:t>
            </a:r>
            <a:r>
              <a:rPr lang="es-ES" sz="1100" dirty="0" smtClean="0">
                <a:solidFill>
                  <a:schemeClr val="bg1"/>
                </a:solidFill>
                <a:latin typeface="Times New Roman" pitchFamily="18" charset="0"/>
                <a:cs typeface="Times New Roman" pitchFamily="18" charset="0"/>
              </a:rPr>
              <a:t>la </a:t>
            </a:r>
            <a:r>
              <a:rPr lang="es-ES" sz="1100" dirty="0">
                <a:solidFill>
                  <a:schemeClr val="bg1"/>
                </a:solidFill>
                <a:latin typeface="Times New Roman" pitchFamily="18" charset="0"/>
                <a:cs typeface="Times New Roman" pitchFamily="18" charset="0"/>
              </a:rPr>
              <a:t>escuela </a:t>
            </a:r>
            <a:r>
              <a:rPr lang="es-ES" sz="1100" dirty="0" err="1">
                <a:solidFill>
                  <a:schemeClr val="bg1"/>
                </a:solidFill>
                <a:latin typeface="Times New Roman" pitchFamily="18" charset="0"/>
                <a:cs typeface="Times New Roman" pitchFamily="18" charset="0"/>
              </a:rPr>
              <a:t>Booker</a:t>
            </a:r>
            <a:r>
              <a:rPr lang="es-ES" sz="1100" dirty="0">
                <a:solidFill>
                  <a:schemeClr val="bg1"/>
                </a:solidFill>
                <a:latin typeface="Times New Roman" pitchFamily="18" charset="0"/>
                <a:cs typeface="Times New Roman" pitchFamily="18" charset="0"/>
              </a:rPr>
              <a:t> T. Washington donde </a:t>
            </a:r>
            <a:r>
              <a:rPr lang="es-ES" sz="1100" dirty="0" smtClean="0">
                <a:solidFill>
                  <a:schemeClr val="bg1"/>
                </a:solidFill>
                <a:latin typeface="Times New Roman" pitchFamily="18" charset="0"/>
                <a:cs typeface="Times New Roman" pitchFamily="18" charset="0"/>
              </a:rPr>
              <a:t>saltó  </a:t>
            </a:r>
            <a:r>
              <a:rPr lang="es-ES" sz="1100" dirty="0">
                <a:solidFill>
                  <a:schemeClr val="bg1"/>
                </a:solidFill>
                <a:latin typeface="Times New Roman" pitchFamily="18" charset="0"/>
                <a:cs typeface="Times New Roman" pitchFamily="18" charset="0"/>
              </a:rPr>
              <a:t>el noveno grado y el duodécimo grado. A los </a:t>
            </a:r>
            <a:r>
              <a:rPr lang="es-ES" sz="1100" dirty="0" smtClean="0">
                <a:solidFill>
                  <a:schemeClr val="bg1"/>
                </a:solidFill>
                <a:latin typeface="Times New Roman" pitchFamily="18" charset="0"/>
                <a:cs typeface="Times New Roman" pitchFamily="18" charset="0"/>
              </a:rPr>
              <a:t>15 </a:t>
            </a:r>
            <a:r>
              <a:rPr lang="es-ES" sz="1100" dirty="0">
                <a:solidFill>
                  <a:schemeClr val="bg1"/>
                </a:solidFill>
                <a:latin typeface="Times New Roman" pitchFamily="18" charset="0"/>
                <a:cs typeface="Times New Roman" pitchFamily="18" charset="0"/>
              </a:rPr>
              <a:t>años asistió a la Universidad </a:t>
            </a:r>
            <a:r>
              <a:rPr lang="es-ES" sz="1100" dirty="0" smtClean="0">
                <a:solidFill>
                  <a:schemeClr val="bg1"/>
                </a:solidFill>
                <a:latin typeface="Times New Roman" pitchFamily="18" charset="0"/>
                <a:cs typeface="Times New Roman" pitchFamily="18" charset="0"/>
              </a:rPr>
              <a:t>de </a:t>
            </a:r>
            <a:r>
              <a:rPr lang="es-ES" sz="1100" dirty="0" err="1" smtClean="0">
                <a:solidFill>
                  <a:schemeClr val="bg1"/>
                </a:solidFill>
                <a:latin typeface="Times New Roman" pitchFamily="18" charset="0"/>
                <a:cs typeface="Times New Roman" pitchFamily="18" charset="0"/>
              </a:rPr>
              <a:t>Morehouse</a:t>
            </a:r>
            <a:r>
              <a:rPr lang="es-ES" sz="1100" dirty="0" smtClean="0">
                <a:solidFill>
                  <a:schemeClr val="bg1"/>
                </a:solidFill>
                <a:latin typeface="Times New Roman" pitchFamily="18" charset="0"/>
                <a:cs typeface="Times New Roman" pitchFamily="18" charset="0"/>
              </a:rPr>
              <a:t> </a:t>
            </a:r>
            <a:r>
              <a:rPr lang="es-ES" sz="1100" dirty="0">
                <a:solidFill>
                  <a:schemeClr val="bg1"/>
                </a:solidFill>
                <a:latin typeface="Times New Roman" pitchFamily="18" charset="0"/>
                <a:cs typeface="Times New Roman" pitchFamily="18" charset="0"/>
              </a:rPr>
              <a:t>y se graduó con un Bachillerato en Sociología. Luego asistió al Seminario Teológico </a:t>
            </a:r>
            <a:r>
              <a:rPr lang="es-ES" sz="1100" dirty="0" err="1">
                <a:solidFill>
                  <a:schemeClr val="bg1"/>
                </a:solidFill>
                <a:latin typeface="Times New Roman" pitchFamily="18" charset="0"/>
                <a:cs typeface="Times New Roman" pitchFamily="18" charset="0"/>
              </a:rPr>
              <a:t>Crozer</a:t>
            </a:r>
            <a:r>
              <a:rPr lang="es-ES" sz="1100" dirty="0">
                <a:solidFill>
                  <a:schemeClr val="bg1"/>
                </a:solidFill>
                <a:latin typeface="Times New Roman" pitchFamily="18" charset="0"/>
                <a:cs typeface="Times New Roman" pitchFamily="18" charset="0"/>
              </a:rPr>
              <a:t> en Chester, </a:t>
            </a:r>
            <a:r>
              <a:rPr lang="es-ES" sz="1100" dirty="0" smtClean="0">
                <a:solidFill>
                  <a:schemeClr val="bg1"/>
                </a:solidFill>
                <a:latin typeface="Times New Roman" pitchFamily="18" charset="0"/>
                <a:cs typeface="Times New Roman" pitchFamily="18" charset="0"/>
              </a:rPr>
              <a:t>PA. </a:t>
            </a:r>
            <a:r>
              <a:rPr lang="es-ES" sz="1100" dirty="0">
                <a:solidFill>
                  <a:schemeClr val="bg1"/>
                </a:solidFill>
                <a:latin typeface="Times New Roman" pitchFamily="18" charset="0"/>
                <a:cs typeface="Times New Roman" pitchFamily="18" charset="0"/>
              </a:rPr>
              <a:t>y obtuvo su Doctorado en Teología Sistem</a:t>
            </a:r>
            <a:r>
              <a:rPr lang="es-ES" sz="1100" dirty="0">
                <a:solidFill>
                  <a:schemeClr val="bg1"/>
                </a:solidFill>
                <a:latin typeface="Times New Roman"/>
                <a:cs typeface="Times New Roman"/>
              </a:rPr>
              <a:t>á</a:t>
            </a:r>
            <a:r>
              <a:rPr lang="es-ES" sz="1100" dirty="0">
                <a:solidFill>
                  <a:schemeClr val="bg1"/>
                </a:solidFill>
                <a:latin typeface="Times New Roman" pitchFamily="18" charset="0"/>
                <a:cs typeface="Times New Roman" pitchFamily="18" charset="0"/>
              </a:rPr>
              <a:t>tica de la Universidad de Boston. En junio de 1953 se unió en matrimonio a </a:t>
            </a:r>
            <a:r>
              <a:rPr lang="es-ES" sz="1100" dirty="0" err="1">
                <a:solidFill>
                  <a:schemeClr val="bg1"/>
                </a:solidFill>
                <a:latin typeface="Times New Roman" pitchFamily="18" charset="0"/>
                <a:cs typeface="Times New Roman" pitchFamily="18" charset="0"/>
              </a:rPr>
              <a:t>Coretta</a:t>
            </a:r>
            <a:r>
              <a:rPr lang="es-ES" sz="1100" dirty="0">
                <a:solidFill>
                  <a:schemeClr val="bg1"/>
                </a:solidFill>
                <a:latin typeface="Times New Roman" pitchFamily="18" charset="0"/>
                <a:cs typeface="Times New Roman" pitchFamily="18" charset="0"/>
              </a:rPr>
              <a:t> </a:t>
            </a:r>
            <a:r>
              <a:rPr lang="es-ES" sz="1100" dirty="0" smtClean="0">
                <a:solidFill>
                  <a:schemeClr val="bg1"/>
                </a:solidFill>
                <a:latin typeface="Times New Roman" pitchFamily="18" charset="0"/>
                <a:cs typeface="Times New Roman" pitchFamily="18" charset="0"/>
              </a:rPr>
              <a:t>Scott </a:t>
            </a:r>
            <a:r>
              <a:rPr lang="es-ES" sz="1100" dirty="0">
                <a:solidFill>
                  <a:schemeClr val="bg1"/>
                </a:solidFill>
                <a:latin typeface="Times New Roman" pitchFamily="18" charset="0"/>
                <a:cs typeface="Times New Roman" pitchFamily="18" charset="0"/>
              </a:rPr>
              <a:t>y a la 24 años de edad se convirtió en pastor de la iglesia Dexter </a:t>
            </a:r>
            <a:r>
              <a:rPr lang="es-ES" sz="1100" dirty="0" err="1">
                <a:solidFill>
                  <a:schemeClr val="bg1"/>
                </a:solidFill>
                <a:latin typeface="Times New Roman" pitchFamily="18" charset="0"/>
                <a:cs typeface="Times New Roman" pitchFamily="18" charset="0"/>
              </a:rPr>
              <a:t>Avenue</a:t>
            </a:r>
            <a:r>
              <a:rPr lang="es-ES" sz="1100" dirty="0">
                <a:solidFill>
                  <a:schemeClr val="bg1"/>
                </a:solidFill>
                <a:latin typeface="Times New Roman" pitchFamily="18" charset="0"/>
                <a:cs typeface="Times New Roman" pitchFamily="18" charset="0"/>
              </a:rPr>
              <a:t> </a:t>
            </a:r>
            <a:r>
              <a:rPr lang="es-ES" sz="1100" dirty="0" err="1">
                <a:solidFill>
                  <a:schemeClr val="bg1"/>
                </a:solidFill>
                <a:latin typeface="Times New Roman" pitchFamily="18" charset="0"/>
                <a:cs typeface="Times New Roman" pitchFamily="18" charset="0"/>
              </a:rPr>
              <a:t>Baptist</a:t>
            </a:r>
            <a:r>
              <a:rPr lang="es-ES" sz="1100" dirty="0">
                <a:solidFill>
                  <a:schemeClr val="bg1"/>
                </a:solidFill>
                <a:latin typeface="Times New Roman" pitchFamily="18" charset="0"/>
                <a:cs typeface="Times New Roman" pitchFamily="18" charset="0"/>
              </a:rPr>
              <a:t> en Montgomery, Alabama.  En 1964, el Dr. Martin Luther </a:t>
            </a:r>
            <a:r>
              <a:rPr lang="es-ES" sz="1100" dirty="0" smtClean="0">
                <a:solidFill>
                  <a:schemeClr val="bg1"/>
                </a:solidFill>
                <a:latin typeface="Times New Roman" pitchFamily="18" charset="0"/>
                <a:cs typeface="Times New Roman" pitchFamily="18" charset="0"/>
              </a:rPr>
              <a:t>King, Jr. </a:t>
            </a:r>
            <a:r>
              <a:rPr lang="es-ES" sz="1100" dirty="0">
                <a:solidFill>
                  <a:schemeClr val="bg1"/>
                </a:solidFill>
                <a:latin typeface="Times New Roman" pitchFamily="18" charset="0"/>
                <a:cs typeface="Times New Roman" pitchFamily="18" charset="0"/>
              </a:rPr>
              <a:t>se convirtió en la persona m</a:t>
            </a:r>
            <a:r>
              <a:rPr lang="es-ES" sz="1100" dirty="0">
                <a:solidFill>
                  <a:schemeClr val="bg1"/>
                </a:solidFill>
                <a:latin typeface="Times New Roman"/>
                <a:cs typeface="Times New Roman"/>
              </a:rPr>
              <a:t>á</a:t>
            </a:r>
            <a:r>
              <a:rPr lang="es-ES" sz="1100" dirty="0">
                <a:solidFill>
                  <a:schemeClr val="bg1"/>
                </a:solidFill>
                <a:latin typeface="Times New Roman" pitchFamily="18" charset="0"/>
                <a:cs typeface="Times New Roman" pitchFamily="18" charset="0"/>
              </a:rPr>
              <a:t>s joven en ganar el premio Nobel de la Paz por su labor en el movimiento de los derechos civiles y por su gran deseo de terminar con la segregaci</a:t>
            </a:r>
            <a:r>
              <a:rPr lang="es-ES" sz="1100" dirty="0">
                <a:solidFill>
                  <a:schemeClr val="bg1"/>
                </a:solidFill>
                <a:latin typeface="Times New Roman"/>
                <a:cs typeface="Times New Roman"/>
              </a:rPr>
              <a:t>ó</a:t>
            </a:r>
            <a:r>
              <a:rPr lang="es-ES" sz="1100" dirty="0">
                <a:solidFill>
                  <a:schemeClr val="bg1"/>
                </a:solidFill>
                <a:latin typeface="Times New Roman" pitchFamily="18" charset="0"/>
                <a:cs typeface="Times New Roman" pitchFamily="18" charset="0"/>
              </a:rPr>
              <a:t>n y los prejuicios raciales en los Estados Unidos </a:t>
            </a:r>
            <a:r>
              <a:rPr lang="es-ES" sz="1100" dirty="0" smtClean="0">
                <a:solidFill>
                  <a:schemeClr val="bg1"/>
                </a:solidFill>
                <a:latin typeface="Times New Roman" pitchFamily="18" charset="0"/>
                <a:cs typeface="Times New Roman" pitchFamily="18" charset="0"/>
              </a:rPr>
              <a:t>a través de </a:t>
            </a:r>
            <a:r>
              <a:rPr lang="es-ES" sz="1100" dirty="0">
                <a:solidFill>
                  <a:schemeClr val="bg1"/>
                </a:solidFill>
                <a:latin typeface="Times New Roman" pitchFamily="18" charset="0"/>
                <a:cs typeface="Times New Roman" pitchFamily="18" charset="0"/>
              </a:rPr>
              <a:t>la </a:t>
            </a:r>
            <a:r>
              <a:rPr lang="es-ES" sz="1100" dirty="0" smtClean="0">
                <a:solidFill>
                  <a:schemeClr val="bg1"/>
                </a:solidFill>
                <a:latin typeface="Times New Roman" pitchFamily="18" charset="0"/>
                <a:cs typeface="Times New Roman" pitchFamily="18" charset="0"/>
              </a:rPr>
              <a:t>no-violencia.</a:t>
            </a:r>
            <a:endParaRPr lang="es-PR" sz="1100" dirty="0" smtClean="0">
              <a:solidFill>
                <a:schemeClr val="bg1"/>
              </a:solidFill>
              <a:latin typeface="Times New Roman" pitchFamily="18" charset="0"/>
              <a:cs typeface="Times New Roman" pitchFamily="18" charset="0"/>
            </a:endParaRPr>
          </a:p>
          <a:p>
            <a:pPr algn="just">
              <a:spcBef>
                <a:spcPts val="0"/>
              </a:spcBef>
            </a:pPr>
            <a:endParaRPr lang="es-ES" sz="1100" dirty="0" smtClean="0">
              <a:solidFill>
                <a:schemeClr val="bg1"/>
              </a:solidFill>
              <a:latin typeface="Times New Roman" pitchFamily="18" charset="0"/>
              <a:cs typeface="Times New Roman" pitchFamily="18" charset="0"/>
            </a:endParaRPr>
          </a:p>
          <a:p>
            <a:pPr algn="just">
              <a:spcBef>
                <a:spcPts val="0"/>
              </a:spcBef>
            </a:pPr>
            <a:r>
              <a:rPr lang="es-ES" sz="1100" dirty="0" smtClean="0">
                <a:solidFill>
                  <a:schemeClr val="bg1"/>
                </a:solidFill>
                <a:latin typeface="Times New Roman" pitchFamily="18" charset="0"/>
                <a:cs typeface="Times New Roman" pitchFamily="18" charset="0"/>
              </a:rPr>
              <a:t>Hay celebraciones elaboradas en </a:t>
            </a:r>
            <a:r>
              <a:rPr lang="es-ES" sz="1100" dirty="0">
                <a:solidFill>
                  <a:schemeClr val="bg1"/>
                </a:solidFill>
                <a:latin typeface="Times New Roman" pitchFamily="18" charset="0"/>
                <a:cs typeface="Times New Roman" pitchFamily="18" charset="0"/>
              </a:rPr>
              <a:t>el continente y en las Islas </a:t>
            </a:r>
            <a:r>
              <a:rPr lang="es-ES" sz="1100" dirty="0" smtClean="0">
                <a:solidFill>
                  <a:schemeClr val="bg1"/>
                </a:solidFill>
                <a:latin typeface="Times New Roman" pitchFamily="18" charset="0"/>
                <a:cs typeface="Times New Roman" pitchFamily="18" charset="0"/>
              </a:rPr>
              <a:t>Vírgenes de EE. UU.  En </a:t>
            </a:r>
            <a:r>
              <a:rPr lang="es-ES" sz="1100" dirty="0">
                <a:solidFill>
                  <a:schemeClr val="bg1"/>
                </a:solidFill>
                <a:latin typeface="Times New Roman" pitchFamily="18" charset="0"/>
                <a:cs typeface="Times New Roman" pitchFamily="18" charset="0"/>
              </a:rPr>
              <a:t>las escuelas públicas y privadas en los dos </a:t>
            </a:r>
            <a:r>
              <a:rPr lang="es-ES" sz="1100" dirty="0" smtClean="0">
                <a:solidFill>
                  <a:schemeClr val="bg1"/>
                </a:solidFill>
                <a:latin typeface="Times New Roman" pitchFamily="18" charset="0"/>
                <a:cs typeface="Times New Roman" pitchFamily="18" charset="0"/>
              </a:rPr>
              <a:t>distritos</a:t>
            </a:r>
            <a:r>
              <a:rPr lang="es-ES" sz="1100" dirty="0">
                <a:solidFill>
                  <a:schemeClr val="bg1"/>
                </a:solidFill>
                <a:latin typeface="Times New Roman" pitchFamily="18" charset="0"/>
                <a:cs typeface="Times New Roman" pitchFamily="18" charset="0"/>
              </a:rPr>
              <a:t> </a:t>
            </a:r>
            <a:r>
              <a:rPr lang="es-ES" sz="1100" dirty="0" smtClean="0">
                <a:solidFill>
                  <a:schemeClr val="bg1"/>
                </a:solidFill>
                <a:latin typeface="Times New Roman" pitchFamily="18" charset="0"/>
                <a:cs typeface="Times New Roman" pitchFamily="18" charset="0"/>
              </a:rPr>
              <a:t>se llevan a </a:t>
            </a:r>
            <a:r>
              <a:rPr lang="es-ES" sz="1100" dirty="0">
                <a:solidFill>
                  <a:schemeClr val="bg1"/>
                </a:solidFill>
                <a:latin typeface="Times New Roman" pitchFamily="18" charset="0"/>
                <a:cs typeface="Times New Roman" pitchFamily="18" charset="0"/>
              </a:rPr>
              <a:t>cabo</a:t>
            </a:r>
            <a:r>
              <a:rPr lang="es-ES" sz="1100" dirty="0" smtClean="0">
                <a:solidFill>
                  <a:schemeClr val="bg1"/>
                </a:solidFill>
                <a:latin typeface="Times New Roman" pitchFamily="18" charset="0"/>
                <a:cs typeface="Times New Roman" pitchFamily="18" charset="0"/>
              </a:rPr>
              <a:t> programas </a:t>
            </a:r>
            <a:r>
              <a:rPr lang="es-ES" sz="1100" dirty="0">
                <a:solidFill>
                  <a:schemeClr val="bg1"/>
                </a:solidFill>
                <a:latin typeface="Times New Roman" pitchFamily="18" charset="0"/>
                <a:cs typeface="Times New Roman" pitchFamily="18" charset="0"/>
              </a:rPr>
              <a:t>especiales de competencias amistosas de discursos, poemas, obras de teatro y </a:t>
            </a:r>
            <a:r>
              <a:rPr lang="es-ES" sz="1100" dirty="0" smtClean="0">
                <a:solidFill>
                  <a:schemeClr val="bg1"/>
                </a:solidFill>
                <a:latin typeface="Times New Roman" pitchFamily="18" charset="0"/>
                <a:cs typeface="Times New Roman" pitchFamily="18" charset="0"/>
              </a:rPr>
              <a:t>canciones. El día es conmemorado con paradas y discursos que resaltan su vida. </a:t>
            </a:r>
            <a:r>
              <a:rPr lang="es-ES" sz="1100" dirty="0">
                <a:solidFill>
                  <a:schemeClr val="bg1"/>
                </a:solidFill>
                <a:latin typeface="Times New Roman" pitchFamily="18" charset="0"/>
                <a:cs typeface="Times New Roman" pitchFamily="18" charset="0"/>
              </a:rPr>
              <a:t>Emisoras de radio auspician programas </a:t>
            </a:r>
            <a:r>
              <a:rPr lang="es-ES" sz="1100" dirty="0" smtClean="0">
                <a:solidFill>
                  <a:schemeClr val="bg1"/>
                </a:solidFill>
                <a:latin typeface="Times New Roman" pitchFamily="18" charset="0"/>
                <a:cs typeface="Times New Roman" pitchFamily="18" charset="0"/>
              </a:rPr>
              <a:t>con </a:t>
            </a:r>
            <a:r>
              <a:rPr lang="es-ES" sz="1100" dirty="0">
                <a:solidFill>
                  <a:schemeClr val="bg1"/>
                </a:solidFill>
                <a:latin typeface="Times New Roman" pitchFamily="18" charset="0"/>
                <a:cs typeface="Times New Roman" pitchFamily="18" charset="0"/>
              </a:rPr>
              <a:t>algunos de sus </a:t>
            </a:r>
            <a:r>
              <a:rPr lang="es-ES" sz="1100" dirty="0" smtClean="0">
                <a:solidFill>
                  <a:schemeClr val="bg1"/>
                </a:solidFill>
                <a:latin typeface="Times New Roman" pitchFamily="18" charset="0"/>
                <a:cs typeface="Times New Roman" pitchFamily="18" charset="0"/>
              </a:rPr>
              <a:t>afamados discursos favoritos.</a:t>
            </a:r>
            <a:endParaRPr lang="es-ES" sz="1100" dirty="0">
              <a:solidFill>
                <a:schemeClr val="bg1"/>
              </a:solidFill>
              <a:latin typeface="Times New Roman" pitchFamily="18" charset="0"/>
              <a:cs typeface="Times New Roman" pitchFamily="18" charset="0"/>
            </a:endParaRPr>
          </a:p>
          <a:p>
            <a:pPr algn="just">
              <a:spcBef>
                <a:spcPts val="0"/>
              </a:spcBef>
            </a:pPr>
            <a:endParaRPr lang="es-ES" sz="1100" dirty="0">
              <a:solidFill>
                <a:schemeClr val="bg1"/>
              </a:solidFill>
              <a:latin typeface="Times New Roman" pitchFamily="18" charset="0"/>
              <a:cs typeface="Times New Roman" pitchFamily="18" charset="0"/>
            </a:endParaRPr>
          </a:p>
          <a:p>
            <a:pPr algn="just">
              <a:spcBef>
                <a:spcPts val="0"/>
              </a:spcBef>
            </a:pPr>
            <a:r>
              <a:rPr lang="en-US" sz="1100" dirty="0" smtClean="0">
                <a:solidFill>
                  <a:schemeClr val="bg1"/>
                </a:solidFill>
                <a:latin typeface="Times New Roman" pitchFamily="18" charset="0"/>
                <a:cs typeface="Times New Roman" pitchFamily="18" charset="0"/>
              </a:rPr>
              <a:t>.  </a:t>
            </a:r>
          </a:p>
        </p:txBody>
      </p:sp>
      <p:sp>
        <p:nvSpPr>
          <p:cNvPr id="9" name="Title 1"/>
          <p:cNvSpPr txBox="1">
            <a:spLocks/>
          </p:cNvSpPr>
          <p:nvPr/>
        </p:nvSpPr>
        <p:spPr>
          <a:xfrm>
            <a:off x="2133600" y="282575"/>
            <a:ext cx="5079090" cy="631825"/>
          </a:xfrm>
          <a:prstGeom prst="rect">
            <a:avLst/>
          </a:prstGeom>
          <a:solidFill>
            <a:schemeClr val="tx1">
              <a:lumMod val="65000"/>
            </a:schemeClr>
          </a:solidFill>
          <a:ln>
            <a:solidFill>
              <a:schemeClr val="tx1"/>
            </a:solidFill>
          </a:ln>
        </p:spPr>
        <p:txBody>
          <a:bodyPr vert="horz" lIns="91440" tIns="45720" rIns="91440" bIns="45720" rtlCol="0" anchor="b">
            <a:normAutofit fontScale="75000" lnSpcReduction="20000"/>
          </a:bodyPr>
          <a:lstStyle>
            <a:lvl1pPr algn="r" defTabSz="914400" rtl="0" eaLnBrk="1" latinLnBrk="0" hangingPunct="1">
              <a:lnSpc>
                <a:spcPct val="90000"/>
              </a:lnSpc>
              <a:spcBef>
                <a:spcPct val="0"/>
              </a:spcBef>
              <a:buNone/>
              <a:defRPr sz="4800" kern="1200">
                <a:solidFill>
                  <a:schemeClr val="tx1"/>
                </a:solidFill>
                <a:latin typeface="+mj-lt"/>
                <a:ea typeface="+mj-ea"/>
                <a:cs typeface="+mj-cs"/>
              </a:defRPr>
            </a:lvl1pPr>
          </a:lstStyle>
          <a:p>
            <a:pPr algn="ctr"/>
            <a:r>
              <a:rPr lang="es-PR" sz="5000" b="1" dirty="0" smtClean="0">
                <a:solidFill>
                  <a:schemeClr val="accent5">
                    <a:lumMod val="75000"/>
                  </a:schemeClr>
                </a:solidFill>
                <a:latin typeface="Edwardian Script ITC" pitchFamily="66" charset="0"/>
              </a:rPr>
              <a:t>Día de Martin Luther King Jr. </a:t>
            </a:r>
            <a:endParaRPr lang="es-PR" sz="5000" b="1" dirty="0">
              <a:solidFill>
                <a:schemeClr val="accent5">
                  <a:lumMod val="75000"/>
                </a:schemeClr>
              </a:solidFill>
              <a:latin typeface="Edwardian Script ITC" pitchFamily="66" charset="0"/>
            </a:endParaRPr>
          </a:p>
        </p:txBody>
      </p:sp>
      <p:sp>
        <p:nvSpPr>
          <p:cNvPr id="3" name="Rectangle 2"/>
          <p:cNvSpPr/>
          <p:nvPr/>
        </p:nvSpPr>
        <p:spPr>
          <a:xfrm>
            <a:off x="9144000" y="2209800"/>
            <a:ext cx="2819400" cy="246221"/>
          </a:xfrm>
          <a:prstGeom prst="rect">
            <a:avLst/>
          </a:prstGeom>
        </p:spPr>
        <p:txBody>
          <a:bodyPr wrap="square">
            <a:spAutoFit/>
          </a:bodyPr>
          <a:lstStyle/>
          <a:p>
            <a:pPr algn="just">
              <a:spcBef>
                <a:spcPts val="0"/>
              </a:spcBef>
            </a:pPr>
            <a:r>
              <a:rPr lang="en-US" sz="1000" dirty="0" smtClean="0">
                <a:solidFill>
                  <a:schemeClr val="bg1"/>
                </a:solidFill>
                <a:latin typeface="Times New Roman" pitchFamily="18" charset="0"/>
                <a:cs typeface="Times New Roman" pitchFamily="18" charset="0"/>
              </a:rPr>
              <a:t>.  </a:t>
            </a:r>
            <a:endParaRPr lang="en-US" sz="1000" dirty="0">
              <a:solidFill>
                <a:schemeClr val="bg1"/>
              </a:solidFill>
              <a:latin typeface="Times New Roman" pitchFamily="18" charset="0"/>
              <a:cs typeface="Times New Roman" pitchFamily="18" charset="0"/>
            </a:endParaRPr>
          </a:p>
        </p:txBody>
      </p:sp>
      <p:sp>
        <p:nvSpPr>
          <p:cNvPr id="5" name="Rectangle 4"/>
          <p:cNvSpPr/>
          <p:nvPr/>
        </p:nvSpPr>
        <p:spPr>
          <a:xfrm>
            <a:off x="9220200" y="4038600"/>
            <a:ext cx="2719754" cy="369332"/>
          </a:xfrm>
          <a:prstGeom prst="rect">
            <a:avLst/>
          </a:prstGeom>
        </p:spPr>
        <p:txBody>
          <a:bodyPr wrap="square">
            <a:spAutoFit/>
          </a:bodyPr>
          <a:lstStyle/>
          <a:p>
            <a:r>
              <a:rPr lang="es-ES" dirty="0" smtClean="0">
                <a:latin typeface="Times New Roman" pitchFamily="18" charset="0"/>
                <a:cs typeface="Times New Roman" pitchFamily="18" charset="0"/>
              </a:rPr>
              <a:t>Este</a:t>
            </a:r>
            <a:endParaRPr lang="en-US" sz="1000" dirty="0">
              <a:solidFill>
                <a:schemeClr val="bg1"/>
              </a:solidFill>
            </a:endParaRPr>
          </a:p>
        </p:txBody>
      </p:sp>
    </p:spTree>
    <p:extLst>
      <p:ext uri="{BB962C8B-B14F-4D97-AF65-F5344CB8AC3E}">
        <p14:creationId xmlns:p14="http://schemas.microsoft.com/office/powerpoint/2010/main" val="12741988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Rectangle 18"/>
          <p:cNvSpPr/>
          <p:nvPr/>
        </p:nvSpPr>
        <p:spPr>
          <a:xfrm>
            <a:off x="304800" y="5567302"/>
            <a:ext cx="8610600" cy="830997"/>
          </a:xfrm>
          <a:prstGeom prst="rect">
            <a:avLst/>
          </a:prstGeom>
        </p:spPr>
        <p:txBody>
          <a:bodyPr wrap="square">
            <a:spAutoFit/>
          </a:bodyPr>
          <a:lstStyle/>
          <a:p>
            <a:r>
              <a:rPr lang="es-PR" sz="1200" b="1" u="sng" dirty="0" smtClean="0">
                <a:solidFill>
                  <a:schemeClr val="accent3">
                    <a:lumMod val="50000"/>
                  </a:schemeClr>
                </a:solidFill>
                <a:latin typeface="Bodoni MT" pitchFamily="18" charset="0"/>
                <a:ea typeface="Batang" pitchFamily="18" charset="-127"/>
              </a:rPr>
              <a:t>Cortesía de </a:t>
            </a:r>
            <a:br>
              <a:rPr lang="es-PR" sz="1200" b="1" u="sng" dirty="0" smtClean="0">
                <a:solidFill>
                  <a:schemeClr val="accent3">
                    <a:lumMod val="50000"/>
                  </a:schemeClr>
                </a:solidFill>
                <a:latin typeface="Bodoni MT" pitchFamily="18" charset="0"/>
                <a:ea typeface="Batang" pitchFamily="18" charset="-127"/>
              </a:rPr>
            </a:br>
            <a:r>
              <a:rPr lang="es-PR" sz="1200" b="1" dirty="0" smtClean="0">
                <a:solidFill>
                  <a:schemeClr val="accent3">
                    <a:lumMod val="50000"/>
                  </a:schemeClr>
                </a:solidFill>
                <a:latin typeface="Bodoni MT" pitchFamily="18" charset="0"/>
                <a:ea typeface="Batang" pitchFamily="18" charset="-127"/>
              </a:rPr>
              <a:t>Texto: </a:t>
            </a:r>
            <a:r>
              <a:rPr lang="es-PR" sz="1200" b="1" dirty="0" smtClean="0">
                <a:solidFill>
                  <a:schemeClr val="accent3">
                    <a:lumMod val="50000"/>
                  </a:schemeClr>
                </a:solidFill>
                <a:latin typeface="Bodoni MT" pitchFamily="18" charset="0"/>
                <a:ea typeface="Batang" pitchFamily="18" charset="-127"/>
                <a:hlinkClick r:id="rId2"/>
              </a:rPr>
              <a:t>http://www.messiah.edu/external_programs/agape/local_service/MLKAbout.html</a:t>
            </a:r>
            <a:r>
              <a:rPr lang="es-PR" sz="1200" b="1" dirty="0" smtClean="0">
                <a:solidFill>
                  <a:schemeClr val="accent3">
                    <a:lumMod val="50000"/>
                  </a:schemeClr>
                </a:solidFill>
                <a:latin typeface="Bodoni MT" pitchFamily="18" charset="0"/>
                <a:ea typeface="Batang" pitchFamily="18" charset="-127"/>
              </a:rPr>
              <a:t>; A </a:t>
            </a:r>
            <a:r>
              <a:rPr lang="es-PR" sz="1200" b="1" dirty="0" err="1" smtClean="0">
                <a:solidFill>
                  <a:schemeClr val="accent3">
                    <a:lumMod val="50000"/>
                  </a:schemeClr>
                </a:solidFill>
                <a:latin typeface="Bodoni MT" pitchFamily="18" charset="0"/>
                <a:ea typeface="Batang" pitchFamily="18" charset="-127"/>
              </a:rPr>
              <a:t>Teachers</a:t>
            </a:r>
            <a:r>
              <a:rPr lang="es-PR" sz="1200" b="1" dirty="0" smtClean="0">
                <a:solidFill>
                  <a:schemeClr val="accent3">
                    <a:lumMod val="50000"/>
                  </a:schemeClr>
                </a:solidFill>
                <a:latin typeface="Bodoni MT" pitchFamily="18" charset="0"/>
                <a:ea typeface="Batang" pitchFamily="18" charset="-127"/>
              </a:rPr>
              <a:t> </a:t>
            </a:r>
            <a:r>
              <a:rPr lang="es-PR" sz="1200" b="1" dirty="0" err="1" smtClean="0">
                <a:solidFill>
                  <a:schemeClr val="accent3">
                    <a:lumMod val="50000"/>
                  </a:schemeClr>
                </a:solidFill>
                <a:latin typeface="Bodoni MT" pitchFamily="18" charset="0"/>
                <a:ea typeface="Batang" pitchFamily="18" charset="-127"/>
              </a:rPr>
              <a:t>Guide</a:t>
            </a:r>
            <a:r>
              <a:rPr lang="es-PR" sz="1200" b="1" dirty="0" smtClean="0">
                <a:solidFill>
                  <a:schemeClr val="accent3">
                    <a:lumMod val="50000"/>
                  </a:schemeClr>
                </a:solidFill>
                <a:latin typeface="Bodoni MT" pitchFamily="18" charset="0"/>
                <a:ea typeface="Batang" pitchFamily="18" charset="-127"/>
              </a:rPr>
              <a:t> to </a:t>
            </a:r>
            <a:r>
              <a:rPr lang="es-PR" sz="1200" b="1" dirty="0" err="1" smtClean="0">
                <a:solidFill>
                  <a:schemeClr val="accent3">
                    <a:lumMod val="50000"/>
                  </a:schemeClr>
                </a:solidFill>
                <a:latin typeface="Bodoni MT" pitchFamily="18" charset="0"/>
                <a:ea typeface="Batang" pitchFamily="18" charset="-127"/>
              </a:rPr>
              <a:t>Holiday</a:t>
            </a:r>
            <a:r>
              <a:rPr lang="es-PR" sz="1200" b="1" dirty="0" smtClean="0">
                <a:solidFill>
                  <a:schemeClr val="accent3">
                    <a:lumMod val="50000"/>
                  </a:schemeClr>
                </a:solidFill>
                <a:latin typeface="Bodoni MT" pitchFamily="18" charset="0"/>
                <a:ea typeface="Batang" pitchFamily="18" charset="-127"/>
              </a:rPr>
              <a:t> </a:t>
            </a:r>
            <a:r>
              <a:rPr lang="es-PR" sz="1200" b="1" dirty="0" err="1" smtClean="0">
                <a:solidFill>
                  <a:schemeClr val="accent3">
                    <a:lumMod val="50000"/>
                  </a:schemeClr>
                </a:solidFill>
                <a:latin typeface="Bodoni MT" pitchFamily="18" charset="0"/>
                <a:ea typeface="Batang" pitchFamily="18" charset="-127"/>
              </a:rPr>
              <a:t>Observances</a:t>
            </a:r>
            <a:r>
              <a:rPr lang="es-PR" sz="1200" b="1" dirty="0" smtClean="0">
                <a:solidFill>
                  <a:schemeClr val="accent3">
                    <a:lumMod val="50000"/>
                  </a:schemeClr>
                </a:solidFill>
                <a:latin typeface="Bodoni MT" pitchFamily="18" charset="0"/>
                <a:ea typeface="Batang" pitchFamily="18" charset="-127"/>
              </a:rPr>
              <a:t> in </a:t>
            </a:r>
            <a:r>
              <a:rPr lang="es-PR" sz="1200" b="1" dirty="0" err="1" smtClean="0">
                <a:solidFill>
                  <a:schemeClr val="accent3">
                    <a:lumMod val="50000"/>
                  </a:schemeClr>
                </a:solidFill>
                <a:latin typeface="Bodoni MT" pitchFamily="18" charset="0"/>
                <a:ea typeface="Batang" pitchFamily="18" charset="-127"/>
              </a:rPr>
              <a:t>the</a:t>
            </a:r>
            <a:r>
              <a:rPr lang="es-PR" sz="1200" b="1" dirty="0" smtClean="0">
                <a:solidFill>
                  <a:schemeClr val="accent3">
                    <a:lumMod val="50000"/>
                  </a:schemeClr>
                </a:solidFill>
                <a:latin typeface="Bodoni MT" pitchFamily="18" charset="0"/>
                <a:ea typeface="Batang" pitchFamily="18" charset="-127"/>
              </a:rPr>
              <a:t> VI; </a:t>
            </a:r>
            <a:r>
              <a:rPr lang="es-PR" sz="1200" b="1" dirty="0" err="1" smtClean="0">
                <a:solidFill>
                  <a:schemeClr val="accent3">
                    <a:lumMod val="50000"/>
                  </a:schemeClr>
                </a:solidFill>
                <a:latin typeface="Bodoni MT" pitchFamily="18" charset="0"/>
                <a:ea typeface="Batang" pitchFamily="18" charset="-127"/>
              </a:rPr>
              <a:t>Legislature</a:t>
            </a:r>
            <a:r>
              <a:rPr lang="es-PR" sz="1200" b="1" dirty="0" smtClean="0">
                <a:solidFill>
                  <a:schemeClr val="accent3">
                    <a:lumMod val="50000"/>
                  </a:schemeClr>
                </a:solidFill>
                <a:latin typeface="Bodoni MT" pitchFamily="18" charset="0"/>
                <a:ea typeface="Batang" pitchFamily="18" charset="-127"/>
              </a:rPr>
              <a:t> Archives</a:t>
            </a:r>
          </a:p>
          <a:p>
            <a:r>
              <a:rPr lang="es-PR" sz="1200" b="1" dirty="0" smtClean="0">
                <a:solidFill>
                  <a:schemeClr val="accent3">
                    <a:lumMod val="50000"/>
                  </a:schemeClr>
                </a:solidFill>
                <a:latin typeface="Bodoni MT" pitchFamily="18" charset="0"/>
                <a:ea typeface="Batang" pitchFamily="18" charset="-127"/>
              </a:rPr>
              <a:t>Imagen</a:t>
            </a:r>
            <a:r>
              <a:rPr lang="en-US" sz="1200" b="1" dirty="0" smtClean="0">
                <a:solidFill>
                  <a:schemeClr val="accent3">
                    <a:lumMod val="50000"/>
                  </a:schemeClr>
                </a:solidFill>
                <a:latin typeface="Bodoni MT" pitchFamily="18" charset="0"/>
                <a:ea typeface="Batang" pitchFamily="18" charset="-127"/>
              </a:rPr>
              <a:t>: </a:t>
            </a:r>
            <a:r>
              <a:rPr lang="en-US" sz="1200" b="1" dirty="0">
                <a:solidFill>
                  <a:schemeClr val="accent3">
                    <a:lumMod val="50000"/>
                  </a:schemeClr>
                </a:solidFill>
                <a:latin typeface="Bodoni MT" pitchFamily="18" charset="0"/>
                <a:ea typeface="Batang" pitchFamily="18" charset="-127"/>
              </a:rPr>
              <a:t>https://sites.google.com/a/apps.edina.k12.mn.us/mr-sebek-s-3rd-grade-class/</a:t>
            </a:r>
            <a:endParaRPr lang="en-US" sz="1200" b="1" dirty="0" smtClean="0">
              <a:solidFill>
                <a:schemeClr val="accent3">
                  <a:lumMod val="50000"/>
                </a:schemeClr>
              </a:solidFill>
              <a:latin typeface="Bodoni MT" pitchFamily="18" charset="0"/>
              <a:ea typeface="Batang" pitchFamily="18" charset="-127"/>
            </a:endParaRPr>
          </a:p>
        </p:txBody>
      </p:sp>
      <p:sp>
        <p:nvSpPr>
          <p:cNvPr id="30" name="Rectangle 29"/>
          <p:cNvSpPr/>
          <p:nvPr/>
        </p:nvSpPr>
        <p:spPr>
          <a:xfrm>
            <a:off x="5562600" y="3276600"/>
            <a:ext cx="184731" cy="369332"/>
          </a:xfrm>
          <a:prstGeom prst="rect">
            <a:avLst/>
          </a:prstGeom>
        </p:spPr>
        <p:txBody>
          <a:bodyPr wrap="none">
            <a:spAutoFit/>
          </a:bodyPr>
          <a:lstStyle/>
          <a:p>
            <a:endParaRPr lang="en-US" dirty="0"/>
          </a:p>
        </p:txBody>
      </p:sp>
      <p:sp>
        <p:nvSpPr>
          <p:cNvPr id="21" name="Rectangle 20"/>
          <p:cNvSpPr/>
          <p:nvPr/>
        </p:nvSpPr>
        <p:spPr>
          <a:xfrm>
            <a:off x="291974" y="4174683"/>
            <a:ext cx="8153400" cy="1384995"/>
          </a:xfrm>
          <a:prstGeom prst="rect">
            <a:avLst/>
          </a:prstGeom>
        </p:spPr>
        <p:txBody>
          <a:bodyPr wrap="square">
            <a:spAutoFit/>
          </a:bodyPr>
          <a:lstStyle/>
          <a:p>
            <a:r>
              <a:rPr lang="es-ES" sz="1200" u="sng" dirty="0">
                <a:latin typeface="Baskerville Old Face" pitchFamily="18" charset="0"/>
              </a:rPr>
              <a:t>Sugerencias para actividades en familia y para el salón de clase</a:t>
            </a:r>
            <a:r>
              <a:rPr lang="es-ES" sz="1200" u="sng" dirty="0" smtClean="0">
                <a:latin typeface="Baskerville Old Face" pitchFamily="18" charset="0"/>
              </a:rPr>
              <a:t>:</a:t>
            </a:r>
          </a:p>
          <a:p>
            <a:r>
              <a:rPr lang="es-ES" sz="1200" dirty="0" smtClean="0">
                <a:latin typeface="Baskerville Old Face" pitchFamily="18" charset="0"/>
              </a:rPr>
              <a:t>Investigue </a:t>
            </a:r>
            <a:r>
              <a:rPr lang="es-ES" sz="1200" dirty="0">
                <a:latin typeface="Baskerville Old Face" pitchFamily="18" charset="0"/>
              </a:rPr>
              <a:t>y </a:t>
            </a:r>
            <a:r>
              <a:rPr lang="es-ES" sz="1200" dirty="0" smtClean="0">
                <a:latin typeface="Baskerville Old Face" pitchFamily="18" charset="0"/>
              </a:rPr>
              <a:t>comparta </a:t>
            </a:r>
            <a:r>
              <a:rPr lang="es-ES" sz="1200" dirty="0">
                <a:latin typeface="Baskerville Old Face" pitchFamily="18" charset="0"/>
              </a:rPr>
              <a:t>lo </a:t>
            </a:r>
            <a:r>
              <a:rPr lang="es-ES" sz="1200" dirty="0" smtClean="0">
                <a:latin typeface="Baskerville Old Face" pitchFamily="18" charset="0"/>
              </a:rPr>
              <a:t>que </a:t>
            </a:r>
            <a:r>
              <a:rPr lang="es-ES" sz="1200" dirty="0">
                <a:latin typeface="Baskerville Old Face" pitchFamily="18" charset="0"/>
              </a:rPr>
              <a:t>haya aprendido sobre el Dr. Martin Luther King, Jr. </a:t>
            </a:r>
          </a:p>
          <a:p>
            <a:r>
              <a:rPr lang="es-ES" sz="1200" dirty="0" smtClean="0">
                <a:latin typeface="Baskerville Old Face" pitchFamily="18" charset="0"/>
              </a:rPr>
              <a:t>Practique </a:t>
            </a:r>
            <a:r>
              <a:rPr lang="es-ES" sz="1200" dirty="0">
                <a:latin typeface="Baskerville Old Face" pitchFamily="18" charset="0"/>
              </a:rPr>
              <a:t>los principios y la filosofía de Dr. Martin Luther King, Jr.</a:t>
            </a:r>
          </a:p>
          <a:p>
            <a:r>
              <a:rPr lang="es-ES" sz="1200" dirty="0" smtClean="0">
                <a:latin typeface="Baskerville Old Face" pitchFamily="18" charset="0"/>
              </a:rPr>
              <a:t>Haga una replica de pueblo natal</a:t>
            </a:r>
            <a:r>
              <a:rPr lang="es-ES" sz="1200" u="sng" dirty="0" smtClean="0">
                <a:latin typeface="Baskerville Old Face" pitchFamily="18" charset="0"/>
              </a:rPr>
              <a:t>. </a:t>
            </a:r>
            <a:r>
              <a:rPr lang="es-ES" sz="1200" u="sng" dirty="0">
                <a:latin typeface="Baskerville Old Face" pitchFamily="18" charset="0"/>
              </a:rPr>
              <a:t/>
            </a:r>
            <a:br>
              <a:rPr lang="es-ES" sz="1200" u="sng" dirty="0">
                <a:latin typeface="Baskerville Old Face" pitchFamily="18" charset="0"/>
              </a:rPr>
            </a:br>
            <a:r>
              <a:rPr lang="es-ES" sz="1200" dirty="0" smtClean="0">
                <a:latin typeface="Baskerville Old Face" pitchFamily="18" charset="0"/>
              </a:rPr>
              <a:t>Participe </a:t>
            </a:r>
            <a:r>
              <a:rPr lang="es-ES" sz="1200" dirty="0">
                <a:latin typeface="Baskerville Old Face" pitchFamily="18" charset="0"/>
              </a:rPr>
              <a:t>en </a:t>
            </a:r>
            <a:r>
              <a:rPr lang="es-ES" sz="1200" dirty="0" smtClean="0">
                <a:latin typeface="Baskerville Old Face" pitchFamily="18" charset="0"/>
              </a:rPr>
              <a:t>la parada de Dr. Martin Luther King, Jr. </a:t>
            </a:r>
          </a:p>
          <a:p>
            <a:r>
              <a:rPr lang="es-ES" sz="1200" dirty="0" smtClean="0">
                <a:latin typeface="Baskerville Old Face" pitchFamily="18" charset="0"/>
              </a:rPr>
              <a:t>Entreviste individuos </a:t>
            </a:r>
            <a:r>
              <a:rPr lang="es-ES" sz="1200" dirty="0">
                <a:latin typeface="Baskerville Old Face" pitchFamily="18" charset="0"/>
              </a:rPr>
              <a:t>que hayan vivido durante esa </a:t>
            </a:r>
            <a:r>
              <a:rPr lang="es-ES" sz="1200" dirty="0" smtClean="0">
                <a:latin typeface="Baskerville Old Face" pitchFamily="18" charset="0"/>
              </a:rPr>
              <a:t>época </a:t>
            </a:r>
            <a:r>
              <a:rPr lang="es-ES" sz="1200" dirty="0">
                <a:latin typeface="Baskerville Old Face" pitchFamily="18" charset="0"/>
              </a:rPr>
              <a:t>sobre sus luchas y </a:t>
            </a:r>
            <a:r>
              <a:rPr lang="es-ES" sz="1200" dirty="0" smtClean="0">
                <a:latin typeface="Baskerville Old Face" pitchFamily="18" charset="0"/>
              </a:rPr>
              <a:t>experiencias.</a:t>
            </a:r>
          </a:p>
          <a:p>
            <a:r>
              <a:rPr lang="es-ES" sz="1200" dirty="0" smtClean="0">
                <a:latin typeface="Baskerville Old Face" pitchFamily="18" charset="0"/>
              </a:rPr>
              <a:t>Visite el lugar ceremonial turístico de Dr. Martin Luther King, Jr. (lugar de nacimiento , sepulcro, iglesia</a:t>
            </a:r>
            <a:r>
              <a:rPr lang="en-US" sz="1200" dirty="0" smtClean="0">
                <a:latin typeface="Baskerville Old Face" pitchFamily="18" charset="0"/>
              </a:rPr>
              <a:t>, etc.) </a:t>
            </a:r>
            <a:r>
              <a:rPr lang="es-PR" sz="1200" dirty="0" smtClean="0">
                <a:latin typeface="Baskerville Old Face" pitchFamily="18" charset="0"/>
              </a:rPr>
              <a:t>en</a:t>
            </a:r>
            <a:r>
              <a:rPr lang="en-US" sz="1200" dirty="0" smtClean="0">
                <a:latin typeface="Baskerville Old Face" pitchFamily="18" charset="0"/>
              </a:rPr>
              <a:t> Atlanta, Georgia</a:t>
            </a:r>
            <a:endParaRPr lang="en-US" sz="1200" dirty="0">
              <a:latin typeface="Baskerville Old Face" pitchFamily="18" charset="0"/>
            </a:endParaRPr>
          </a:p>
        </p:txBody>
      </p:sp>
      <p:sp>
        <p:nvSpPr>
          <p:cNvPr id="16386" name="AutoShape 2" descr="data:image/jpeg;base64,/9j/4AAQSkZJRgABAQAAAQABAAD/2wCEAAkGBhQRERUUExQWFRUWGBgaGBgYGRobHBoaHBkYGRkXGhYcGyYeGB4jHBoXHy8gIycpLC0sGB4xNTAqNSYrLCkBCQoKDgwOGg8PGiwkHyQsLCwtLC0sKSwsLCwsLSwpLCwsKSksLCwsLCwsLCwsLCwsLCwsLCwsKSwpLCksLCksLP/AABEIAL8BCAMBIgACEQEDEQH/xAAcAAABBQEBAQAAAAAAAAAAAAAAAwQFBgcCAQj/xABCEAACAQIEBAQEAgcECgMAAAABAhEAAwQSITEFBkFREyJhcTKBkaEUsQcjQnLB0fAWUpLhFSQzNFNic4Ky8aKzwv/EABkBAAMBAQEAAAAAAAAAAAAAAAABAgMEBf/EACwRAAICAQMBBgUFAAAAAAAAAAABAhEhAxIxQVFhcaGx8BMikcHRQkNSgeH/2gAMAwEAAhEDEQA/ANxooooAK5dwBJIA7nSuqy7nXnUXUv25KooZMo1LkH4vh0AAmk3Q0rNRoqv8r8d8dYkmAsE7nQan1qwUxBRRRQAUUUUAFFFMOIcXW0y2wr3LjahEAnLIBckkKqidST2GpNJuhpNukc4Xjtu5fu2VzZrUZyRCydlDdTTrHYoWrT3CJCKzQOuUEx9qzvD8QdMTiXe2RnvJnW2wuFcqE7CGYHMIIGpkdKuOO4jbv4G+9pgy+FdGnQhGBBB1B9DURna+pvPS2zS6Y80K8A4s16zbN0BbroGKrIAnbQ6jSDUrVZ4NiEtWxduGFWzak/8AYgAA3JJIAA1JIAp3f49cRPEexltjUg3B4gSJLG2FK6akqHmB30qk6WSHByk6XUm6Kj8Xxu3bW02pW66oCIgZlLBjJECAaRt8z2WAYFvDYwLpRhbJkD440EmMxgT1p7kSoSatIlqKZcR4qtjw80xccICIgHKzS0kQAENNrXM1lgGlhbYwt0owQkkAeaNASYBMA96NyBQk1aRLUUw4rxTwfChS7XbqW1AMbyWaY/ZVWb1iOtc/6dt/iBh9c5tm5OmUKGyxM7kz06e1FoWxtWSNFeA17TJCiiigAooooAKKKKACiiigAooooAKKK5dwoJJAA1JOgA7k0ARXM4u+CTavC0RJJImdDCjUamsf4bav4i1etOVsvMs+UliD+zM6CatP6Q+YDfVBhbi+RiTmAMFToV7z66RVTyDPbNy7lu3dAQ0Daeg0BPWsZ02WsFv5Xx/4O4tphqyjb4IEa67NrrWk23kAjrWP4fEXXm29rxgSUDK2oESCSR77dqv3KnHGuLkuqEcaATuOh9K0i7JZZKKKKoQUUUUAFQPGcFcS61+0M2dFt3EmDCMzKyHafOwIbQyNRGs9XhFJqyoyozHh2MT8ViCwKZrtuFceYDK0yBMdOvWnHNlpLQa/hXOd1KXUCsQ6MpBZtNIEnMfz3sGK5XCX2u2yxN11ZpiFgEeWAO/WamcTwzxLbIztDKVOvQgg/nWWxuNM6fjRWpuXd6LuKZg8YLhwikeUkFl7m1hyyTG4DANG201M8exCpgb924dWtuq+7gqo+pFJ4XlIKpsgsAuU27mmYOs5W2g9dIgyaVPC2cAXz4gQMERUKrLKyF2OdixysVAkASdzBDp1RO6O5NvC882V7jzeJawthT/tblmGDREWobUA7hj9Km8DhVfD3fF0sqjCJgBAp1npAG/SKhsfy6bVzC28zKoa4yEEErktZgPMCI06jvU5w3hxa2ouF3UGfDhQhMggsFUF4I2Jj0NKKdvA5tVHOMvv5/wr/F7ty7h8Fh7si5ca2zMTlIi2c40GhIc/T1qcwuGV8Ld8UxZW2wiYAVVOs9IA0PSKb8y8OL38NLFWJvsCsSMtsMBqCOkGnvDuHFrai4XdQZFvyhCQZBYKoLwYMEx6UJZfvoEpJqOa5fm/wR1nFXC+CW9OYW7lxgelwWVgkdCMz/4jUXjMUy40MB5PDNjNP7WXx2EdxIU/KrliuA+KA5YpcU5lZYkSCCpkEFSDqD2HYVXsdwxbb4SyBHmvs0xmY+E2a43eTAnbYdhRKLX1X2Q4Ti78GvVl1wDzbU+gpxTPhI/VL7U8rY5AooooAKKKKACiiigAooooAKKKKACqdz29/wAOAyqhJ2knYwxkADTpJq33JgxExpO01lPM/C7l5iMXcKgEk5T06Se3pUyKiVdeGWzCLdcv8X+0IBJ36axTteC4d3QXLgciUWTrm7DSPSaZ/wBn7L9sg6CfMOmoOg9acYnlO3+rurcFq2oMa5fNtsdRrpWIySsYHEYcKuHym18NwPq0EnzBv4VZ+Wr1u24m2+aY0ZCB6liwEfzqscOs38KjnMt03GEFt10gHQ6iY1qZsYo+KjwuTKA6hDGbur7jY6GtIsk0xHB2rqmfC76vbBTQU8rQQUVCcSv4mSFa1ZSSA0NcciBDBfKqmZ0ObSojgOJOIto11rru2Zh52RSuZghyIYHky6d/Wp3Zo1+H8u5suVFQOK4ciIWcm2q6lvGuCI1mS8dOtKcucTuPaQXwRcIJ1EEiTlLKNmK5SRpqToNqLzRLj8u5E1RRRVEBXkUMwAkmAOprm1dDCVII7gyPqKAI/jPCfGNtwxVrRYiIhgylWUyOoO41pzw1CLYBEEU6opUNtsi+M8I8VrdwMQ1rPAEQwdcrKZHURqNad8OQi2ARBFOaKKBtsZcTs3SFNm5kKmSCoZXHVSNGHoVI+dQf4Z2uNduMXuMPDRQpVLaEqWAEnMWKglj2G0Upf5gxDZsllbCLP6zEkiQCZItL5ogbkjfrrSXCeO3r1q3cBslmUMUyOu4OguZ26x+zUWmzfbKMeV2dPUsmDs5EA7ClqisDzCj3PCcG1dIJCNqGA3KONGHpoR1AqVq07MHFrkKKKKYgooooAKKKKACiiigAooooAKz7nLltC+e/dcoxJ7CP7um/0q+37wRSzGAoJPyrFeZ7mMvvdveKio3wRJyrtAG09azm0uRoYcR4ZaVQbBObZFVp16GPSu+JcLu37WW40MIhFjUxudJj611w7ghVFu2yXugGCxKgHqTpBp7hOMLadEvMDdYxABgn09PU1mpLoDQ7PA3w1m2RcL+UeUgmB79Y+VS/D8Zds2x4+VpP6sruRvJEaRpSWG4gbl4I5ClPhQTMDY9wYJBFcPzC3iG1cSFB+IA5T1B2gRoKndTxwIuXLfFc4ykZT20/hpU/VQ4Fx3DXHIaEuJuD5dO5Bq3KwIkGRXSnaAiuacULWEvOZBCMFIBkMQVU6beYjXpVRwHHjhxbS3h77lLaJLW3UKQNSQELGD0C6irPzx/uF/8AdH/ktJYDA28QXcNmViSrA6EHYg9RUNNyw+h0Rajpq1eX6L8jXCvaxTC54oxToZVRK27ZE5T4JM5hrDNJ7bCHBxji+URVZwA124x8loHVVgau5EnLIgQToRTHiOASzi7PgEeNDm4Ovg5Tq3/fkAnXeNjRwi9muX7bfG19nYdcjKvhmeogEDtBGkUl2Dl/LuwuzNEpb5iNu8lq/ky3J8O6sqpYR+rZWJhjJIOYz2EU3HOkX0S5Za1auM6pcc5ScgBLG2V8qmdCTtr6V1zNh1c4eyoGcXVufu20ksx6gHRR3JAqqc2Yg3VW2F8RcPluXzMZQTlVJkasCx0k6jsaUpON5L0oRm0muV9O8slrmJb+Fv3MRbUWGFzIstme0AwJYdM3SO/tMbexd23g0bCgWDee0QoYOQbzDUu4MzIJJGk0niyn4K+WdQTZvLaWRJC2yfKOsKJ9qW5icWbJuxpbvYY5RporqYHbaKT6+AQy40uZcdMC688EY5bGhtKrB2I8xcKWzaGBsBEbk9hUpiuLPdvG3bfw7dtFe44gsS8lEUMpAkKxJ16RFZ9gllcOW3u3bjOR3uLlQEztoTrqJIq2cGGW5ettoWupcjuhtW1Df4kYeka7iiDb57fsPVjGLwuF53TY6w/MD2MULN5y9u6ue07ZQwI0a2coAI6gwD01q1K0iRWac34zxMfbyQUsZbbEdLjZ2K+sBOm3Wr3wC6WsKT2q4O7RlrR27X1az78BHmXBqcPeYjUWrsf4GpnyzhwMkAAC1agAd0BP51J8w/7piP8Ao3f/AAamPLey/wDStf8A1rVfqI/b/sdcc4Kt+0VnKw8yON1caqwgjYx11qL4ZzM9yzYAUG9eUMAfhVYBe40a5RMAdSQNJkPeMcUL5sPhmm8dGcTlsqdGdnGgcDZZmSNIk1BWUW1i2VBlQYe2lv8AdV2Vo+qTHcVLecFxVQ+bxS9+8Eve4tcsNbLuLqM622hAsM5hWXU6TMqeh0OkFbFcaYYm0i5fDNq5ccncgFUUDt5mn2mojm7iSWRhrfa9auOd8qK4AJA11Og9j2pDD3gt+/JgGzZknsr38x9YnXtPrSvND2/Lua6P8fcnOF8y+LfxFtgFW06KpnVsykkn6VO1l/CrrjEl2MriAt8CIIU3HRJ9cg6aa9d6062ZAqoO1ZGvBQnS7vTPmdUUUVZiFFFFABRRRQBWec8BNprmd8oALJmOUxtp03/KsxweJxGJcKqBMOCdTOu+oraeK4U3bLoIkjSdu/8ARrNeNC6AbYZUYtBJDGR1IAFZTjbKTKzi+IXfE/DWtV6uQ2k/n7UpieWg162WMt5dZjYj10qTbgZVi3iAwBCHQZvU0phL1q4+UsjMpAImAD2PesroT5H68tWkc32K2myxp1kRMsfXau+XODLhQ7XXDI3w9p6TNNuKvau58LeYFiuZDptrEHvpSNi5dvWBbADFdM2jaDb5j60ntBEtdwYvP4gNsMNCYBn0+Hpp1+VXDgOFdFALAr0AED7VnA4cts6u5YwWidxuFO3prNW7lniThgmViu0n89hWmlaxWAZacbgkvI1u4oZGEEHr16VAYTlUWnbw1yqY0V7i7aCcrifc1ZqK2aTGpySpMh8NwYIuS2q20O+XcnuTufc0pjuApcCaeZPhYEqw3kZlIaDJ0mpSiilwLc7uyIscJyBgiqpf4m1ZmOsFmYlmiepqJwfLptA2STcNxy91yoAYnplkgCNI9/lbaIo2orfKmr5K/hOWFsk+EigFcoJ8xC9VBaYX0Ghr2xyrbVGslFNltSpmJ3neRr2qfoo2rsFvlzbK3Z5OtkOtxVdTEA9I2gzIj+t6acR4Tbw9kM6SUhLWQMHJYwtsFSDBJ2JjUnerfTLivDFxFvIxYQyspUwQymVIPoaTjjBUJ01bdFCxXB2S7YtEiQWuNbt6W0CrGibtJIXxHJYn3gXrgSRZXpUVg+BlC5Al7h89xjLEdB0CgdlAFWGxayqB2pQjtHq6m9oL9gOrIwlWBBHcEQR9KruG5US0SioTaiMpuXIPfMM0NPUEQas1R3HuNpg7DXrgdlWJCCTqQOpA69TVNJkKUlhMLXDjlCgKiD9lAAO+wrziHBEuooghkMqwMMD1g9iNCNjUPwz9JOEvsFHiqzMFVWQmSY1BQsANepFWkGnQrd2QQ4HKMhXN4hGdn8xaPhBkbDoNh7zXB5TtlApUHLIXceUkEqQDBWQDlMjTarDUZxLhWZxeRriXFUr5GABB6MrKymOmk1LS7ClJ3llcvWicbeJ18OzaUnszOzAD/t1+tXOz8I9qgMDwTIAiqQCxd2Y5ndjuzN+0asKiKIqlkJtN4PaKKKogKKKKACiiigAqF49wXxEZ7Y/WgHL2J7ETB7a96mqKAMgxGFuhHVyLbtMmJMntG2gqP5d4EcNcJVlbNE5ssmPU1r2L4FauNmZdaTu8tWG/YFZ/DVUOzN+I4dXuK7eZkzKFB6HfUD5e1e8I4G+GLPbFxFbWBrrPT61oOH5Tso2aKmPBWIgRQtOKCzMsBZvG94mVmHVSAQftoa0bh6goDlyntS6WVGwApK5j7amDcQEdCwH2mrSoQ4opmeM2P+Na/wAa/wA6cWb6uJVgw7ggj6imApRTXH8RSwua4YExoCfsKrGM59AuBEAyt1MyPUj3oAuNFUz+110LcJykoQFABjU7nrt+dTGD5ptuyIwIZxPdRvpPt6UrHRN0V4rTtXtMQUUxxHG8PbJV79pCNw1xAfoTSaczYUkAYmwSdou29f8A5UASVFI2cWj/AAurexB/I0tQAVSf0ncZK4S7YWzebOqg3FQlF8wIBbqdOm01dqrPP2Pt2cKTcuC2CRqxgGNSKAMh5I4lF8B0c+VsvhgsxJG+uggazW0cqYvPZ3kg9awrgHH8OMU0SFckIdfKToST0kfnW5cn4QJZkbnejPUKon6Tv3giszGFUEk9gBJOnpSlNOLYTxbFy2Z86Mum+oIoBGX8C/TM34plxYC2rh/VwNbesCTuwPU/PbStSwPEbd9c1p1ddpUgie0ivnH8YcO9+y1u2WKPlZ18yuuxQnQaTVt/RRi7lgaE5LrKQDOumrR6z9qyhJvDOjV00sxNqorxTpXtanOFFFFABRRRQAVxduZVLHYAn6a1zirhVCVGYgaCQPudKqP+mL7W3EhlIaToSO8em9JuhpWT/CeOreGoytMRINMOHc3C5cdWACgwveZiD3qA4ZbZ5dCoK9+sjUQKjuE3LgdsgTMNZaGA13BIkGp3DosvCuehcusjgKBMaGZkAAmfelv7br+LNgqMoJGef+XN+elUjB22a42UAkMT5idNe+51muFuO2IY5VZyx8pnKTr10MUWFFz4hz34eMWyFXw/LmbUnUTIAOkaDr1qs/pMsLmtXbTFPFDZiuk5Y3J9D9qjMabj4rzhVaUACkxsABNc8wYy6yolxFXJmyazoYDan2p8jorr2bg+G9djvM/19K0Lkt7owTO2Iukq5VRKxEg7Rpqx96zprnm00HWI76VfuU8NPDbqnSbvppou9SxjXjmNK2MZc+Eqq5ASu8gaAmepNZvwPHPcuBTJZjodSSfeat/MWLt4cjMoch/gbWRHxMNdq55NvKb7XMlu2csaBQMx6wRMn0FNp0JtE/YvhLFxChzsVOYDQQNQdaUxOLY5SQgISBlmY0gn1NAw13IwyMM7mJO/WY3j12pO/bVdj5gpzdddNJqUxmi8vuTYSe1SVRvLzTYT2qSrUzMa43xrEjE3UHhXMrRJBGs66Za8wnHblpwXw1hukKSJnTqum/ajjTRir8f8Q6DN9+lIrlkdpUSf3vWsyy43uN3rZRWtpaefhQyMpjqQJq44LHo4ADqzRJAYEj3g6VnnMfHsN+JjxNUQg+U76xECKguTOO28IWZrq280TmGra5oH2pp0Jo0HnDni3hMNde06PdQQFBmDMS0bAf11rA+I8x38XcJxDm4x1Enyr6Kuy/IdqkOaOKxZuKoWLlw9ROXMWn8qqwcAjQaAevtWkSZYJa2iwD9jGtXPkLnm5h8QtpmLWn0g9G3Bn7fMVnLYwk9PpGm/aluF4wLdRtoYbehq2Z5Pq38egt+IzBV01JgakAa+5FR/MnMKYW3qRneQg7mN/YaVWbFxbsLef9WpzqgJh8xBWfYdPU1CfpNCLhfxC5s4yopzHTTQa/WKxcjeMbK3iuZsILoS+odmOpIBC++kitEsXcO62cSjW8igBihGWO56grsa+dLF3zSdfsferNy3zAbJa2rQlxdiTuNQf69Kx3tM6Z6S23Z9L4XGpcth0ZWQiQwIIj3pVHBAIMg6gjqO4rNeTeLD8I9tri5cl6ZI3bO3X3rzlzji/wCjDYzqsWbiQTBDEsNBM7NpXQcZptFZl+jXiPhp4YIOZ/NIAMiBGaZYRBHaTTvkzEnCtcsl1YG8x+JCRoBLBWOUmNVJ0igDQqK8BooAjOZLmXDvEzpEe4O/Taqdg3JstHYz0061fsbbzW3ExKnt29azxGAtkAatpqe8xp2nSpZSFeCwLTfnOm3WmHCgVLx9pHz3qWw9kLbY6SZ0E9hUFw5wGJKxpv8A51JQjwFz4jzpv+de2LkYkER8ROg/r1r3hjiWg5jroPekcMg8cEx10PtQILpzY6Y08sCO1cczP5knL8PT37bUpdtgYkR3AMa6QO9I8x4csy7qMusRpr3oGQ4wY6x1q48Ma8vDzbw1rPduXCAW0RNBNxmO400AnWmnBLJtIjoFJZgAXUPv2YjTarhw9y4ZrrfBuQdNgdfT2igD5744rJibqXGa46tDOZEsAAQJ6T7Upw/HQQQYKkd9xGs711zdiUuY7ENbICtdYic2oBOoNNOC4Mu+UaZtjrE/PprTYnwX7hfFjjMXaJxElCJGXKAu5MzDdoq48xYpHu50Jjw4EiPsao/LXLhw6XXuZS7QoidOp1FWvGJovQBPeTIiko0HQv3LM/h0ntUrUby+sWE9qkq0IMZ42gGKvH4ZZvmc3vSVnVgI0LLpAncD5Urx9QMTd/aOZu0/FSfC7YZ0k7Mu8f3hFZsssfM4UXXG3lEwFOpG8CqxwNARcJCsBlILKN/p6VaOZm/WvrGi7Rrp3FZ7xLjv4bBuqN+tuEBRoYEeZtPc0+QZTuM3/FxBCmVViBGxJ7aUzxClHKk9hEnTrBGlWflDhORmvXRKoCwkjU+vXrUDij4117h/aMkflvWkSJDGSNfQkTUjjsEbNxLex8NGI7lhm/iK4TBQVJAiRvPc0rgsPcxWJt28xObKs/3VG5+QqmqEslzs8Xvrh7ThFLm2MsdY0H5VUeMc3YjFW/DvMuVWzaA6HYT8tKu3E8MEuWlWcqoo+Ux/Cag/0kNaXJbt21DnzOwUAx+ypPc71hLJ0aeCjE66aVMcvcLe85cDyWxLsex6a9aY4XB5z9Om/wB6uHCOJrbsNhyoXMcyttJkaN+VZbldHTKEttknhsEgsTlXMJAb0+uleYXhVvwi7KMwzEa/LYGDT+wp/Ctpm3nYaz0r3Df7sw/e7SJ6TXSjzhvwXCKwzQQVmCDBGnpTzg/DlacwLRB3rvgq5bbEncbSJ29opflxAc2+4/ypoRoPK/HS8W3MkDQ/b+FFQXAWCYi3vJGvfc6R0opFGhEVSOIcLZLoXLILNHt02/rerxSd3Dq24BpUBRMUQgKkQNdSO2+lQgSATMgjbN1/5qsvHeHtbOUKSjaCTMfPpVXv24b4lHQgSfrAiagsZ4ZApMwJG4MddpG+ldWWC3CRH1kak604OGA6kk9BH/oe1cYjh7IAwBiNRGv8j8qYDfDtOJDMdAZMadO3X50vzDiScoUgALOv722gpjbxZD6aE7iK54ldFxgeoGwnQn/1SGPsLj2RApPwsG9JB+hFNOZ+bzawht2yfEvE5yCR5RoABtrFMvNPQdI16naP63qaucj4a5hjdvMVIBlu2sbHehgY/cUwGaZYkiZ2FS3CHJghoPTfoQY/rtVwvfo0S4AbGItlYEA5gw9wdKWwHISq2R8TaDDTKPM0xvlA31qW2Jj/AIZeVsPqNSR0qQZixlYICwO41E6e1K8P4TbsrlDZ4ncDX704xGPRRBAEnpH2q0m0TeC98CWLCT2ru7xi0rZS4BG/p6T3rP8A/S7AeRm2jfpTU4mSBMa960pk2MeMMrYl22m4e206H0prhL58VesEafMT/OuMffJczETsYFecNTM6mROYSQahlotvGrqm/dDdh00+EdqzxuXhi7xZ2hbcNAiSDPl11Go6VovHj+tc6agdf+WP5VUeXeHMLlyVmUBAaQCQx2PzFIZW+P4oWrBQA5rhganQDTb5VXOG4ckF2Exp1GnePnUtzRIvi2SPKuu+5J0imy2T4YiBp6+2tbQRlJnlmyPD6zGxJ71McnkJiWBAOZTlJBMdajksktGWfIevUa1K8GVfxVjUIHKjbuCPzFXLgmLySvGrv68HYBQddBoSTWc8UxzX7zOdczdftWoc/wDLzWLL3PFVyRlyquoB207etZVbsaT3P5fOuKTO/Qi+R3YUAxO33qQULEkDTqKZYK2Yn+Ap/bWdBH27Vyy5PWgltyWzhOLD4VgZLKdZgaaQalcLbAwx+ECDoNzUByomZboIJ8up06dJq1Ya3FuCN/UDT2NdenJtHi68FGbQ24Mg8NwCCJO/5CnXAcM4D6aabDaK7weHXJod56mdeu1e4a4bQKgAse2vzrW7MKJvgtv/AFhZJkCdRG/Yb/Win3LvA7uZbrt8jRQgLhRRRTAQxmDW6pVtqhrPKdq2GIEmDEiRPTQa1YKKAKda4hYzDPZy6fszvI66QImp4WLV9SPIfYiofmrg5JNwEn0+VVLxmtwSsAbGKkZKcX5JCMWScp7agfTWqxjeFubgGZQsbyZEEnb19asg5xu21gCQBABUaeulRl/mvMZa0hM9BEekTToLEcBwIO3kQuf7xJ11B2nSpnh+EFy4TdANnDEAW/iDXiJJPcKsfM1FtzXfazcTD2gHIIGgA1kEk+g1+Ve8sYkYMFXJM6vOpLblp2g0NDTJbH8R8xJtxPpFIcvBWuYq1+1cPirIEkRrqexqQu8wYS4IOUnquhM/vVFce5gs2EtX7KKzq+Q6jyhgRJjfXpU0O0NbmJglSseun5UwvYgqYCyO8DrU1h7D4hiEVT1mNdYPePtRxHgZUw2UNE5Qf/z00q06IaTK6+LI6d9gK4t42SNAPc1L2eVjdOuUdo/jUxgORwmrEE/URT3AoopQUu7Tpqeo16ztUxw/g129CqAq9/b12q7DgFpYLBdPlpSj49LSwhCjt0qWrDcjjhvAQPNcbM3YHT603uhUxlqBpkurGuvwMI9dDXh41qfh+U1zir4uXMO4BUq7DrrNtht8qlopOzHObLwu43FFRMvlXfcCPL71EOTosaiBBG/1q1cwcpYq1cLgHVywdTpqTudIPpVbfDOznQkztv03OprdNUZtDq8+VkjsRHvXuCuEeG391116CGB6e5NJYywxZIQyOsAfanWC4TcYZVRiTrpG59aq0RTs0riHCxcvMGuAtcEohgZljprWbcf/AEf4jDk5QLg6hYzDX+6NfTT0pjzhxq8cWJMNZyhdRoQADr202qf4R+k4Of8AWUMjZkO57R61xOryejDdFWirWsG6QMrZhrlKn8oqdwPK964S1wi2s6TEkdwo1/IVbuH844Eqrm81otPxKTl6a6de9RfMnN9uwFXCZbrTL3CDAHYKYkmo2x5s1etqPCRP8A4QbaeHZWAd3YAMSes9D2A+9W3hfJSxN3U9qyD+2d/EYlGZjbRACqISF9SY3Jity4DxU3CVY9Aw9iJH8vlWsJxb2o5dWElmQhf5NtkHKSprzhXKC2nzMcxqx0VqYHgEUV7RQAUUUUAFFFFAHjKCINVDjvAzbcuuUWzuIJM+1XCublsMIIkUAZucP4lzyEAN3A111jT605xPLLqJhR6gDtB/n6Vb7/ALTGcsGelPvAGXL0iKKAoGK4K5CglADqY030119Kevwu0iqoi53O4B9P8AKo7mHhN61c0OZSTGkmOnTejBYe8FzMrED0/hVKkJ2xthcD4xbw7CRO8bd5jf5felv7PqLnltoJ1goIn3md9aksLxdrPwKPPrr/KljxKDq6q3uv8AGiibQhhsC1tWJEEwDBPtuTNIeEcx0H12qYw/F7dw+ExDE9RH00+dK3eTbZkqdSO5+UxS4HVkNY4kivlBLMTrGo+ZqVsYzNI19ADURd4f4LEQoPoCfoSNKQuYpwND/X0osdFgxeAZh5TBHUmox+X7ztMwOp/lUQeaLqLqCenUilbfO94DpoNspms3JlKJZcLy4oADEHTt/GuOM8LVRbKAiL1s9T+1G3sfvVfw/wCkFlIBUN39PSnnEeZlu2GmEIKsBr+y6toflU2VRYr+DAQ6/snSNOvevn7g3BHuYhoJWH1jr5jW+4jiaG2+VwDlaOusGsh5Jw0YoOxEO2s+mpM/emho9/S3gxau2Qmga3qB1Mxr12p9yhhQtm3mOVRNw+gn/L70j+lDHWsTjLK22zG2CjkEQpYgx66VNcu4PypbUZgqic3USWI+/wBqaYmZBx1C+IvNI3J+9Ry2Yy6HX8+tbVx7kW1iUd1Tw3MgMgH0K7EaCqFi+RcTaKqQrAaEq3z2MRWUk0dunqQZC2rMPGaQB1NK8QWE071O4blm8d0K7auYHSTrv02qXtcnqf8AbNnBiFtn6y0ae0Vgoyb4Op6+nGPJWcGk5GHYdDpWx8p3/wBZZMxNsAj92R1771B8N5KXNNvDjT4cxY/M7BvpVu4By7cFwXLh26bbeg2rXT0pRlZw6+utSKSLdRRRXUcYUUUUAFFFFABRRRQAUUUUAFFFFAHL2gdwDR4YiI0rqigCH4ny2l0aeU+mk+9M8NyTaX4taslFAEVhOW7NtgyjUVK0UUAJtYU7gVE4/li3cbMPKfSpqigCnYrlW6G8pVh2IH8KjrvLl8nW2D9fsZrQqKVIdmXvy28n9R9/8qQxnLmVdQyHfaQDHQ/+q1aK4u4dW3ANFILZi2JwN/4bd2TsCWA07GmmC4HdgK9xQNoDCQdeorZbvLlljJQUinKlgfs0to7MaxnJoGgZm1BzA7dDJG+tS6JiLCEZ9Igxq0RtPaK0q7yfZOwj2pC1yRaB1k0bQszGzf4iqlbF1gpM5WBB1HSRttVl4Bxh7pCY2ygOg8RTvpuR0M77elWbGcmgqAjECdpr3D8koDLEkn86KYWU3i+McX8tnBsbS6Z7j5Z7kbjLU1fTxAvg+HZAEu5Ic7bIPfqasr8rWioUzApbDcv2kEBadCsZcCxjfCPEcf33j7AARVgrm3bCiAIrqmIKKKKACiiigD//2Q=="/>
          <p:cNvSpPr>
            <a:spLocks noChangeAspect="1" noChangeArrowheads="1"/>
          </p:cNvSpPr>
          <p:nvPr/>
        </p:nvSpPr>
        <p:spPr bwMode="auto">
          <a:xfrm>
            <a:off x="63500" y="-877888"/>
            <a:ext cx="2514600" cy="18192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4" name="Picture 2" descr="http://rack.0.mshcdn.com/media/ZgkyMDEyLzEyLzA0LzkxL21sa2RheWdldHNhLmJMcy5qcGcKcAl0aHVtYgk5NTB4NTM0IwplCWpwZw/32da927e/351/mlk-day-gets-a-rare-social-media-tie-in-from-chevy-01e389df3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81000"/>
            <a:ext cx="6466015" cy="363458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677814" y="221898"/>
            <a:ext cx="3962400" cy="230832"/>
          </a:xfrm>
          <a:prstGeom prst="rect">
            <a:avLst/>
          </a:prstGeom>
        </p:spPr>
        <p:txBody>
          <a:bodyPr wrap="square">
            <a:spAutoFit/>
          </a:bodyPr>
          <a:lstStyle/>
          <a:p>
            <a:endParaRPr lang="en-US" sz="900" dirty="0">
              <a:solidFill>
                <a:schemeClr val="bg1"/>
              </a:solidFill>
              <a:latin typeface="Baskerville Old Face"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3" descr="us-flag[1]"/>
          <p:cNvPicPr>
            <a:picLocks noChangeAspect="1" noChangeArrowheads="1"/>
          </p:cNvPicPr>
          <p:nvPr/>
        </p:nvPicPr>
        <p:blipFill>
          <a:blip r:embed="rId3" cstate="print"/>
          <a:srcRect/>
          <a:stretch>
            <a:fillRect/>
          </a:stretch>
        </p:blipFill>
        <p:spPr bwMode="auto">
          <a:xfrm>
            <a:off x="457200" y="297873"/>
            <a:ext cx="1219200" cy="997527"/>
          </a:xfrm>
          <a:prstGeom prst="rect">
            <a:avLst/>
          </a:prstGeom>
          <a:noFill/>
          <a:ln w="9525" algn="in">
            <a:noFill/>
            <a:miter lim="800000"/>
            <a:headEnd/>
            <a:tailEnd/>
          </a:ln>
          <a:effectLst/>
        </p:spPr>
      </p:pic>
      <p:pic>
        <p:nvPicPr>
          <p:cNvPr id="42" name="Picture 4" descr="armour_usvi-flag[1]"/>
          <p:cNvPicPr>
            <a:picLocks noChangeAspect="1" noChangeArrowheads="1" noCrop="1"/>
          </p:cNvPicPr>
          <p:nvPr/>
        </p:nvPicPr>
        <p:blipFill>
          <a:blip r:embed="rId4" cstate="print"/>
          <a:srcRect/>
          <a:stretch>
            <a:fillRect/>
          </a:stretch>
        </p:blipFill>
        <p:spPr bwMode="auto">
          <a:xfrm>
            <a:off x="438150" y="1524000"/>
            <a:ext cx="1238250" cy="990600"/>
          </a:xfrm>
          <a:prstGeom prst="rect">
            <a:avLst/>
          </a:prstGeom>
          <a:noFill/>
          <a:ln w="9525" algn="in">
            <a:noFill/>
            <a:miter lim="800000"/>
            <a:headEnd/>
            <a:tailEnd/>
          </a:ln>
        </p:spPr>
      </p:pic>
      <p:sp>
        <p:nvSpPr>
          <p:cNvPr id="43" name="TextBox 42"/>
          <p:cNvSpPr txBox="1"/>
          <p:nvPr/>
        </p:nvSpPr>
        <p:spPr>
          <a:xfrm>
            <a:off x="1905000" y="1295400"/>
            <a:ext cx="7030770" cy="1107996"/>
          </a:xfrm>
          <a:prstGeom prst="rect">
            <a:avLst/>
          </a:prstGeom>
          <a:solidFill>
            <a:schemeClr val="tx1">
              <a:lumMod val="65000"/>
            </a:schemeClr>
          </a:solidFill>
          <a:ln>
            <a:solidFill>
              <a:schemeClr val="tx1"/>
            </a:solidFill>
          </a:ln>
        </p:spPr>
        <p:txBody>
          <a:bodyPr wrap="square" rtlCol="0">
            <a:spAutoFit/>
          </a:bodyPr>
          <a:lstStyle/>
          <a:p>
            <a:pPr algn="ctr"/>
            <a:r>
              <a:rPr lang="es-PR" sz="3300" b="1" dirty="0" smtClean="0">
                <a:ln w="12700">
                  <a:noFill/>
                  <a:prstDash val="solid"/>
                </a:ln>
                <a:solidFill>
                  <a:schemeClr val="accent5">
                    <a:lumMod val="75000"/>
                  </a:schemeClr>
                </a:solidFill>
                <a:effectLst>
                  <a:outerShdw blurRad="41275" dist="20320" dir="1800000" algn="tl" rotWithShape="0">
                    <a:srgbClr val="000000">
                      <a:alpha val="40000"/>
                    </a:srgbClr>
                  </a:outerShdw>
                </a:effectLst>
                <a:latin typeface="Edwardian Script ITC" pitchFamily="66" charset="0"/>
              </a:rPr>
              <a:t>Departamento de Educación de las Islas Vírgenes Division  de Educación Cultural de las Islas Vírgenes</a:t>
            </a:r>
          </a:p>
        </p:txBody>
      </p:sp>
      <p:sp>
        <p:nvSpPr>
          <p:cNvPr id="44" name="Rectangle 43"/>
          <p:cNvSpPr/>
          <p:nvPr/>
        </p:nvSpPr>
        <p:spPr>
          <a:xfrm>
            <a:off x="1828800" y="4187266"/>
            <a:ext cx="6858000" cy="2662267"/>
          </a:xfrm>
          <a:prstGeom prst="rect">
            <a:avLst/>
          </a:prstGeom>
        </p:spPr>
        <p:txBody>
          <a:bodyPr wrap="square">
            <a:spAutoFit/>
          </a:bodyPr>
          <a:lstStyle/>
          <a:p>
            <a:pPr lvl="0" algn="ctr" fontAlgn="base">
              <a:spcBef>
                <a:spcPct val="0"/>
              </a:spcBef>
              <a:spcAft>
                <a:spcPct val="0"/>
              </a:spcAft>
            </a:pPr>
            <a:r>
              <a:rPr lang="es-ES" sz="1300" b="1" u="sng" dirty="0">
                <a:solidFill>
                  <a:schemeClr val="bg1"/>
                </a:solidFill>
                <a:latin typeface="Baskerville Old Face" pitchFamily="18" charset="0"/>
                <a:cs typeface="Arial" pitchFamily="34" charset="0"/>
              </a:rPr>
              <a:t>ST. CROIX</a:t>
            </a:r>
          </a:p>
          <a:p>
            <a:pPr lvl="0" algn="ctr" fontAlgn="base">
              <a:spcBef>
                <a:spcPct val="0"/>
              </a:spcBef>
              <a:spcAft>
                <a:spcPct val="0"/>
              </a:spcAft>
            </a:pPr>
            <a:r>
              <a:rPr lang="es-ES" sz="1250" b="1" dirty="0">
                <a:solidFill>
                  <a:schemeClr val="bg1"/>
                </a:solidFill>
                <a:latin typeface="Baskerville Old Face" pitchFamily="18" charset="0"/>
                <a:cs typeface="Arial" pitchFamily="34" charset="0"/>
              </a:rPr>
              <a:t>Dirección postal: 2133 Hospital Street, STX, VI 00820</a:t>
            </a:r>
          </a:p>
          <a:p>
            <a:pPr lvl="0" algn="ctr" fontAlgn="base">
              <a:spcBef>
                <a:spcPct val="0"/>
              </a:spcBef>
              <a:spcAft>
                <a:spcPct val="0"/>
              </a:spcAft>
            </a:pPr>
            <a:r>
              <a:rPr lang="es-ES" sz="1250" b="1" dirty="0">
                <a:solidFill>
                  <a:schemeClr val="bg1"/>
                </a:solidFill>
                <a:latin typeface="Baskerville Old Face" pitchFamily="18" charset="0"/>
                <a:cs typeface="Arial" pitchFamily="34" charset="0"/>
              </a:rPr>
              <a:t>Número de teléfono: 340-773-1095 x: 7032, 7042</a:t>
            </a:r>
          </a:p>
          <a:p>
            <a:pPr lvl="0" algn="ctr" fontAlgn="base">
              <a:spcBef>
                <a:spcPct val="0"/>
              </a:spcBef>
              <a:spcAft>
                <a:spcPct val="0"/>
              </a:spcAft>
            </a:pPr>
            <a:r>
              <a:rPr lang="es-ES" sz="1250" b="1" dirty="0">
                <a:solidFill>
                  <a:schemeClr val="bg1"/>
                </a:solidFill>
                <a:latin typeface="Baskerville Old Face" pitchFamily="18" charset="0"/>
                <a:cs typeface="Arial" pitchFamily="34" charset="0"/>
              </a:rPr>
              <a:t>Número de fax: 340 </a:t>
            </a:r>
            <a:r>
              <a:rPr lang="es-ES" sz="1250" b="1" dirty="0" smtClean="0">
                <a:solidFill>
                  <a:schemeClr val="bg1"/>
                </a:solidFill>
                <a:latin typeface="Baskerville Old Face" pitchFamily="18" charset="0"/>
                <a:cs typeface="Arial" pitchFamily="34" charset="0"/>
              </a:rPr>
              <a:t>773-4476</a:t>
            </a:r>
          </a:p>
          <a:p>
            <a:pPr lvl="0" algn="ctr" fontAlgn="base">
              <a:spcBef>
                <a:spcPct val="0"/>
              </a:spcBef>
              <a:spcAft>
                <a:spcPct val="0"/>
              </a:spcAft>
            </a:pPr>
            <a:endParaRPr lang="es-ES" sz="1200" b="1" u="sng" dirty="0">
              <a:solidFill>
                <a:schemeClr val="bg1"/>
              </a:solidFill>
              <a:latin typeface="Baskerville Old Face" pitchFamily="18" charset="0"/>
              <a:cs typeface="Arial" pitchFamily="34" charset="0"/>
            </a:endParaRPr>
          </a:p>
          <a:p>
            <a:pPr lvl="0" algn="ctr" fontAlgn="base">
              <a:spcBef>
                <a:spcPct val="0"/>
              </a:spcBef>
              <a:spcAft>
                <a:spcPct val="0"/>
              </a:spcAft>
            </a:pPr>
            <a:r>
              <a:rPr lang="es-ES" sz="1300" b="1" u="sng" dirty="0">
                <a:solidFill>
                  <a:schemeClr val="bg1"/>
                </a:solidFill>
                <a:latin typeface="Baskerville Old Face" pitchFamily="18" charset="0"/>
                <a:cs typeface="Arial" pitchFamily="34" charset="0"/>
              </a:rPr>
              <a:t>ST. THOMAS / ST. JOHN </a:t>
            </a:r>
          </a:p>
          <a:p>
            <a:pPr lvl="0" algn="ctr" fontAlgn="base">
              <a:spcBef>
                <a:spcPct val="0"/>
              </a:spcBef>
              <a:spcAft>
                <a:spcPct val="0"/>
              </a:spcAft>
            </a:pPr>
            <a:r>
              <a:rPr lang="es-ES" sz="1250" b="1" dirty="0">
                <a:solidFill>
                  <a:schemeClr val="bg1"/>
                </a:solidFill>
                <a:latin typeface="Baskerville Old Face" pitchFamily="18" charset="0"/>
                <a:cs typeface="Arial" pitchFamily="34" charset="0"/>
              </a:rPr>
              <a:t>Dirección postal:  1834 </a:t>
            </a:r>
            <a:r>
              <a:rPr lang="es-ES" sz="1250" b="1" dirty="0" err="1">
                <a:solidFill>
                  <a:schemeClr val="bg1"/>
                </a:solidFill>
                <a:latin typeface="Baskerville Old Face" pitchFamily="18" charset="0"/>
                <a:cs typeface="Arial" pitchFamily="34" charset="0"/>
              </a:rPr>
              <a:t>Kongens</a:t>
            </a:r>
            <a:r>
              <a:rPr lang="es-ES" sz="1250" b="1" dirty="0">
                <a:solidFill>
                  <a:schemeClr val="bg1"/>
                </a:solidFill>
                <a:latin typeface="Baskerville Old Face" pitchFamily="18" charset="0"/>
                <a:cs typeface="Arial" pitchFamily="34" charset="0"/>
              </a:rPr>
              <a:t> </a:t>
            </a:r>
            <a:r>
              <a:rPr lang="es-ES" sz="1250" b="1" dirty="0" err="1">
                <a:solidFill>
                  <a:schemeClr val="bg1"/>
                </a:solidFill>
                <a:latin typeface="Baskerville Old Face" pitchFamily="18" charset="0"/>
                <a:cs typeface="Arial" pitchFamily="34" charset="0"/>
              </a:rPr>
              <a:t>Gade</a:t>
            </a:r>
            <a:r>
              <a:rPr lang="es-ES" sz="1250" b="1" dirty="0">
                <a:solidFill>
                  <a:schemeClr val="bg1"/>
                </a:solidFill>
                <a:latin typeface="Baskerville Old Face" pitchFamily="18" charset="0"/>
                <a:cs typeface="Arial" pitchFamily="34" charset="0"/>
              </a:rPr>
              <a:t>, STT, VI   00802</a:t>
            </a:r>
          </a:p>
          <a:p>
            <a:pPr lvl="0" algn="ctr" fontAlgn="base">
              <a:spcBef>
                <a:spcPct val="0"/>
              </a:spcBef>
              <a:spcAft>
                <a:spcPct val="0"/>
              </a:spcAft>
            </a:pPr>
            <a:r>
              <a:rPr lang="es-ES" sz="1250" b="1" dirty="0">
                <a:solidFill>
                  <a:schemeClr val="bg1"/>
                </a:solidFill>
                <a:latin typeface="Baskerville Old Face" pitchFamily="18" charset="0"/>
                <a:cs typeface="Arial" pitchFamily="34" charset="0"/>
              </a:rPr>
              <a:t>Dirección física:  J. Antonio </a:t>
            </a:r>
            <a:r>
              <a:rPr lang="es-ES" sz="1250" b="1" dirty="0" err="1">
                <a:solidFill>
                  <a:schemeClr val="bg1"/>
                </a:solidFill>
                <a:latin typeface="Baskerville Old Face" pitchFamily="18" charset="0"/>
                <a:cs typeface="Arial" pitchFamily="34" charset="0"/>
              </a:rPr>
              <a:t>Jarvis</a:t>
            </a:r>
            <a:r>
              <a:rPr lang="es-ES" sz="1250" b="1" dirty="0">
                <a:solidFill>
                  <a:schemeClr val="bg1"/>
                </a:solidFill>
                <a:latin typeface="Baskerville Old Face" pitchFamily="18" charset="0"/>
                <a:cs typeface="Arial" pitchFamily="34" charset="0"/>
              </a:rPr>
              <a:t> </a:t>
            </a:r>
            <a:r>
              <a:rPr lang="es-ES" sz="1250" b="1" dirty="0" err="1">
                <a:solidFill>
                  <a:schemeClr val="bg1"/>
                </a:solidFill>
                <a:latin typeface="Baskerville Old Face" pitchFamily="18" charset="0"/>
                <a:cs typeface="Arial" pitchFamily="34" charset="0"/>
              </a:rPr>
              <a:t>Annex</a:t>
            </a:r>
            <a:r>
              <a:rPr lang="es-ES" sz="1250" b="1" dirty="0">
                <a:solidFill>
                  <a:schemeClr val="bg1"/>
                </a:solidFill>
                <a:latin typeface="Baskerville Old Face" pitchFamily="18" charset="0"/>
                <a:cs typeface="Arial" pitchFamily="34" charset="0"/>
              </a:rPr>
              <a:t>, STT, VI   00802</a:t>
            </a:r>
          </a:p>
          <a:p>
            <a:pPr lvl="0" algn="ctr" fontAlgn="base">
              <a:spcBef>
                <a:spcPct val="0"/>
              </a:spcBef>
              <a:spcAft>
                <a:spcPct val="0"/>
              </a:spcAft>
            </a:pPr>
            <a:r>
              <a:rPr lang="es-ES" sz="1250" b="1" dirty="0">
                <a:solidFill>
                  <a:schemeClr val="bg1"/>
                </a:solidFill>
                <a:latin typeface="Baskerville Old Face" pitchFamily="18" charset="0"/>
                <a:cs typeface="Arial" pitchFamily="34" charset="0"/>
              </a:rPr>
              <a:t>Número de teléfono:  340-774-0100  x: 2804, 2806, 2808, o 2809</a:t>
            </a:r>
          </a:p>
          <a:p>
            <a:pPr lvl="0" algn="ctr" fontAlgn="base">
              <a:spcBef>
                <a:spcPct val="0"/>
              </a:spcBef>
              <a:spcAft>
                <a:spcPct val="0"/>
              </a:spcAft>
            </a:pPr>
            <a:r>
              <a:rPr lang="es-ES" sz="1250" b="1" dirty="0">
                <a:solidFill>
                  <a:schemeClr val="bg1"/>
                </a:solidFill>
                <a:latin typeface="Baskerville Old Face" pitchFamily="18" charset="0"/>
                <a:cs typeface="Arial" pitchFamily="34" charset="0"/>
              </a:rPr>
              <a:t>Número de fax:  340-777-4342</a:t>
            </a:r>
          </a:p>
          <a:p>
            <a:pPr lvl="0" algn="ctr" fontAlgn="base">
              <a:spcBef>
                <a:spcPct val="0"/>
              </a:spcBef>
              <a:spcAft>
                <a:spcPct val="0"/>
              </a:spcAft>
            </a:pPr>
            <a:r>
              <a:rPr lang="es-ES" sz="1200" b="1" dirty="0">
                <a:solidFill>
                  <a:schemeClr val="bg1"/>
                </a:solidFill>
                <a:latin typeface="Baskerville Old Face" pitchFamily="18" charset="0"/>
                <a:cs typeface="Arial" pitchFamily="34" charset="0"/>
              </a:rPr>
              <a:t>Correo electrónico: </a:t>
            </a:r>
            <a:r>
              <a:rPr lang="es-ES" sz="1200" b="1" dirty="0">
                <a:solidFill>
                  <a:srgbClr val="84A3FD"/>
                </a:solidFill>
                <a:latin typeface="Baskerville Old Face" pitchFamily="18" charset="0"/>
                <a:cs typeface="Arial" pitchFamily="34" charset="0"/>
                <a:hlinkClick r:id="rId5"/>
              </a:rPr>
              <a:t>valrica.byson@vide.vi; </a:t>
            </a:r>
            <a:r>
              <a:rPr lang="es-ES" sz="1200" b="1" dirty="0">
                <a:solidFill>
                  <a:srgbClr val="84A3FD"/>
                </a:solidFill>
                <a:latin typeface="Baskerville Old Face" pitchFamily="18" charset="0"/>
                <a:cs typeface="Arial" pitchFamily="34" charset="0"/>
                <a:hlinkClick r:id="rId6"/>
              </a:rPr>
              <a:t>nikima.richards@vide.vi</a:t>
            </a:r>
            <a:r>
              <a:rPr lang="es-ES" sz="1200" b="1" dirty="0">
                <a:solidFill>
                  <a:srgbClr val="84A3FD"/>
                </a:solidFill>
                <a:latin typeface="Baskerville Old Face" pitchFamily="18" charset="0"/>
                <a:cs typeface="Arial" pitchFamily="34" charset="0"/>
              </a:rPr>
              <a:t>; </a:t>
            </a:r>
            <a:r>
              <a:rPr lang="es-ES" sz="1200" b="1" u="sng" dirty="0">
                <a:solidFill>
                  <a:srgbClr val="84A3FD"/>
                </a:solidFill>
                <a:latin typeface="Baskerville Old Face" pitchFamily="18" charset="0"/>
                <a:cs typeface="Arial" pitchFamily="34" charset="0"/>
              </a:rPr>
              <a:t>yohance.henley@vide.vi;</a:t>
            </a:r>
            <a:r>
              <a:rPr lang="es-ES" sz="1200" b="1" dirty="0">
                <a:solidFill>
                  <a:srgbClr val="84A3FD"/>
                </a:solidFill>
                <a:latin typeface="Baskerville Old Face" pitchFamily="18" charset="0"/>
                <a:cs typeface="Arial" pitchFamily="34" charset="0"/>
                <a:hlinkClick r:id="rId5"/>
              </a:rPr>
              <a:t> maria.martin@vide.vi; </a:t>
            </a:r>
            <a:endParaRPr lang="en-US" sz="1200" b="1" u="sng" dirty="0">
              <a:solidFill>
                <a:srgbClr val="84A3FD"/>
              </a:solidFill>
              <a:latin typeface="Baskerville Old Face" pitchFamily="18" charset="0"/>
              <a:cs typeface="Arial" pitchFamily="34" charset="0"/>
            </a:endParaRPr>
          </a:p>
          <a:p>
            <a:pPr lvl="0" algn="ctr" fontAlgn="base">
              <a:spcBef>
                <a:spcPct val="0"/>
              </a:spcBef>
              <a:spcAft>
                <a:spcPct val="0"/>
              </a:spcAft>
            </a:pPr>
            <a:r>
              <a:rPr lang="es-PR" sz="1200" b="1" dirty="0">
                <a:solidFill>
                  <a:schemeClr val="bg1"/>
                </a:solidFill>
                <a:latin typeface="Baskerville Old Face" pitchFamily="18" charset="0"/>
                <a:cs typeface="Arial" pitchFamily="34" charset="0"/>
              </a:rPr>
              <a:t>Página</a:t>
            </a:r>
            <a:r>
              <a:rPr lang="en-US" sz="1200" b="1" dirty="0">
                <a:solidFill>
                  <a:schemeClr val="bg1"/>
                </a:solidFill>
                <a:latin typeface="Baskerville Old Face" pitchFamily="18" charset="0"/>
                <a:cs typeface="Arial" pitchFamily="34" charset="0"/>
              </a:rPr>
              <a:t> web: </a:t>
            </a:r>
            <a:r>
              <a:rPr lang="en-US" sz="1200" b="1" dirty="0">
                <a:solidFill>
                  <a:srgbClr val="84A3FD"/>
                </a:solidFill>
                <a:latin typeface="Baskerville Old Face" pitchFamily="18" charset="0"/>
                <a:cs typeface="Arial" pitchFamily="34" charset="0"/>
                <a:hlinkClick r:id="rId7"/>
              </a:rPr>
              <a:t>www.vide.vi/</a:t>
            </a:r>
            <a:r>
              <a:rPr lang="en-US" sz="1200" b="1" dirty="0">
                <a:solidFill>
                  <a:srgbClr val="84A3FD"/>
                </a:solidFill>
                <a:latin typeface="Baskerville Old Face" pitchFamily="18" charset="0"/>
                <a:cs typeface="Arial" pitchFamily="34" charset="0"/>
              </a:rPr>
              <a:t> o </a:t>
            </a:r>
            <a:r>
              <a:rPr lang="en-US" sz="1200" b="1" dirty="0">
                <a:solidFill>
                  <a:srgbClr val="84A3FD"/>
                </a:solidFill>
                <a:latin typeface="Baskerville Old Face" pitchFamily="18" charset="0"/>
                <a:cs typeface="Arial" pitchFamily="34" charset="0"/>
                <a:hlinkClick r:id="rId8"/>
              </a:rPr>
              <a:t>http://viculturaled.vide.vi</a:t>
            </a:r>
            <a:r>
              <a:rPr lang="en-US" sz="1200" b="1" dirty="0">
                <a:solidFill>
                  <a:srgbClr val="84A3FD"/>
                </a:solidFill>
                <a:latin typeface="Baskerville Old Face" pitchFamily="18" charset="0"/>
                <a:cs typeface="Arial" pitchFamily="34" charset="0"/>
              </a:rPr>
              <a:t> </a:t>
            </a:r>
          </a:p>
        </p:txBody>
      </p:sp>
      <p:sp>
        <p:nvSpPr>
          <p:cNvPr id="45" name="Rectangle 44"/>
          <p:cNvSpPr/>
          <p:nvPr/>
        </p:nvSpPr>
        <p:spPr>
          <a:xfrm>
            <a:off x="2362200" y="458082"/>
            <a:ext cx="6400800" cy="677108"/>
          </a:xfrm>
          <a:prstGeom prst="rect">
            <a:avLst/>
          </a:prstGeom>
          <a:solidFill>
            <a:schemeClr val="tx1">
              <a:lumMod val="65000"/>
            </a:schemeClr>
          </a:solidFill>
          <a:ln>
            <a:solidFill>
              <a:schemeClr val="tx1"/>
            </a:solidFill>
          </a:ln>
        </p:spPr>
        <p:txBody>
          <a:bodyPr wrap="square">
            <a:spAutoFit/>
          </a:bodyPr>
          <a:lstStyle/>
          <a:p>
            <a:pPr lvl="0" algn="ctr">
              <a:spcBef>
                <a:spcPct val="0"/>
              </a:spcBef>
              <a:defRPr/>
            </a:pPr>
            <a:r>
              <a:rPr lang="es-PR" sz="1900" b="1" dirty="0" smtClean="0">
                <a:ln w="12700">
                  <a:solidFill>
                    <a:schemeClr val="accent5">
                      <a:lumMod val="75000"/>
                    </a:schemeClr>
                  </a:solidFill>
                  <a:prstDash val="solid"/>
                </a:ln>
                <a:solidFill>
                  <a:schemeClr val="accent5">
                    <a:lumMod val="75000"/>
                  </a:schemeClr>
                </a:solidFill>
                <a:effectLst>
                  <a:outerShdw blurRad="41275" dist="20320" dir="1800000" algn="tl" rotWithShape="0">
                    <a:srgbClr val="000000">
                      <a:alpha val="40000"/>
                    </a:srgbClr>
                  </a:outerShdw>
                </a:effectLst>
              </a:rPr>
              <a:t>Para recibir un reconocimiento electrónico mensual gratuito favor de ponerse en contacto con el…..</a:t>
            </a:r>
            <a:endParaRPr lang="es-PR" sz="1900" b="1" dirty="0">
              <a:ln w="12700">
                <a:solidFill>
                  <a:schemeClr val="accent5">
                    <a:lumMod val="75000"/>
                  </a:schemeClr>
                </a:solidFill>
                <a:prstDash val="solid"/>
              </a:ln>
              <a:solidFill>
                <a:schemeClr val="accent5">
                  <a:lumMod val="75000"/>
                </a:schemeClr>
              </a:solidFill>
              <a:effectLst>
                <a:outerShdw blurRad="41275" dist="20320" dir="1800000" algn="tl" rotWithShape="0">
                  <a:srgbClr val="000000">
                    <a:alpha val="40000"/>
                  </a:srgbClr>
                </a:outerShdw>
              </a:effectLst>
            </a:endParaRPr>
          </a:p>
        </p:txBody>
      </p:sp>
      <p:pic>
        <p:nvPicPr>
          <p:cNvPr id="46" name="Picture 2" descr="seal[1]"/>
          <p:cNvPicPr>
            <a:picLocks noChangeAspect="1" noChangeArrowheads="1"/>
          </p:cNvPicPr>
          <p:nvPr/>
        </p:nvPicPr>
        <p:blipFill>
          <a:blip r:embed="rId9" cstate="print"/>
          <a:srcRect/>
          <a:stretch>
            <a:fillRect/>
          </a:stretch>
        </p:blipFill>
        <p:spPr bwMode="auto">
          <a:xfrm>
            <a:off x="381000" y="2667000"/>
            <a:ext cx="1295400" cy="1143000"/>
          </a:xfrm>
          <a:prstGeom prst="rect">
            <a:avLst/>
          </a:prstGeom>
          <a:noFill/>
          <a:ln w="9525" algn="in">
            <a:noFill/>
            <a:miter lim="800000"/>
            <a:headEnd/>
            <a:tailEnd/>
          </a:ln>
          <a:effectLst/>
        </p:spPr>
      </p:pic>
      <p:pic>
        <p:nvPicPr>
          <p:cNvPr id="47" name="Picture 1" descr="cid:image004.png@01CD919D.EA625BE0"/>
          <p:cNvPicPr>
            <a:picLocks noChangeAspect="1" noChangeArrowheads="1"/>
          </p:cNvPicPr>
          <p:nvPr/>
        </p:nvPicPr>
        <p:blipFill>
          <a:blip r:embed="rId10" cstate="print"/>
          <a:srcRect/>
          <a:stretch>
            <a:fillRect/>
          </a:stretch>
        </p:blipFill>
        <p:spPr bwMode="auto">
          <a:xfrm>
            <a:off x="457200" y="3886200"/>
            <a:ext cx="1219200" cy="649357"/>
          </a:xfrm>
          <a:prstGeom prst="rect">
            <a:avLst/>
          </a:prstGeom>
          <a:noFill/>
          <a:ln w="9525">
            <a:noFill/>
            <a:miter lim="800000"/>
            <a:headEnd/>
            <a:tailEnd/>
          </a:ln>
        </p:spPr>
      </p:pic>
      <p:pic>
        <p:nvPicPr>
          <p:cNvPr id="48" name="Picture 2"/>
          <p:cNvPicPr>
            <a:picLocks noChangeAspect="1" noChangeArrowheads="1"/>
          </p:cNvPicPr>
          <p:nvPr/>
        </p:nvPicPr>
        <p:blipFill>
          <a:blip r:embed="rId11" cstate="print"/>
          <a:srcRect/>
          <a:stretch>
            <a:fillRect/>
          </a:stretch>
        </p:blipFill>
        <p:spPr bwMode="auto">
          <a:xfrm>
            <a:off x="438150" y="4648200"/>
            <a:ext cx="1238250" cy="932126"/>
          </a:xfrm>
          <a:prstGeom prst="rect">
            <a:avLst/>
          </a:prstGeom>
          <a:noFill/>
          <a:ln w="9525" algn="in">
            <a:noFill/>
            <a:miter lim="800000"/>
            <a:headEnd/>
            <a:tailEnd/>
          </a:ln>
          <a:effectLst/>
        </p:spPr>
      </p:pic>
      <p:sp>
        <p:nvSpPr>
          <p:cNvPr id="49" name="Text Box 2"/>
          <p:cNvSpPr txBox="1">
            <a:spLocks noChangeArrowheads="1"/>
          </p:cNvSpPr>
          <p:nvPr/>
        </p:nvSpPr>
        <p:spPr bwMode="auto">
          <a:xfrm>
            <a:off x="152400" y="5638800"/>
            <a:ext cx="1885950" cy="40005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Education, History and 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2209800" y="282575"/>
            <a:ext cx="5029200" cy="631825"/>
          </a:xfrm>
          <a:prstGeom prst="rect">
            <a:avLst/>
          </a:prstGeom>
          <a:solidFill>
            <a:schemeClr val="tx1">
              <a:lumMod val="65000"/>
            </a:schemeClr>
          </a:solidFill>
          <a:ln>
            <a:solidFill>
              <a:schemeClr val="tx1"/>
            </a:solidFill>
          </a:ln>
        </p:spPr>
        <p:txBody>
          <a:bodyPr vert="horz" lIns="91440" tIns="45720" rIns="91440" bIns="45720" rtlCol="0" anchor="b">
            <a:normAutofit fontScale="90000" lnSpcReduction="20000"/>
          </a:bodyPr>
          <a:lstStyle>
            <a:lvl1pPr algn="r" defTabSz="914400" rtl="0" eaLnBrk="1" latinLnBrk="0" hangingPunct="1">
              <a:lnSpc>
                <a:spcPct val="90000"/>
              </a:lnSpc>
              <a:spcBef>
                <a:spcPct val="0"/>
              </a:spcBef>
              <a:buNone/>
              <a:defRPr sz="4800" kern="1200">
                <a:solidFill>
                  <a:schemeClr val="tx1"/>
                </a:solidFill>
                <a:latin typeface="+mj-lt"/>
                <a:ea typeface="+mj-ea"/>
                <a:cs typeface="+mj-cs"/>
              </a:defRPr>
            </a:lvl1pPr>
          </a:lstStyle>
          <a:p>
            <a:pPr algn="ctr"/>
            <a:r>
              <a:rPr lang="es-PR" sz="5000" b="1" dirty="0" smtClean="0">
                <a:solidFill>
                  <a:schemeClr val="accent5">
                    <a:lumMod val="75000"/>
                  </a:schemeClr>
                </a:solidFill>
                <a:latin typeface="Edwardian Script ITC" pitchFamily="66" charset="0"/>
              </a:rPr>
              <a:t>Día de Año Nuevo</a:t>
            </a:r>
            <a:endParaRPr lang="es-PR" sz="5000" b="1" dirty="0">
              <a:solidFill>
                <a:schemeClr val="accent5">
                  <a:lumMod val="75000"/>
                </a:schemeClr>
              </a:solidFill>
              <a:latin typeface="Edwardian Script ITC" pitchFamily="66" charset="0"/>
            </a:endParaRPr>
          </a:p>
        </p:txBody>
      </p:sp>
      <p:sp>
        <p:nvSpPr>
          <p:cNvPr id="8" name="Rectangle 7"/>
          <p:cNvSpPr/>
          <p:nvPr/>
        </p:nvSpPr>
        <p:spPr>
          <a:xfrm>
            <a:off x="457200" y="990600"/>
            <a:ext cx="8229600" cy="5416868"/>
          </a:xfrm>
          <a:prstGeom prst="rect">
            <a:avLst/>
          </a:prstGeom>
          <a:solidFill>
            <a:schemeClr val="tx1">
              <a:lumMod val="65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wrap="square">
            <a:spAutoFit/>
          </a:bodyPr>
          <a:lstStyle/>
          <a:p>
            <a:pPr algn="just"/>
            <a:r>
              <a:rPr lang="es-ES" sz="1500" dirty="0">
                <a:latin typeface="Times New Roman" pitchFamily="18" charset="0"/>
                <a:cs typeface="Times New Roman" pitchFamily="18" charset="0"/>
              </a:rPr>
              <a:t>El </a:t>
            </a:r>
            <a:r>
              <a:rPr lang="es-ES" sz="1500" dirty="0" smtClean="0">
                <a:latin typeface="Times New Roman" pitchFamily="18" charset="0"/>
                <a:cs typeface="Times New Roman" pitchFamily="18" charset="0"/>
              </a:rPr>
              <a:t>primer día </a:t>
            </a:r>
            <a:r>
              <a:rPr lang="es-ES" sz="1500" dirty="0">
                <a:latin typeface="Times New Roman" pitchFamily="18" charset="0"/>
                <a:cs typeface="Times New Roman" pitchFamily="18" charset="0"/>
              </a:rPr>
              <a:t>de </a:t>
            </a:r>
            <a:r>
              <a:rPr lang="es-ES" sz="1500" dirty="0" smtClean="0">
                <a:latin typeface="Times New Roman" pitchFamily="18" charset="0"/>
                <a:cs typeface="Times New Roman" pitchFamily="18" charset="0"/>
              </a:rPr>
              <a:t>cada año es celebrado como el día de Año Nuevo y es un día de fiesta federal. </a:t>
            </a:r>
            <a:endParaRPr lang="es-ES" sz="1500" dirty="0">
              <a:latin typeface="Times New Roman" pitchFamily="18" charset="0"/>
              <a:cs typeface="Times New Roman" pitchFamily="18" charset="0"/>
            </a:endParaRPr>
          </a:p>
          <a:p>
            <a:pPr algn="just"/>
            <a:endParaRPr lang="es-ES" sz="1500" dirty="0">
              <a:latin typeface="Times New Roman" pitchFamily="18" charset="0"/>
              <a:cs typeface="Times New Roman" pitchFamily="18" charset="0"/>
            </a:endParaRPr>
          </a:p>
          <a:p>
            <a:pPr algn="just"/>
            <a:r>
              <a:rPr lang="es-ES" sz="1500" dirty="0" smtClean="0">
                <a:latin typeface="Times New Roman" pitchFamily="18" charset="0"/>
                <a:cs typeface="Times New Roman" pitchFamily="18" charset="0"/>
              </a:rPr>
              <a:t>Investigaciones </a:t>
            </a:r>
            <a:r>
              <a:rPr lang="es-ES" sz="1500" dirty="0">
                <a:latin typeface="Times New Roman" pitchFamily="18" charset="0"/>
                <a:cs typeface="Times New Roman" pitchFamily="18" charset="0"/>
              </a:rPr>
              <a:t>revelan que la primera celebración del año nuevo fue llevada a cabo </a:t>
            </a:r>
            <a:r>
              <a:rPr lang="es-ES" sz="1500" dirty="0" smtClean="0">
                <a:latin typeface="Times New Roman" pitchFamily="18" charset="0"/>
                <a:cs typeface="Times New Roman" pitchFamily="18" charset="0"/>
              </a:rPr>
              <a:t>en </a:t>
            </a:r>
            <a:r>
              <a:rPr lang="es-ES" sz="1500" dirty="0">
                <a:latin typeface="Times New Roman" pitchFamily="18" charset="0"/>
                <a:cs typeface="Times New Roman" pitchFamily="18" charset="0"/>
              </a:rPr>
              <a:t>153 B.C., en Roma </a:t>
            </a:r>
            <a:r>
              <a:rPr lang="es-ES" sz="1500" dirty="0" smtClean="0">
                <a:latin typeface="Times New Roman" pitchFamily="18" charset="0"/>
                <a:cs typeface="Times New Roman" pitchFamily="18" charset="0"/>
              </a:rPr>
              <a:t>el </a:t>
            </a:r>
            <a:r>
              <a:rPr lang="en-US" sz="1600" dirty="0" smtClean="0">
                <a:solidFill>
                  <a:schemeClr val="bg1"/>
                </a:solidFill>
                <a:latin typeface="Times New Roman" pitchFamily="18" charset="0"/>
                <a:cs typeface="Times New Roman" pitchFamily="18" charset="0"/>
              </a:rPr>
              <a:t>1</a:t>
            </a:r>
            <a:r>
              <a:rPr lang="en-US" sz="1600" baseline="30000" dirty="0" smtClean="0">
                <a:solidFill>
                  <a:schemeClr val="bg1"/>
                </a:solidFill>
                <a:latin typeface="Times New Roman" pitchFamily="18" charset="0"/>
                <a:cs typeface="Times New Roman" pitchFamily="18" charset="0"/>
              </a:rPr>
              <a:t>o</a:t>
            </a:r>
            <a:r>
              <a:rPr lang="en-US" sz="1600" dirty="0" smtClean="0">
                <a:solidFill>
                  <a:schemeClr val="bg1"/>
                </a:solidFill>
                <a:latin typeface="Times New Roman" pitchFamily="18" charset="0"/>
                <a:cs typeface="Times New Roman" pitchFamily="18" charset="0"/>
              </a:rPr>
              <a:t> de </a:t>
            </a:r>
            <a:r>
              <a:rPr lang="en-US" sz="1600" baseline="30000" dirty="0" smtClean="0">
                <a:solidFill>
                  <a:schemeClr val="bg1"/>
                </a:solidFill>
                <a:latin typeface="Times New Roman" pitchFamily="18" charset="0"/>
                <a:cs typeface="Times New Roman" pitchFamily="18" charset="0"/>
              </a:rPr>
              <a:t> </a:t>
            </a:r>
            <a:r>
              <a:rPr lang="es-ES" sz="1500" dirty="0" smtClean="0">
                <a:latin typeface="Times New Roman" pitchFamily="18" charset="0"/>
                <a:cs typeface="Times New Roman" pitchFamily="18" charset="0"/>
              </a:rPr>
              <a:t>enero.  </a:t>
            </a:r>
            <a:r>
              <a:rPr lang="es-ES" sz="1500" dirty="0">
                <a:latin typeface="Times New Roman" pitchFamily="18" charset="0"/>
                <a:cs typeface="Times New Roman" pitchFamily="18" charset="0"/>
              </a:rPr>
              <a:t>Exponen que el mes de enero no existió hasta el año 700 B.C</a:t>
            </a:r>
            <a:r>
              <a:rPr lang="es-ES" sz="1500" dirty="0" smtClean="0">
                <a:latin typeface="Times New Roman" pitchFamily="18" charset="0"/>
                <a:cs typeface="Times New Roman" pitchFamily="18" charset="0"/>
              </a:rPr>
              <a:t>., </a:t>
            </a:r>
            <a:r>
              <a:rPr lang="es-ES" sz="1500" dirty="0">
                <a:latin typeface="Times New Roman" pitchFamily="18" charset="0"/>
                <a:cs typeface="Times New Roman" pitchFamily="18" charset="0"/>
              </a:rPr>
              <a:t>cuando el mes de febrero fue agregado por  el segundo rey de Roma, </a:t>
            </a:r>
            <a:r>
              <a:rPr lang="es-ES" sz="1500" dirty="0" err="1">
                <a:latin typeface="Times New Roman" pitchFamily="18" charset="0"/>
                <a:cs typeface="Times New Roman" pitchFamily="18" charset="0"/>
              </a:rPr>
              <a:t>Numa</a:t>
            </a:r>
            <a:r>
              <a:rPr lang="es-ES" sz="1500" dirty="0">
                <a:latin typeface="Times New Roman" pitchFamily="18" charset="0"/>
                <a:cs typeface="Times New Roman" pitchFamily="18" charset="0"/>
              </a:rPr>
              <a:t> </a:t>
            </a:r>
            <a:r>
              <a:rPr lang="es-ES" sz="1500" dirty="0" err="1">
                <a:latin typeface="Times New Roman" pitchFamily="18" charset="0"/>
                <a:cs typeface="Times New Roman" pitchFamily="18" charset="0"/>
              </a:rPr>
              <a:t>Pontilius</a:t>
            </a:r>
            <a:r>
              <a:rPr lang="es-ES" sz="1500" dirty="0" smtClean="0">
                <a:latin typeface="Times New Roman" pitchFamily="18" charset="0"/>
                <a:cs typeface="Times New Roman" pitchFamily="18" charset="0"/>
              </a:rPr>
              <a:t>. </a:t>
            </a:r>
            <a:r>
              <a:rPr lang="es-ES" sz="1500" dirty="0">
                <a:latin typeface="Times New Roman" pitchFamily="18" charset="0"/>
                <a:cs typeface="Times New Roman" pitchFamily="18" charset="0"/>
              </a:rPr>
              <a:t>Años </a:t>
            </a:r>
            <a:r>
              <a:rPr lang="es-ES" sz="1500" dirty="0" smtClean="0">
                <a:latin typeface="Times New Roman" pitchFamily="18" charset="0"/>
                <a:cs typeface="Times New Roman" pitchFamily="18" charset="0"/>
              </a:rPr>
              <a:t>después, </a:t>
            </a:r>
            <a:r>
              <a:rPr lang="es-ES" sz="1500" dirty="0">
                <a:latin typeface="Times New Roman" pitchFamily="18" charset="0"/>
                <a:cs typeface="Times New Roman" pitchFamily="18" charset="0"/>
              </a:rPr>
              <a:t>cuando Julio Cesar introdujo un nuevo calendario solar en el 46 B.C., el calendario Juliano decretó que el año nuevo habría de comenzar el </a:t>
            </a:r>
            <a:r>
              <a:rPr lang="en-US" sz="1400" dirty="0" smtClean="0">
                <a:solidFill>
                  <a:schemeClr val="bg1"/>
                </a:solidFill>
                <a:latin typeface="Times New Roman" pitchFamily="18" charset="0"/>
                <a:cs typeface="Times New Roman" pitchFamily="18" charset="0"/>
              </a:rPr>
              <a:t>1</a:t>
            </a:r>
            <a:r>
              <a:rPr lang="en-US" sz="1400" baseline="30000" dirty="0" smtClean="0">
                <a:solidFill>
                  <a:schemeClr val="bg1"/>
                </a:solidFill>
                <a:latin typeface="Times New Roman" pitchFamily="18" charset="0"/>
                <a:cs typeface="Times New Roman" pitchFamily="18" charset="0"/>
              </a:rPr>
              <a:t>o  </a:t>
            </a:r>
            <a:r>
              <a:rPr lang="es-ES" sz="1500" dirty="0" smtClean="0">
                <a:latin typeface="Times New Roman" pitchFamily="18" charset="0"/>
                <a:cs typeface="Times New Roman" pitchFamily="18" charset="0"/>
              </a:rPr>
              <a:t>de </a:t>
            </a:r>
            <a:r>
              <a:rPr lang="es-ES" sz="1500" dirty="0">
                <a:latin typeface="Times New Roman" pitchFamily="18" charset="0"/>
                <a:cs typeface="Times New Roman" pitchFamily="18" charset="0"/>
              </a:rPr>
              <a:t>enero. Así que en el mundo romano esta fecha fue observada continuamente como el comienzo del año nuevo. De vez en cuando varios cambios fueron hechos, sin embargo en 1582, el reformado calendario Gregoriano restauró el </a:t>
            </a:r>
            <a:r>
              <a:rPr lang="en-US" sz="1400" dirty="0" smtClean="0">
                <a:solidFill>
                  <a:schemeClr val="bg1"/>
                </a:solidFill>
                <a:latin typeface="Times New Roman" pitchFamily="18" charset="0"/>
                <a:cs typeface="Times New Roman" pitchFamily="18" charset="0"/>
              </a:rPr>
              <a:t>1</a:t>
            </a:r>
            <a:r>
              <a:rPr lang="en-US" sz="1400" baseline="30000" dirty="0" smtClean="0">
                <a:solidFill>
                  <a:schemeClr val="bg1"/>
                </a:solidFill>
                <a:latin typeface="Times New Roman" pitchFamily="18" charset="0"/>
                <a:cs typeface="Times New Roman" pitchFamily="18" charset="0"/>
              </a:rPr>
              <a:t>o </a:t>
            </a:r>
            <a:r>
              <a:rPr lang="es-ES" sz="1500" dirty="0" smtClean="0">
                <a:latin typeface="Times New Roman" pitchFamily="18" charset="0"/>
                <a:cs typeface="Times New Roman" pitchFamily="18" charset="0"/>
              </a:rPr>
              <a:t>de </a:t>
            </a:r>
            <a:r>
              <a:rPr lang="es-ES" sz="1500" dirty="0">
                <a:latin typeface="Times New Roman" pitchFamily="18" charset="0"/>
                <a:cs typeface="Times New Roman" pitchFamily="18" charset="0"/>
              </a:rPr>
              <a:t>enero como el día de Año Nuevo. Hasta la fecha, esta práctica todavía continua.   </a:t>
            </a:r>
          </a:p>
          <a:p>
            <a:pPr algn="just"/>
            <a:endParaRPr lang="es-ES" sz="1500" dirty="0">
              <a:latin typeface="Times New Roman" pitchFamily="18" charset="0"/>
              <a:cs typeface="Times New Roman" pitchFamily="18" charset="0"/>
            </a:endParaRPr>
          </a:p>
          <a:p>
            <a:pPr algn="just"/>
            <a:r>
              <a:rPr lang="es-ES" sz="1500" dirty="0" smtClean="0">
                <a:latin typeface="Times New Roman" pitchFamily="18" charset="0"/>
                <a:cs typeface="Times New Roman" pitchFamily="18" charset="0"/>
              </a:rPr>
              <a:t>Como en la celebración de Navidad</a:t>
            </a:r>
            <a:r>
              <a:rPr lang="es-ES" sz="1500" dirty="0">
                <a:latin typeface="Times New Roman" pitchFamily="18" charset="0"/>
                <a:cs typeface="Times New Roman" pitchFamily="18" charset="0"/>
              </a:rPr>
              <a:t>, el Año Nuevo en las Islas Vírgenes es una oportunidad para </a:t>
            </a:r>
            <a:r>
              <a:rPr lang="es-ES" sz="1500" dirty="0" smtClean="0">
                <a:latin typeface="Times New Roman" pitchFamily="18" charset="0"/>
                <a:cs typeface="Times New Roman" pitchFamily="18" charset="0"/>
              </a:rPr>
              <a:t>que familias</a:t>
            </a:r>
            <a:r>
              <a:rPr lang="es-ES" sz="1500" dirty="0">
                <a:latin typeface="Times New Roman" pitchFamily="18" charset="0"/>
                <a:cs typeface="Times New Roman" pitchFamily="18" charset="0"/>
              </a:rPr>
              <a:t>, amigos y miembros de la comunidad </a:t>
            </a:r>
            <a:r>
              <a:rPr lang="es-ES" sz="1500" dirty="0" smtClean="0">
                <a:latin typeface="Times New Roman" pitchFamily="18" charset="0"/>
                <a:cs typeface="Times New Roman" pitchFamily="18" charset="0"/>
              </a:rPr>
              <a:t>puedan </a:t>
            </a:r>
            <a:r>
              <a:rPr lang="es-ES" sz="1500" dirty="0">
                <a:latin typeface="Times New Roman" pitchFamily="18" charset="0"/>
                <a:cs typeface="Times New Roman" pitchFamily="18" charset="0"/>
              </a:rPr>
              <a:t>asistir a la iglesia. En la víspera de Año Nuevo, </a:t>
            </a:r>
            <a:r>
              <a:rPr lang="es-ES" sz="1500" dirty="0" smtClean="0">
                <a:latin typeface="Times New Roman" pitchFamily="18" charset="0"/>
                <a:cs typeface="Times New Roman" pitchFamily="18" charset="0"/>
              </a:rPr>
              <a:t>justo antes del atardecer o antes </a:t>
            </a:r>
            <a:r>
              <a:rPr lang="es-ES" sz="1500" dirty="0">
                <a:latin typeface="Times New Roman" pitchFamily="18" charset="0"/>
                <a:cs typeface="Times New Roman" pitchFamily="18" charset="0"/>
              </a:rPr>
              <a:t>de la medianoche, misas y servicios especiales son </a:t>
            </a:r>
            <a:r>
              <a:rPr lang="es-ES" sz="1500" dirty="0" smtClean="0">
                <a:latin typeface="Times New Roman" pitchFamily="18" charset="0"/>
                <a:cs typeface="Times New Roman" pitchFamily="18" charset="0"/>
              </a:rPr>
              <a:t>llevados a cabo </a:t>
            </a:r>
            <a:r>
              <a:rPr lang="es-ES" sz="1500" dirty="0">
                <a:latin typeface="Times New Roman" pitchFamily="18" charset="0"/>
                <a:cs typeface="Times New Roman" pitchFamily="18" charset="0"/>
              </a:rPr>
              <a:t>en las  diferentes iglesias. Estos servicios son notables por ser uno de los m</a:t>
            </a:r>
            <a:r>
              <a:rPr lang="es-ES" sz="1500" dirty="0">
                <a:latin typeface="Times New Roman"/>
                <a:cs typeface="Times New Roman"/>
              </a:rPr>
              <a:t>á</a:t>
            </a:r>
            <a:r>
              <a:rPr lang="es-ES" sz="1500" dirty="0">
                <a:latin typeface="Times New Roman" pitchFamily="18" charset="0"/>
                <a:cs typeface="Times New Roman" pitchFamily="18" charset="0"/>
              </a:rPr>
              <a:t>s grandes </a:t>
            </a:r>
            <a:r>
              <a:rPr lang="es-ES" sz="1500" dirty="0" smtClean="0">
                <a:latin typeface="Times New Roman" pitchFamily="18" charset="0"/>
                <a:cs typeface="Times New Roman" pitchFamily="18" charset="0"/>
              </a:rPr>
              <a:t>y m</a:t>
            </a:r>
            <a:r>
              <a:rPr lang="es-ES" sz="1500" dirty="0" smtClean="0">
                <a:latin typeface="Times New Roman"/>
                <a:cs typeface="Times New Roman"/>
              </a:rPr>
              <a:t>á</a:t>
            </a:r>
            <a:r>
              <a:rPr lang="es-ES" sz="1500" dirty="0" smtClean="0">
                <a:latin typeface="Times New Roman" pitchFamily="18" charset="0"/>
                <a:cs typeface="Times New Roman" pitchFamily="18" charset="0"/>
              </a:rPr>
              <a:t>s concurridos del </a:t>
            </a:r>
            <a:r>
              <a:rPr lang="es-ES" sz="1500" dirty="0">
                <a:latin typeface="Times New Roman" pitchFamily="18" charset="0"/>
                <a:cs typeface="Times New Roman" pitchFamily="18" charset="0"/>
              </a:rPr>
              <a:t>año. </a:t>
            </a:r>
            <a:r>
              <a:rPr lang="es-ES" sz="1500" dirty="0" smtClean="0">
                <a:latin typeface="Times New Roman" pitchFamily="18" charset="0"/>
                <a:cs typeface="Times New Roman" pitchFamily="18" charset="0"/>
              </a:rPr>
              <a:t>Tradicionalmente, </a:t>
            </a:r>
            <a:r>
              <a:rPr lang="es-ES" sz="1500" dirty="0">
                <a:latin typeface="Times New Roman" pitchFamily="18" charset="0"/>
                <a:cs typeface="Times New Roman" pitchFamily="18" charset="0"/>
              </a:rPr>
              <a:t>a la </a:t>
            </a:r>
            <a:r>
              <a:rPr lang="es-ES" sz="1500" dirty="0" smtClean="0">
                <a:latin typeface="Times New Roman" pitchFamily="18" charset="0"/>
                <a:cs typeface="Times New Roman" pitchFamily="18" charset="0"/>
              </a:rPr>
              <a:t>medianoche </a:t>
            </a:r>
            <a:r>
              <a:rPr lang="es-ES" sz="1500" dirty="0">
                <a:latin typeface="Times New Roman" pitchFamily="18" charset="0"/>
                <a:cs typeface="Times New Roman" pitchFamily="18" charset="0"/>
              </a:rPr>
              <a:t>se le da la bienvenida al año nuevo con fuegos artificiales en </a:t>
            </a:r>
            <a:r>
              <a:rPr lang="es-ES" sz="1500" dirty="0" smtClean="0">
                <a:latin typeface="Times New Roman" pitchFamily="18" charset="0"/>
                <a:cs typeface="Times New Roman" pitchFamily="18" charset="0"/>
              </a:rPr>
              <a:t>el muelle.</a:t>
            </a:r>
            <a:endParaRPr lang="es-ES" sz="1500" dirty="0">
              <a:latin typeface="Times New Roman" pitchFamily="18" charset="0"/>
              <a:cs typeface="Times New Roman" pitchFamily="18" charset="0"/>
            </a:endParaRPr>
          </a:p>
          <a:p>
            <a:pPr algn="just"/>
            <a:endParaRPr lang="es-ES" sz="1500" dirty="0">
              <a:latin typeface="Times New Roman" pitchFamily="18" charset="0"/>
              <a:cs typeface="Times New Roman" pitchFamily="18" charset="0"/>
            </a:endParaRPr>
          </a:p>
          <a:p>
            <a:pPr algn="just"/>
            <a:r>
              <a:rPr lang="es-ES" sz="1500" dirty="0">
                <a:latin typeface="Times New Roman" pitchFamily="18" charset="0"/>
                <a:cs typeface="Times New Roman" pitchFamily="18" charset="0"/>
              </a:rPr>
              <a:t>E</a:t>
            </a:r>
            <a:r>
              <a:rPr lang="es-ES" sz="1500" dirty="0" smtClean="0">
                <a:latin typeface="Times New Roman" pitchFamily="18" charset="0"/>
                <a:cs typeface="Times New Roman" pitchFamily="18" charset="0"/>
              </a:rPr>
              <a:t>s costumbre como en la Navidad preparar grandes cenas mientras </a:t>
            </a:r>
            <a:r>
              <a:rPr lang="es-ES" sz="1500" dirty="0">
                <a:latin typeface="Times New Roman" pitchFamily="18" charset="0"/>
                <a:cs typeface="Times New Roman" pitchFamily="18" charset="0"/>
              </a:rPr>
              <a:t>que </a:t>
            </a:r>
            <a:r>
              <a:rPr lang="es-ES" sz="1500" dirty="0" smtClean="0">
                <a:latin typeface="Times New Roman" pitchFamily="18" charset="0"/>
                <a:cs typeface="Times New Roman" pitchFamily="18" charset="0"/>
              </a:rPr>
              <a:t>familias </a:t>
            </a:r>
            <a:r>
              <a:rPr lang="es-ES" sz="1500" dirty="0">
                <a:latin typeface="Times New Roman" pitchFamily="18" charset="0"/>
                <a:cs typeface="Times New Roman" pitchFamily="18" charset="0"/>
              </a:rPr>
              <a:t>y amigos se reúnen durante el día y en horas de la noche en celebración. </a:t>
            </a:r>
            <a:r>
              <a:rPr lang="es-ES" sz="1500" dirty="0" smtClean="0">
                <a:latin typeface="Times New Roman" pitchFamily="18" charset="0"/>
                <a:cs typeface="Times New Roman" pitchFamily="18" charset="0"/>
              </a:rPr>
              <a:t>Las cenas consisten de lo mejor en postres y comidas tales como pan dulce (sweetbread), tartas, jamón, </a:t>
            </a:r>
            <a:r>
              <a:rPr lang="es-ES" sz="1500" dirty="0">
                <a:latin typeface="Times New Roman" pitchFamily="18" charset="0"/>
                <a:cs typeface="Times New Roman" pitchFamily="18" charset="0"/>
              </a:rPr>
              <a:t>pavo, salsa de </a:t>
            </a:r>
            <a:r>
              <a:rPr lang="es-ES" sz="1500" dirty="0" smtClean="0">
                <a:latin typeface="Times New Roman" pitchFamily="18" charset="0"/>
                <a:cs typeface="Times New Roman" pitchFamily="18" charset="0"/>
              </a:rPr>
              <a:t>ar</a:t>
            </a:r>
            <a:r>
              <a:rPr lang="es-ES" sz="1500" dirty="0" smtClean="0">
                <a:latin typeface="Times New Roman"/>
                <a:cs typeface="Times New Roman"/>
              </a:rPr>
              <a:t>á</a:t>
            </a:r>
            <a:r>
              <a:rPr lang="es-ES" sz="1500" dirty="0" smtClean="0">
                <a:latin typeface="Times New Roman" pitchFamily="18" charset="0"/>
                <a:cs typeface="Times New Roman" pitchFamily="18" charset="0"/>
              </a:rPr>
              <a:t>ndanos, </a:t>
            </a:r>
            <a:r>
              <a:rPr lang="es-ES" sz="1500" dirty="0">
                <a:latin typeface="Times New Roman" pitchFamily="18" charset="0"/>
                <a:cs typeface="Times New Roman" pitchFamily="18" charset="0"/>
              </a:rPr>
              <a:t>licor de </a:t>
            </a:r>
            <a:r>
              <a:rPr lang="es-ES" sz="1500" dirty="0" smtClean="0">
                <a:latin typeface="Times New Roman" pitchFamily="18" charset="0"/>
                <a:cs typeface="Times New Roman" pitchFamily="18" charset="0"/>
              </a:rPr>
              <a:t>“</a:t>
            </a:r>
            <a:r>
              <a:rPr lang="es-ES" sz="1500" dirty="0" err="1" smtClean="0">
                <a:latin typeface="Times New Roman" pitchFamily="18" charset="0"/>
                <a:cs typeface="Times New Roman" pitchFamily="18" charset="0"/>
              </a:rPr>
              <a:t>guavaberry</a:t>
            </a:r>
            <a:r>
              <a:rPr lang="es-ES" sz="1500" dirty="0" smtClean="0">
                <a:latin typeface="Times New Roman" pitchFamily="18" charset="0"/>
                <a:cs typeface="Times New Roman" pitchFamily="18" charset="0"/>
              </a:rPr>
              <a:t>”, y otros platos locales. En </a:t>
            </a:r>
            <a:r>
              <a:rPr lang="es-ES" sz="1500" dirty="0">
                <a:latin typeface="Times New Roman" pitchFamily="18" charset="0"/>
                <a:cs typeface="Times New Roman" pitchFamily="18" charset="0"/>
              </a:rPr>
              <a:t>las Islas Vírgenes de Estados </a:t>
            </a:r>
            <a:r>
              <a:rPr lang="es-ES" sz="1500" dirty="0" smtClean="0">
                <a:latin typeface="Times New Roman" pitchFamily="18" charset="0"/>
                <a:cs typeface="Times New Roman" pitchFamily="18" charset="0"/>
              </a:rPr>
              <a:t>Unidos</a:t>
            </a:r>
            <a:r>
              <a:rPr lang="es-ES" sz="1500" dirty="0">
                <a:latin typeface="Times New Roman" pitchFamily="18" charset="0"/>
                <a:cs typeface="Times New Roman" pitchFamily="18" charset="0"/>
              </a:rPr>
              <a:t> </a:t>
            </a:r>
            <a:r>
              <a:rPr lang="es-ES" sz="1500" dirty="0" smtClean="0">
                <a:latin typeface="Times New Roman" pitchFamily="18" charset="0"/>
                <a:cs typeface="Times New Roman" pitchFamily="18" charset="0"/>
              </a:rPr>
              <a:t>el </a:t>
            </a:r>
            <a:r>
              <a:rPr lang="es-ES" sz="1500" dirty="0">
                <a:latin typeface="Times New Roman" pitchFamily="18" charset="0"/>
                <a:cs typeface="Times New Roman" pitchFamily="18" charset="0"/>
              </a:rPr>
              <a:t>Año Nuevo</a:t>
            </a:r>
            <a:r>
              <a:rPr lang="es-ES" sz="1500" dirty="0" smtClean="0">
                <a:latin typeface="Times New Roman" pitchFamily="18" charset="0"/>
                <a:cs typeface="Times New Roman" pitchFamily="18" charset="0"/>
              </a:rPr>
              <a:t> </a:t>
            </a:r>
            <a:r>
              <a:rPr lang="es-ES" sz="1500" dirty="0">
                <a:latin typeface="Times New Roman" pitchFamily="18" charset="0"/>
                <a:cs typeface="Times New Roman" pitchFamily="18" charset="0"/>
              </a:rPr>
              <a:t>es la época donde familias y miembros de la comunidad  se unen y disfrutan en camaradería.</a:t>
            </a:r>
          </a:p>
        </p:txBody>
      </p:sp>
    </p:spTree>
    <p:extLst>
      <p:ext uri="{BB962C8B-B14F-4D97-AF65-F5344CB8AC3E}">
        <p14:creationId xmlns:p14="http://schemas.microsoft.com/office/powerpoint/2010/main" val="23722049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Rectangle 8"/>
          <p:cNvSpPr/>
          <p:nvPr/>
        </p:nvSpPr>
        <p:spPr>
          <a:xfrm>
            <a:off x="304800" y="5105400"/>
            <a:ext cx="7772400" cy="830997"/>
          </a:xfrm>
          <a:prstGeom prst="rect">
            <a:avLst/>
          </a:prstGeom>
        </p:spPr>
        <p:txBody>
          <a:bodyPr wrap="square">
            <a:spAutoFit/>
          </a:bodyPr>
          <a:lstStyle/>
          <a:p>
            <a:r>
              <a:rPr lang="es-ES" sz="1200" u="sng" dirty="0">
                <a:latin typeface="Baskerville Old Face" pitchFamily="18" charset="0"/>
              </a:rPr>
              <a:t>Sugerencias para actividades en familia:</a:t>
            </a:r>
            <a:br>
              <a:rPr lang="es-ES" sz="1200" u="sng" dirty="0">
                <a:latin typeface="Baskerville Old Face" pitchFamily="18" charset="0"/>
              </a:rPr>
            </a:br>
            <a:r>
              <a:rPr lang="es-ES" sz="1200" dirty="0">
                <a:latin typeface="Baskerville Old Face" pitchFamily="18" charset="0"/>
              </a:rPr>
              <a:t>Planifica y participa en la preparación de una comida de A</a:t>
            </a:r>
            <a:r>
              <a:rPr lang="es-ES" sz="1200" dirty="0">
                <a:latin typeface="Times New Roman"/>
                <a:cs typeface="Times New Roman"/>
              </a:rPr>
              <a:t>ñ</a:t>
            </a:r>
            <a:r>
              <a:rPr lang="es-ES" sz="1200" dirty="0">
                <a:latin typeface="Baskerville Old Face" pitchFamily="18" charset="0"/>
              </a:rPr>
              <a:t>o Nuevo</a:t>
            </a:r>
          </a:p>
          <a:p>
            <a:r>
              <a:rPr lang="es-ES" sz="1200" dirty="0">
                <a:latin typeface="Baskerville Old Face" pitchFamily="18" charset="0"/>
              </a:rPr>
              <a:t>Asistir a un servicio en la </a:t>
            </a:r>
            <a:r>
              <a:rPr lang="es-ES" sz="1200" dirty="0" smtClean="0">
                <a:latin typeface="Baskerville Old Face" pitchFamily="18" charset="0"/>
              </a:rPr>
              <a:t>iglesia</a:t>
            </a:r>
          </a:p>
          <a:p>
            <a:r>
              <a:rPr lang="es-ES" sz="1200" dirty="0" smtClean="0">
                <a:latin typeface="Baskerville Old Face" pitchFamily="18" charset="0"/>
              </a:rPr>
              <a:t>Invitar a un amigo a pasar el día con su familia</a:t>
            </a:r>
            <a:endParaRPr lang="es-ES" sz="1200" dirty="0">
              <a:latin typeface="Baskerville Old Face" pitchFamily="18" charset="0"/>
            </a:endParaRPr>
          </a:p>
        </p:txBody>
      </p:sp>
      <p:sp>
        <p:nvSpPr>
          <p:cNvPr id="11" name="Rectangle 10"/>
          <p:cNvSpPr/>
          <p:nvPr/>
        </p:nvSpPr>
        <p:spPr>
          <a:xfrm>
            <a:off x="304800" y="5943600"/>
            <a:ext cx="8382000" cy="646331"/>
          </a:xfrm>
          <a:prstGeom prst="rect">
            <a:avLst/>
          </a:prstGeom>
        </p:spPr>
        <p:txBody>
          <a:bodyPr wrap="square">
            <a:spAutoFit/>
          </a:bodyPr>
          <a:lstStyle/>
          <a:p>
            <a:r>
              <a:rPr lang="es-PR" sz="1200" b="1" u="sng" dirty="0" smtClean="0">
                <a:solidFill>
                  <a:schemeClr val="accent3">
                    <a:lumMod val="50000"/>
                  </a:schemeClr>
                </a:solidFill>
                <a:latin typeface="Bodoni MT" pitchFamily="18" charset="0"/>
                <a:ea typeface="Batang" pitchFamily="18" charset="-127"/>
              </a:rPr>
              <a:t>Cortesía de</a:t>
            </a:r>
            <a:br>
              <a:rPr lang="es-PR" sz="1200" b="1" u="sng" dirty="0" smtClean="0">
                <a:solidFill>
                  <a:schemeClr val="accent3">
                    <a:lumMod val="50000"/>
                  </a:schemeClr>
                </a:solidFill>
                <a:latin typeface="Bodoni MT" pitchFamily="18" charset="0"/>
                <a:ea typeface="Batang" pitchFamily="18" charset="-127"/>
              </a:rPr>
            </a:br>
            <a:r>
              <a:rPr lang="es-PR" sz="1200" b="1" dirty="0" smtClean="0">
                <a:solidFill>
                  <a:schemeClr val="accent3">
                    <a:lumMod val="50000"/>
                  </a:schemeClr>
                </a:solidFill>
                <a:latin typeface="Bodoni MT" pitchFamily="18" charset="0"/>
                <a:ea typeface="Batang" pitchFamily="18" charset="-127"/>
              </a:rPr>
              <a:t>Texto: </a:t>
            </a:r>
            <a:r>
              <a:rPr lang="es-PR" sz="1200" u="sng" dirty="0" smtClean="0">
                <a:latin typeface="Bodoni MT" pitchFamily="18" charset="0"/>
                <a:hlinkClick r:id="rId2"/>
              </a:rPr>
              <a:t> </a:t>
            </a:r>
            <a:r>
              <a:rPr lang="es-PR" sz="1200" dirty="0" smtClean="0">
                <a:latin typeface="Bodoni MT" pitchFamily="18" charset="0"/>
                <a:hlinkClick r:id="rId2"/>
              </a:rPr>
              <a:t>A </a:t>
            </a:r>
            <a:r>
              <a:rPr lang="es-PR" sz="1200" dirty="0" err="1" smtClean="0">
                <a:latin typeface="Bodoni MT" pitchFamily="18" charset="0"/>
                <a:hlinkClick r:id="rId2"/>
              </a:rPr>
              <a:t>History</a:t>
            </a:r>
            <a:r>
              <a:rPr lang="es-PR" sz="1200" dirty="0" smtClean="0">
                <a:latin typeface="Bodoni MT" pitchFamily="18" charset="0"/>
                <a:hlinkClick r:id="rId2"/>
              </a:rPr>
              <a:t> of </a:t>
            </a:r>
            <a:r>
              <a:rPr lang="es-PR" sz="1200" dirty="0" err="1" smtClean="0">
                <a:latin typeface="Bodoni MT" pitchFamily="18" charset="0"/>
                <a:hlinkClick r:id="rId2"/>
              </a:rPr>
              <a:t>the</a:t>
            </a:r>
            <a:r>
              <a:rPr lang="es-PR" sz="1200" dirty="0" smtClean="0">
                <a:latin typeface="Bodoni MT" pitchFamily="18" charset="0"/>
                <a:hlinkClick r:id="rId2"/>
              </a:rPr>
              <a:t> New </a:t>
            </a:r>
            <a:r>
              <a:rPr lang="es-PR" sz="1200" dirty="0" err="1" smtClean="0">
                <a:latin typeface="Bodoni MT" pitchFamily="18" charset="0"/>
                <a:hlinkClick r:id="rId2"/>
              </a:rPr>
              <a:t>Year</a:t>
            </a:r>
            <a:r>
              <a:rPr lang="es-PR" sz="1200" dirty="0" smtClean="0">
                <a:latin typeface="Bodoni MT" pitchFamily="18" charset="0"/>
                <a:hlinkClick r:id="rId2"/>
              </a:rPr>
              <a:t> — Infoplease.com</a:t>
            </a:r>
            <a:r>
              <a:rPr lang="es-PR" sz="1200" dirty="0" smtClean="0">
                <a:latin typeface="Bodoni MT" pitchFamily="18" charset="0"/>
              </a:rPr>
              <a:t> </a:t>
            </a:r>
            <a:r>
              <a:rPr lang="es-PR" sz="1200" dirty="0" smtClean="0">
                <a:latin typeface="Bodoni MT" pitchFamily="18" charset="0"/>
                <a:hlinkClick r:id="rId2"/>
              </a:rPr>
              <a:t>http://www.infoplease.com/spot/newyearhistory.html#ixzz2E1QPF3UU</a:t>
            </a:r>
            <a:endParaRPr lang="es-PR" sz="1200" b="1" dirty="0" smtClean="0">
              <a:solidFill>
                <a:schemeClr val="accent3">
                  <a:lumMod val="50000"/>
                </a:schemeClr>
              </a:solidFill>
              <a:latin typeface="Bodoni MT" pitchFamily="18" charset="0"/>
              <a:ea typeface="Batang" pitchFamily="18" charset="-127"/>
            </a:endParaRPr>
          </a:p>
          <a:p>
            <a:r>
              <a:rPr lang="es-PR" sz="1200" b="1" dirty="0" smtClean="0">
                <a:solidFill>
                  <a:schemeClr val="accent3">
                    <a:lumMod val="50000"/>
                  </a:schemeClr>
                </a:solidFill>
                <a:latin typeface="Bodoni MT" pitchFamily="18" charset="0"/>
                <a:ea typeface="Batang" pitchFamily="18" charset="-127"/>
              </a:rPr>
              <a:t>Imagen:  </a:t>
            </a:r>
            <a:r>
              <a:rPr lang="en-US" sz="1200" b="1" u="sng" dirty="0" smtClean="0">
                <a:solidFill>
                  <a:schemeClr val="accent6"/>
                </a:solidFill>
                <a:latin typeface="Bodoni MT" pitchFamily="18" charset="0"/>
                <a:ea typeface="Batang" pitchFamily="18" charset="-127"/>
              </a:rPr>
              <a:t>LaalGulab.blogspot.com</a:t>
            </a:r>
            <a:r>
              <a:rPr lang="en-US" sz="1200" b="1" dirty="0" smtClean="0">
                <a:solidFill>
                  <a:schemeClr val="accent3">
                    <a:lumMod val="50000"/>
                  </a:schemeClr>
                </a:solidFill>
                <a:latin typeface="Bodoni MT" pitchFamily="18" charset="0"/>
                <a:ea typeface="Batang" pitchFamily="18" charset="-127"/>
              </a:rPr>
              <a:t> </a:t>
            </a:r>
            <a:endParaRPr lang="en-US" sz="1200" b="1" dirty="0">
              <a:solidFill>
                <a:schemeClr val="accent3">
                  <a:lumMod val="50000"/>
                </a:schemeClr>
              </a:solidFill>
              <a:latin typeface="Bodoni MT" pitchFamily="18" charset="0"/>
              <a:ea typeface="Batang" pitchFamily="18" charset="-127"/>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4166" t="9982" r="12501" b="28742"/>
          <a:stretch/>
        </p:blipFill>
        <p:spPr>
          <a:xfrm>
            <a:off x="1219200" y="533400"/>
            <a:ext cx="6705600" cy="3733800"/>
          </a:xfrm>
          <a:prstGeom prst="rect">
            <a:avLst/>
          </a:prstGeom>
          <a:solidFill>
            <a:srgbClr val="FFFFFF">
              <a:shade val="85000"/>
            </a:srgbClr>
          </a:solidFill>
          <a:ln w="88900" cap="sq">
            <a:solidFill>
              <a:schemeClr val="tx2">
                <a:lumMod val="1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2896644" y="4409301"/>
            <a:ext cx="2893741" cy="461665"/>
          </a:xfrm>
          <a:prstGeom prst="rect">
            <a:avLst/>
          </a:prstGeom>
          <a:noFill/>
        </p:spPr>
        <p:txBody>
          <a:bodyPr wrap="none" rtlCol="0">
            <a:spAutoFit/>
          </a:bodyPr>
          <a:lstStyle/>
          <a:p>
            <a:r>
              <a:rPr lang="es-PR" sz="2400" dirty="0" smtClean="0">
                <a:latin typeface="Lucida Calligraphy" panose="03010101010101010101" pitchFamily="66" charset="0"/>
              </a:rPr>
              <a:t> </a:t>
            </a:r>
            <a:r>
              <a:rPr lang="es-PR" sz="2400" dirty="0" smtClean="0">
                <a:latin typeface="Algerian" panose="04020705040A02060702" pitchFamily="82" charset="0"/>
              </a:rPr>
              <a:t>Feliz</a:t>
            </a:r>
            <a:r>
              <a:rPr lang="en-US" sz="2400" dirty="0" smtClean="0">
                <a:latin typeface="Algerian" panose="04020705040A02060702" pitchFamily="82" charset="0"/>
              </a:rPr>
              <a:t> </a:t>
            </a:r>
            <a:r>
              <a:rPr lang="es-PR" sz="2400" dirty="0" smtClean="0">
                <a:latin typeface="Algerian" panose="04020705040A02060702" pitchFamily="82" charset="0"/>
              </a:rPr>
              <a:t>Año</a:t>
            </a:r>
            <a:r>
              <a:rPr lang="en-US" sz="2400" dirty="0" smtClean="0">
                <a:latin typeface="Algerian" panose="04020705040A02060702" pitchFamily="82" charset="0"/>
              </a:rPr>
              <a:t> Nuevo </a:t>
            </a:r>
            <a:endParaRPr lang="en-US" sz="2400" dirty="0">
              <a:latin typeface="Algerian" panose="04020705040A02060702" pitchFamily="82"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1981200" y="206375"/>
            <a:ext cx="5029200" cy="631825"/>
          </a:xfrm>
          <a:solidFill>
            <a:schemeClr val="tx1">
              <a:lumMod val="65000"/>
            </a:schemeClr>
          </a:solidFill>
          <a:ln>
            <a:solidFill>
              <a:schemeClr val="tx1"/>
            </a:solidFill>
          </a:ln>
        </p:spPr>
        <p:txBody>
          <a:bodyPr>
            <a:normAutofit fontScale="90000"/>
          </a:bodyPr>
          <a:lstStyle/>
          <a:p>
            <a:pPr algn="ctr"/>
            <a:r>
              <a:rPr lang="en-US" sz="5000" b="1" dirty="0" smtClean="0">
                <a:solidFill>
                  <a:schemeClr val="accent5">
                    <a:lumMod val="75000"/>
                  </a:schemeClr>
                </a:solidFill>
                <a:latin typeface="Edwardian Script ITC" pitchFamily="66" charset="0"/>
              </a:rPr>
              <a:t>Kwanzaa</a:t>
            </a:r>
            <a:endParaRPr lang="en-US" sz="5000" b="1" dirty="0">
              <a:solidFill>
                <a:schemeClr val="accent5">
                  <a:lumMod val="75000"/>
                </a:schemeClr>
              </a:solidFill>
              <a:latin typeface="Edwardian Script ITC" pitchFamily="66" charset="0"/>
            </a:endParaRPr>
          </a:p>
        </p:txBody>
      </p:sp>
      <p:sp>
        <p:nvSpPr>
          <p:cNvPr id="3" name="Subtitle 2"/>
          <p:cNvSpPr>
            <a:spLocks noGrp="1"/>
          </p:cNvSpPr>
          <p:nvPr>
            <p:ph type="subTitle" idx="1"/>
          </p:nvPr>
        </p:nvSpPr>
        <p:spPr>
          <a:xfrm>
            <a:off x="381000" y="914400"/>
            <a:ext cx="8458200" cy="5562600"/>
          </a:xfrm>
        </p:spPr>
        <p:style>
          <a:lnRef idx="2">
            <a:schemeClr val="accent1"/>
          </a:lnRef>
          <a:fillRef idx="1">
            <a:schemeClr val="lt1"/>
          </a:fillRef>
          <a:effectRef idx="0">
            <a:schemeClr val="accent1"/>
          </a:effectRef>
          <a:fontRef idx="minor">
            <a:schemeClr val="dk1"/>
          </a:fontRef>
        </p:style>
        <p:txBody>
          <a:bodyPr>
            <a:noAutofit/>
          </a:bodyPr>
          <a:lstStyle/>
          <a:p>
            <a:pPr algn="just">
              <a:spcBef>
                <a:spcPts val="0"/>
              </a:spcBef>
            </a:pPr>
            <a:r>
              <a:rPr lang="es-ES" sz="1100" i="1" dirty="0" err="1">
                <a:solidFill>
                  <a:schemeClr val="bg1"/>
                </a:solidFill>
                <a:latin typeface="Times New Roman" pitchFamily="18" charset="0"/>
                <a:cs typeface="Times New Roman" pitchFamily="18" charset="0"/>
              </a:rPr>
              <a:t>Kwanzaa</a:t>
            </a:r>
            <a:r>
              <a:rPr lang="es-ES" sz="1100" dirty="0">
                <a:solidFill>
                  <a:schemeClr val="bg1"/>
                </a:solidFill>
                <a:latin typeface="Times New Roman" pitchFamily="18" charset="0"/>
                <a:cs typeface="Times New Roman" pitchFamily="18" charset="0"/>
              </a:rPr>
              <a:t>, </a:t>
            </a:r>
            <a:r>
              <a:rPr lang="es-ES" sz="1100" dirty="0" smtClean="0">
                <a:solidFill>
                  <a:schemeClr val="bg1"/>
                </a:solidFill>
                <a:latin typeface="Times New Roman" pitchFamily="18" charset="0"/>
                <a:cs typeface="Times New Roman" pitchFamily="18" charset="0"/>
              </a:rPr>
              <a:t>que </a:t>
            </a:r>
            <a:r>
              <a:rPr lang="es-ES" sz="1100" dirty="0">
                <a:solidFill>
                  <a:schemeClr val="bg1"/>
                </a:solidFill>
                <a:latin typeface="Times New Roman" pitchFamily="18" charset="0"/>
                <a:cs typeface="Times New Roman" pitchFamily="18" charset="0"/>
              </a:rPr>
              <a:t>es observado desde el 26 de diciembre hasta el 1 de enero es una celebración que se lleva </a:t>
            </a:r>
            <a:r>
              <a:rPr lang="es-ES" sz="1100" dirty="0" smtClean="0">
                <a:solidFill>
                  <a:schemeClr val="bg1"/>
                </a:solidFill>
                <a:latin typeface="Times New Roman" pitchFamily="18" charset="0"/>
                <a:cs typeface="Times New Roman" pitchFamily="18" charset="0"/>
              </a:rPr>
              <a:t>a cabo </a:t>
            </a:r>
            <a:r>
              <a:rPr lang="es-ES" sz="1100" dirty="0">
                <a:solidFill>
                  <a:schemeClr val="bg1"/>
                </a:solidFill>
                <a:latin typeface="Times New Roman" pitchFamily="18" charset="0"/>
                <a:cs typeface="Times New Roman" pitchFamily="18" charset="0"/>
              </a:rPr>
              <a:t>en los Estados Unidos y en naciones de la Diáspora Africana Occidental. Le da honor a la herencia africana en la cultura </a:t>
            </a:r>
            <a:r>
              <a:rPr lang="es-ES" sz="1100" dirty="0" smtClean="0">
                <a:solidFill>
                  <a:schemeClr val="bg1"/>
                </a:solidFill>
                <a:latin typeface="Times New Roman" pitchFamily="18" charset="0"/>
                <a:cs typeface="Times New Roman" pitchFamily="18" charset="0"/>
              </a:rPr>
              <a:t>Afroamericana </a:t>
            </a:r>
            <a:r>
              <a:rPr lang="es-ES" sz="1100" dirty="0">
                <a:solidFill>
                  <a:schemeClr val="bg1"/>
                </a:solidFill>
                <a:latin typeface="Times New Roman" pitchFamily="18" charset="0"/>
                <a:cs typeface="Times New Roman" pitchFamily="18" charset="0"/>
              </a:rPr>
              <a:t>y culmina con una gran fiesta y entrega de regalos. </a:t>
            </a:r>
            <a:r>
              <a:rPr lang="es-ES" sz="1100" i="1" dirty="0" err="1">
                <a:solidFill>
                  <a:schemeClr val="bg1"/>
                </a:solidFill>
                <a:latin typeface="Times New Roman" pitchFamily="18" charset="0"/>
                <a:cs typeface="Times New Roman" pitchFamily="18" charset="0"/>
              </a:rPr>
              <a:t>Kwanza</a:t>
            </a:r>
            <a:r>
              <a:rPr lang="es-ES" sz="1100" dirty="0" err="1">
                <a:solidFill>
                  <a:schemeClr val="bg1"/>
                </a:solidFill>
                <a:latin typeface="Times New Roman" pitchFamily="18" charset="0"/>
                <a:cs typeface="Times New Roman" pitchFamily="18" charset="0"/>
              </a:rPr>
              <a:t>a</a:t>
            </a:r>
            <a:r>
              <a:rPr lang="es-ES" sz="1100" dirty="0">
                <a:solidFill>
                  <a:schemeClr val="bg1"/>
                </a:solidFill>
                <a:latin typeface="Times New Roman" pitchFamily="18" charset="0"/>
                <a:cs typeface="Times New Roman" pitchFamily="18" charset="0"/>
              </a:rPr>
              <a:t> fue creado por el Dr. </a:t>
            </a:r>
            <a:r>
              <a:rPr lang="es-ES" sz="1100" dirty="0" err="1">
                <a:solidFill>
                  <a:schemeClr val="bg1"/>
                </a:solidFill>
                <a:latin typeface="Times New Roman" pitchFamily="18" charset="0"/>
                <a:cs typeface="Times New Roman" pitchFamily="18" charset="0"/>
              </a:rPr>
              <a:t>Maulana</a:t>
            </a:r>
            <a:r>
              <a:rPr lang="es-ES" sz="1100" dirty="0">
                <a:solidFill>
                  <a:schemeClr val="bg1"/>
                </a:solidFill>
                <a:latin typeface="Times New Roman" pitchFamily="18" charset="0"/>
                <a:cs typeface="Times New Roman" pitchFamily="18" charset="0"/>
              </a:rPr>
              <a:t> </a:t>
            </a:r>
            <a:r>
              <a:rPr lang="es-ES" sz="1100" dirty="0" err="1">
                <a:solidFill>
                  <a:schemeClr val="bg1"/>
                </a:solidFill>
                <a:latin typeface="Times New Roman" pitchFamily="18" charset="0"/>
                <a:cs typeface="Times New Roman" pitchFamily="18" charset="0"/>
              </a:rPr>
              <a:t>Karenga</a:t>
            </a:r>
            <a:r>
              <a:rPr lang="es-ES" sz="1100" dirty="0">
                <a:solidFill>
                  <a:schemeClr val="bg1"/>
                </a:solidFill>
                <a:latin typeface="Times New Roman" pitchFamily="18" charset="0"/>
                <a:cs typeface="Times New Roman" pitchFamily="18" charset="0"/>
              </a:rPr>
              <a:t> y </a:t>
            </a:r>
            <a:r>
              <a:rPr lang="es-ES" sz="1100" dirty="0" smtClean="0">
                <a:solidFill>
                  <a:schemeClr val="bg1"/>
                </a:solidFill>
                <a:latin typeface="Times New Roman" pitchFamily="18" charset="0"/>
                <a:cs typeface="Times New Roman" pitchFamily="18" charset="0"/>
              </a:rPr>
              <a:t>celebrado </a:t>
            </a:r>
            <a:r>
              <a:rPr lang="es-ES" sz="1100" dirty="0">
                <a:solidFill>
                  <a:schemeClr val="bg1"/>
                </a:solidFill>
                <a:latin typeface="Times New Roman" pitchFamily="18" charset="0"/>
                <a:cs typeface="Times New Roman" pitchFamily="18" charset="0"/>
              </a:rPr>
              <a:t>por primera vez en 1966 - 67. Tiene siete principios básicos (</a:t>
            </a:r>
            <a:r>
              <a:rPr lang="es-ES" sz="1100" i="1" dirty="0" err="1">
                <a:solidFill>
                  <a:schemeClr val="bg1"/>
                </a:solidFill>
                <a:latin typeface="Times New Roman" pitchFamily="18" charset="0"/>
                <a:cs typeface="Times New Roman" pitchFamily="18" charset="0"/>
              </a:rPr>
              <a:t>Nguzo</a:t>
            </a:r>
            <a:r>
              <a:rPr lang="es-ES" sz="1100" i="1" dirty="0">
                <a:solidFill>
                  <a:schemeClr val="bg1"/>
                </a:solidFill>
                <a:latin typeface="Times New Roman" pitchFamily="18" charset="0"/>
                <a:cs typeface="Times New Roman" pitchFamily="18" charset="0"/>
              </a:rPr>
              <a:t> </a:t>
            </a:r>
            <a:r>
              <a:rPr lang="es-ES" sz="1100" i="1" dirty="0" err="1">
                <a:solidFill>
                  <a:schemeClr val="bg1"/>
                </a:solidFill>
                <a:latin typeface="Times New Roman" pitchFamily="18" charset="0"/>
                <a:cs typeface="Times New Roman" pitchFamily="18" charset="0"/>
              </a:rPr>
              <a:t>Saba</a:t>
            </a:r>
            <a:r>
              <a:rPr lang="es-ES" sz="1100" i="1" dirty="0">
                <a:solidFill>
                  <a:schemeClr val="bg1"/>
                </a:solidFill>
                <a:latin typeface="Times New Roman" pitchFamily="18" charset="0"/>
                <a:cs typeface="Times New Roman" pitchFamily="18" charset="0"/>
              </a:rPr>
              <a:t>, originalmente </a:t>
            </a:r>
            <a:r>
              <a:rPr lang="es-ES" sz="1100" i="1" dirty="0" err="1">
                <a:solidFill>
                  <a:schemeClr val="bg1"/>
                </a:solidFill>
                <a:latin typeface="Times New Roman" pitchFamily="18" charset="0"/>
                <a:cs typeface="Times New Roman" pitchFamily="18" charset="0"/>
              </a:rPr>
              <a:t>Nguzu</a:t>
            </a:r>
            <a:r>
              <a:rPr lang="es-ES" sz="1100" i="1" dirty="0">
                <a:solidFill>
                  <a:schemeClr val="bg1"/>
                </a:solidFill>
                <a:latin typeface="Times New Roman" pitchFamily="18" charset="0"/>
                <a:cs typeface="Times New Roman" pitchFamily="18" charset="0"/>
              </a:rPr>
              <a:t> </a:t>
            </a:r>
            <a:r>
              <a:rPr lang="es-ES" sz="1100" i="1" dirty="0" err="1">
                <a:solidFill>
                  <a:schemeClr val="bg1"/>
                </a:solidFill>
                <a:latin typeface="Times New Roman" pitchFamily="18" charset="0"/>
                <a:cs typeface="Times New Roman" pitchFamily="18" charset="0"/>
              </a:rPr>
              <a:t>Saba</a:t>
            </a:r>
            <a:r>
              <a:rPr lang="es-ES" sz="1100" i="1" dirty="0">
                <a:solidFill>
                  <a:schemeClr val="bg1"/>
                </a:solidFill>
                <a:latin typeface="Times New Roman" pitchFamily="18" charset="0"/>
                <a:cs typeface="Times New Roman" pitchFamily="18" charset="0"/>
              </a:rPr>
              <a:t> – los siete principios de Herencia Africana</a:t>
            </a:r>
            <a:r>
              <a:rPr lang="es-ES" sz="1100" i="1" dirty="0" smtClean="0">
                <a:solidFill>
                  <a:schemeClr val="bg1"/>
                </a:solidFill>
                <a:latin typeface="Times New Roman" pitchFamily="18" charset="0"/>
                <a:cs typeface="Times New Roman" pitchFamily="18" charset="0"/>
              </a:rPr>
              <a:t>).</a:t>
            </a:r>
            <a:endParaRPr lang="en-US" sz="1100" dirty="0">
              <a:solidFill>
                <a:schemeClr val="bg1"/>
              </a:solidFill>
              <a:latin typeface="Times New Roman" pitchFamily="18" charset="0"/>
              <a:cs typeface="Times New Roman" pitchFamily="18" charset="0"/>
            </a:endParaRPr>
          </a:p>
          <a:p>
            <a:pPr algn="just">
              <a:spcBef>
                <a:spcPts val="0"/>
              </a:spcBef>
            </a:pPr>
            <a:endParaRPr lang="en-US" sz="1200" dirty="0">
              <a:solidFill>
                <a:schemeClr val="bg1"/>
              </a:solidFill>
              <a:latin typeface="Times New Roman" pitchFamily="18" charset="0"/>
              <a:cs typeface="Times New Roman" pitchFamily="18" charset="0"/>
            </a:endParaRPr>
          </a:p>
          <a:p>
            <a:pPr algn="just">
              <a:spcBef>
                <a:spcPts val="0"/>
              </a:spcBef>
            </a:pPr>
            <a:r>
              <a:rPr lang="es-ES" sz="1100" dirty="0">
                <a:solidFill>
                  <a:schemeClr val="bg1"/>
                </a:solidFill>
                <a:latin typeface="Times New Roman" pitchFamily="18" charset="0"/>
                <a:cs typeface="Times New Roman" pitchFamily="18" charset="0"/>
              </a:rPr>
              <a:t>La intención de </a:t>
            </a:r>
            <a:r>
              <a:rPr lang="es-ES" sz="1100" dirty="0" err="1">
                <a:solidFill>
                  <a:schemeClr val="bg1"/>
                </a:solidFill>
                <a:latin typeface="Times New Roman" pitchFamily="18" charset="0"/>
                <a:cs typeface="Times New Roman" pitchFamily="18" charset="0"/>
              </a:rPr>
              <a:t>Karenga</a:t>
            </a:r>
            <a:r>
              <a:rPr lang="es-ES" sz="1100" dirty="0">
                <a:solidFill>
                  <a:schemeClr val="bg1"/>
                </a:solidFill>
                <a:latin typeface="Times New Roman" pitchFamily="18" charset="0"/>
                <a:cs typeface="Times New Roman" pitchFamily="18" charset="0"/>
              </a:rPr>
              <a:t> era que </a:t>
            </a:r>
            <a:r>
              <a:rPr lang="es-ES" sz="1100" dirty="0" err="1">
                <a:solidFill>
                  <a:schemeClr val="bg1"/>
                </a:solidFill>
                <a:latin typeface="Times New Roman" pitchFamily="18" charset="0"/>
                <a:cs typeface="Times New Roman" pitchFamily="18" charset="0"/>
              </a:rPr>
              <a:t>Kwaanza</a:t>
            </a:r>
            <a:r>
              <a:rPr lang="es-ES" sz="1100" dirty="0">
                <a:solidFill>
                  <a:schemeClr val="bg1"/>
                </a:solidFill>
                <a:latin typeface="Times New Roman" pitchFamily="18" charset="0"/>
                <a:cs typeface="Times New Roman" pitchFamily="18" charset="0"/>
              </a:rPr>
              <a:t> fuera una alternativa a la Navidad. Sin </a:t>
            </a:r>
            <a:r>
              <a:rPr lang="es-ES" sz="1100" dirty="0" smtClean="0">
                <a:solidFill>
                  <a:schemeClr val="bg1"/>
                </a:solidFill>
                <a:latin typeface="Times New Roman" pitchFamily="18" charset="0"/>
                <a:cs typeface="Times New Roman" pitchFamily="18" charset="0"/>
              </a:rPr>
              <a:t>embargo, </a:t>
            </a:r>
            <a:r>
              <a:rPr lang="es-ES" sz="1100" dirty="0">
                <a:solidFill>
                  <a:schemeClr val="bg1"/>
                </a:solidFill>
                <a:latin typeface="Times New Roman" pitchFamily="18" charset="0"/>
                <a:cs typeface="Times New Roman" pitchFamily="18" charset="0"/>
              </a:rPr>
              <a:t>más tarde cambió su postura de modo que los Cristianos no fueran alienados. Posteriormente declaró en la celebración de </a:t>
            </a:r>
            <a:r>
              <a:rPr lang="es-ES" sz="1100" dirty="0" err="1">
                <a:solidFill>
                  <a:schemeClr val="bg1"/>
                </a:solidFill>
                <a:latin typeface="Times New Roman" pitchFamily="18" charset="0"/>
                <a:cs typeface="Times New Roman" pitchFamily="18" charset="0"/>
              </a:rPr>
              <a:t>Kwanzaa</a:t>
            </a:r>
            <a:r>
              <a:rPr lang="es-ES" sz="1100" dirty="0">
                <a:solidFill>
                  <a:schemeClr val="bg1"/>
                </a:solidFill>
                <a:latin typeface="Times New Roman" pitchFamily="18" charset="0"/>
                <a:cs typeface="Times New Roman" pitchFamily="18" charset="0"/>
              </a:rPr>
              <a:t> de 1997 : Una Celebración de Familia, Comunidad y Cultura,  que “</a:t>
            </a:r>
            <a:r>
              <a:rPr lang="es-ES" sz="1100" i="1" dirty="0" err="1">
                <a:solidFill>
                  <a:schemeClr val="bg1"/>
                </a:solidFill>
                <a:latin typeface="Times New Roman" pitchFamily="18" charset="0"/>
                <a:cs typeface="Times New Roman" pitchFamily="18" charset="0"/>
              </a:rPr>
              <a:t>Kwanzaa</a:t>
            </a:r>
            <a:r>
              <a:rPr lang="es-ES" sz="1100" dirty="0">
                <a:solidFill>
                  <a:schemeClr val="bg1"/>
                </a:solidFill>
                <a:latin typeface="Times New Roman" pitchFamily="18" charset="0"/>
                <a:cs typeface="Times New Roman" pitchFamily="18" charset="0"/>
              </a:rPr>
              <a:t> no había sido creado para dar a las personas una alternativa a su propia religión o día feriado religioso”. Hoy muchos Afroamericanos celebran </a:t>
            </a:r>
            <a:r>
              <a:rPr lang="es-ES" sz="1100" i="1" dirty="0" err="1">
                <a:solidFill>
                  <a:schemeClr val="bg1"/>
                </a:solidFill>
                <a:latin typeface="Times New Roman" pitchFamily="18" charset="0"/>
                <a:cs typeface="Times New Roman" pitchFamily="18" charset="0"/>
              </a:rPr>
              <a:t>Kwanzaa</a:t>
            </a:r>
            <a:r>
              <a:rPr lang="es-ES" sz="1100" dirty="0">
                <a:solidFill>
                  <a:schemeClr val="bg1"/>
                </a:solidFill>
                <a:latin typeface="Times New Roman" pitchFamily="18" charset="0"/>
                <a:cs typeface="Times New Roman" pitchFamily="18" charset="0"/>
              </a:rPr>
              <a:t> además de  celebrar la Navidad</a:t>
            </a:r>
            <a:r>
              <a:rPr lang="es-ES" sz="1100" dirty="0" smtClean="0">
                <a:solidFill>
                  <a:schemeClr val="bg1"/>
                </a:solidFill>
                <a:latin typeface="Times New Roman" pitchFamily="18" charset="0"/>
                <a:cs typeface="Times New Roman" pitchFamily="18" charset="0"/>
              </a:rPr>
              <a:t>.</a:t>
            </a:r>
            <a:endParaRPr lang="en-US" sz="1100" dirty="0">
              <a:solidFill>
                <a:schemeClr val="bg1"/>
              </a:solidFill>
              <a:latin typeface="Times New Roman" pitchFamily="18" charset="0"/>
              <a:cs typeface="Times New Roman" pitchFamily="18" charset="0"/>
            </a:endParaRPr>
          </a:p>
          <a:p>
            <a:pPr algn="just">
              <a:spcBef>
                <a:spcPts val="0"/>
              </a:spcBef>
            </a:pPr>
            <a:endParaRPr lang="en-US" sz="500" dirty="0">
              <a:solidFill>
                <a:schemeClr val="bg1"/>
              </a:solidFill>
              <a:latin typeface="Times New Roman" pitchFamily="18" charset="0"/>
              <a:cs typeface="Times New Roman" pitchFamily="18" charset="0"/>
            </a:endParaRPr>
          </a:p>
          <a:p>
            <a:pPr algn="just">
              <a:spcBef>
                <a:spcPts val="0"/>
              </a:spcBef>
            </a:pPr>
            <a:endParaRPr lang="en-US" sz="500" b="0" dirty="0" smtClean="0">
              <a:solidFill>
                <a:schemeClr val="bg1"/>
              </a:solidFill>
              <a:latin typeface="Times New Roman" pitchFamily="18" charset="0"/>
              <a:cs typeface="Times New Roman" pitchFamily="18" charset="0"/>
            </a:endParaRPr>
          </a:p>
          <a:p>
            <a:pPr algn="just">
              <a:spcBef>
                <a:spcPts val="0"/>
              </a:spcBef>
            </a:pPr>
            <a:r>
              <a:rPr lang="es-ES" sz="1100" dirty="0">
                <a:solidFill>
                  <a:schemeClr val="bg1"/>
                </a:solidFill>
                <a:latin typeface="Times New Roman" pitchFamily="18" charset="0"/>
                <a:cs typeface="Times New Roman" pitchFamily="18" charset="0"/>
              </a:rPr>
              <a:t>Lo que </a:t>
            </a:r>
            <a:r>
              <a:rPr lang="es-ES" sz="1100" dirty="0" err="1">
                <a:solidFill>
                  <a:schemeClr val="bg1"/>
                </a:solidFill>
                <a:latin typeface="Times New Roman" pitchFamily="18" charset="0"/>
                <a:cs typeface="Times New Roman" pitchFamily="18" charset="0"/>
              </a:rPr>
              <a:t>Karenga</a:t>
            </a:r>
            <a:r>
              <a:rPr lang="es-ES" sz="1100" dirty="0">
                <a:solidFill>
                  <a:schemeClr val="bg1"/>
                </a:solidFill>
                <a:latin typeface="Times New Roman" pitchFamily="18" charset="0"/>
                <a:cs typeface="Times New Roman" pitchFamily="18" charset="0"/>
              </a:rPr>
              <a:t> dice “es una filosofía africana comunitaria” consiste de lo que </a:t>
            </a:r>
            <a:r>
              <a:rPr lang="es-ES" sz="1100" dirty="0" smtClean="0">
                <a:solidFill>
                  <a:schemeClr val="bg1"/>
                </a:solidFill>
                <a:latin typeface="Times New Roman" pitchFamily="18" charset="0"/>
                <a:cs typeface="Times New Roman" pitchFamily="18" charset="0"/>
              </a:rPr>
              <a:t>él </a:t>
            </a:r>
            <a:r>
              <a:rPr lang="es-ES" sz="1100" dirty="0">
                <a:solidFill>
                  <a:schemeClr val="bg1"/>
                </a:solidFill>
                <a:latin typeface="Times New Roman" pitchFamily="18" charset="0"/>
                <a:cs typeface="Times New Roman" pitchFamily="18" charset="0"/>
              </a:rPr>
              <a:t>llama “lo mejor del pensamiento Africano y la pr</a:t>
            </a:r>
            <a:r>
              <a:rPr lang="es-ES" sz="1100" dirty="0">
                <a:solidFill>
                  <a:schemeClr val="bg1"/>
                </a:solidFill>
                <a:latin typeface="Times New Roman"/>
                <a:cs typeface="Times New Roman"/>
              </a:rPr>
              <a:t>á</a:t>
            </a:r>
            <a:r>
              <a:rPr lang="es-ES" sz="1100" dirty="0">
                <a:solidFill>
                  <a:schemeClr val="bg1"/>
                </a:solidFill>
                <a:latin typeface="Times New Roman" pitchFamily="18" charset="0"/>
                <a:cs typeface="Times New Roman" pitchFamily="18" charset="0"/>
              </a:rPr>
              <a:t>ctica en constante intercambio con el mundo”. Estos siete principios constituyen </a:t>
            </a:r>
            <a:r>
              <a:rPr lang="es-ES" sz="1100" dirty="0" err="1">
                <a:solidFill>
                  <a:schemeClr val="bg1"/>
                </a:solidFill>
                <a:latin typeface="Times New Roman" pitchFamily="18" charset="0"/>
                <a:cs typeface="Times New Roman" pitchFamily="18" charset="0"/>
              </a:rPr>
              <a:t>Kawaida</a:t>
            </a:r>
            <a:r>
              <a:rPr lang="es-ES" sz="1100" dirty="0">
                <a:solidFill>
                  <a:schemeClr val="bg1"/>
                </a:solidFill>
                <a:latin typeface="Times New Roman" pitchFamily="18" charset="0"/>
                <a:cs typeface="Times New Roman" pitchFamily="18" charset="0"/>
              </a:rPr>
              <a:t>, un </a:t>
            </a:r>
            <a:r>
              <a:rPr lang="es-ES" sz="1100" dirty="0" smtClean="0">
                <a:solidFill>
                  <a:schemeClr val="bg1"/>
                </a:solidFill>
                <a:latin typeface="Times New Roman" pitchFamily="18" charset="0"/>
                <a:cs typeface="Times New Roman" pitchFamily="18" charset="0"/>
              </a:rPr>
              <a:t>término </a:t>
            </a:r>
            <a:r>
              <a:rPr lang="es-ES" sz="1100" i="1" dirty="0">
                <a:solidFill>
                  <a:schemeClr val="bg1"/>
                </a:solidFill>
                <a:latin typeface="Times New Roman" pitchFamily="18" charset="0"/>
                <a:cs typeface="Times New Roman" pitchFamily="18" charset="0"/>
              </a:rPr>
              <a:t>Swahili</a:t>
            </a:r>
            <a:r>
              <a:rPr lang="es-ES" sz="1100" dirty="0">
                <a:solidFill>
                  <a:schemeClr val="bg1"/>
                </a:solidFill>
                <a:latin typeface="Times New Roman" pitchFamily="18" charset="0"/>
                <a:cs typeface="Times New Roman" pitchFamily="18" charset="0"/>
              </a:rPr>
              <a:t> que significa tradición y razón. Cada uno de los siete días es dedicado a uno de los siguientes principios:</a:t>
            </a:r>
          </a:p>
          <a:p>
            <a:pPr algn="just">
              <a:spcBef>
                <a:spcPts val="0"/>
              </a:spcBef>
            </a:pPr>
            <a:endParaRPr lang="en-US" sz="1200" b="0" dirty="0" smtClean="0">
              <a:solidFill>
                <a:schemeClr val="bg1"/>
              </a:solidFill>
              <a:latin typeface="Times New Roman" pitchFamily="18" charset="0"/>
              <a:cs typeface="Times New Roman" pitchFamily="18" charset="0"/>
            </a:endParaRPr>
          </a:p>
          <a:p>
            <a:pPr algn="just">
              <a:spcBef>
                <a:spcPts val="0"/>
              </a:spcBef>
            </a:pPr>
            <a:endParaRPr lang="en-US" sz="1200" b="0" dirty="0" smtClean="0">
              <a:solidFill>
                <a:schemeClr val="bg1"/>
              </a:solidFill>
              <a:latin typeface="Times New Roman" pitchFamily="18" charset="0"/>
              <a:cs typeface="Times New Roman" pitchFamily="18" charset="0"/>
            </a:endParaRPr>
          </a:p>
          <a:p>
            <a:pPr algn="just">
              <a:spcBef>
                <a:spcPts val="0"/>
              </a:spcBef>
            </a:pPr>
            <a:endParaRPr lang="en-US" sz="1200" dirty="0">
              <a:solidFill>
                <a:schemeClr val="bg1"/>
              </a:solidFill>
              <a:latin typeface="Times New Roman" pitchFamily="18" charset="0"/>
              <a:cs typeface="Times New Roman" pitchFamily="18" charset="0"/>
            </a:endParaRPr>
          </a:p>
          <a:p>
            <a:pPr algn="just">
              <a:spcBef>
                <a:spcPts val="0"/>
              </a:spcBef>
            </a:pPr>
            <a:endParaRPr lang="en-US" sz="1200" b="0" dirty="0" smtClean="0">
              <a:solidFill>
                <a:schemeClr val="bg1"/>
              </a:solidFill>
              <a:latin typeface="Times New Roman" pitchFamily="18" charset="0"/>
              <a:cs typeface="Times New Roman" pitchFamily="18" charset="0"/>
            </a:endParaRPr>
          </a:p>
          <a:p>
            <a:pPr algn="just">
              <a:spcBef>
                <a:spcPts val="0"/>
              </a:spcBef>
            </a:pPr>
            <a:endParaRPr lang="en-US" sz="1200" dirty="0">
              <a:solidFill>
                <a:schemeClr val="bg1"/>
              </a:solidFill>
              <a:latin typeface="Times New Roman" pitchFamily="18" charset="0"/>
              <a:cs typeface="Times New Roman" pitchFamily="18" charset="0"/>
            </a:endParaRPr>
          </a:p>
          <a:p>
            <a:pPr algn="just">
              <a:spcBef>
                <a:spcPts val="0"/>
              </a:spcBef>
            </a:pPr>
            <a:endParaRPr lang="en-US" sz="1200" b="0" dirty="0" smtClean="0">
              <a:solidFill>
                <a:schemeClr val="bg1"/>
              </a:solidFill>
              <a:latin typeface="Times New Roman" pitchFamily="18" charset="0"/>
              <a:cs typeface="Times New Roman" pitchFamily="18" charset="0"/>
            </a:endParaRPr>
          </a:p>
          <a:p>
            <a:pPr algn="just">
              <a:spcBef>
                <a:spcPts val="0"/>
              </a:spcBef>
            </a:pPr>
            <a:endParaRPr lang="en-US" sz="1200" dirty="0">
              <a:solidFill>
                <a:schemeClr val="bg1"/>
              </a:solidFill>
              <a:latin typeface="Times New Roman" pitchFamily="18" charset="0"/>
              <a:cs typeface="Times New Roman" pitchFamily="18" charset="0"/>
            </a:endParaRPr>
          </a:p>
          <a:p>
            <a:pPr algn="just">
              <a:spcBef>
                <a:spcPts val="0"/>
              </a:spcBef>
            </a:pPr>
            <a:endParaRPr lang="en-US" sz="1200" b="0" dirty="0" smtClean="0">
              <a:solidFill>
                <a:schemeClr val="bg1"/>
              </a:solidFill>
              <a:latin typeface="Times New Roman" pitchFamily="18" charset="0"/>
              <a:cs typeface="Times New Roman" pitchFamily="18" charset="0"/>
            </a:endParaRPr>
          </a:p>
          <a:p>
            <a:pPr algn="just">
              <a:spcBef>
                <a:spcPts val="0"/>
              </a:spcBef>
            </a:pPr>
            <a:endParaRPr lang="en-US" sz="1200" dirty="0">
              <a:solidFill>
                <a:schemeClr val="bg1"/>
              </a:solidFill>
              <a:latin typeface="Times New Roman" pitchFamily="18" charset="0"/>
              <a:cs typeface="Times New Roman" pitchFamily="18" charset="0"/>
            </a:endParaRPr>
          </a:p>
          <a:p>
            <a:pPr algn="just">
              <a:spcBef>
                <a:spcPts val="0"/>
              </a:spcBef>
            </a:pPr>
            <a:endParaRPr lang="en-US" sz="1200" b="0" dirty="0" smtClean="0">
              <a:solidFill>
                <a:schemeClr val="bg1"/>
              </a:solidFill>
              <a:latin typeface="Times New Roman" pitchFamily="18" charset="0"/>
              <a:cs typeface="Times New Roman" pitchFamily="18" charset="0"/>
            </a:endParaRPr>
          </a:p>
          <a:p>
            <a:pPr algn="just">
              <a:spcBef>
                <a:spcPts val="0"/>
              </a:spcBef>
            </a:pPr>
            <a:endParaRPr lang="en-US" sz="1200" dirty="0">
              <a:solidFill>
                <a:schemeClr val="bg1"/>
              </a:solidFill>
              <a:latin typeface="Times New Roman" pitchFamily="18" charset="0"/>
              <a:cs typeface="Times New Roman" pitchFamily="18" charset="0"/>
            </a:endParaRPr>
          </a:p>
          <a:p>
            <a:pPr algn="just">
              <a:spcBef>
                <a:spcPts val="0"/>
              </a:spcBef>
            </a:pPr>
            <a:endParaRPr lang="en-US" sz="1200" b="0" dirty="0" smtClean="0">
              <a:solidFill>
                <a:schemeClr val="bg1"/>
              </a:solidFill>
              <a:latin typeface="Times New Roman" pitchFamily="18" charset="0"/>
              <a:cs typeface="Times New Roman" pitchFamily="18" charset="0"/>
            </a:endParaRPr>
          </a:p>
          <a:p>
            <a:pPr algn="just">
              <a:spcBef>
                <a:spcPts val="0"/>
              </a:spcBef>
            </a:pPr>
            <a:endParaRPr lang="en-US" sz="1200" dirty="0">
              <a:solidFill>
                <a:schemeClr val="bg1"/>
              </a:solidFill>
              <a:latin typeface="Times New Roman" pitchFamily="18" charset="0"/>
              <a:cs typeface="Times New Roman" pitchFamily="18" charset="0"/>
            </a:endParaRPr>
          </a:p>
          <a:p>
            <a:pPr algn="just">
              <a:spcBef>
                <a:spcPts val="0"/>
              </a:spcBef>
            </a:pPr>
            <a:endParaRPr lang="en-US" sz="1200" b="0" dirty="0" smtClean="0">
              <a:solidFill>
                <a:schemeClr val="bg1"/>
              </a:solidFill>
              <a:latin typeface="Times New Roman" pitchFamily="18" charset="0"/>
              <a:cs typeface="Times New Roman" pitchFamily="18" charset="0"/>
            </a:endParaRPr>
          </a:p>
          <a:p>
            <a:pPr algn="just">
              <a:spcBef>
                <a:spcPts val="0"/>
              </a:spcBef>
            </a:pPr>
            <a:endParaRPr lang="en-US" sz="1200" dirty="0">
              <a:solidFill>
                <a:schemeClr val="bg1"/>
              </a:solidFill>
              <a:latin typeface="Times New Roman" pitchFamily="18" charset="0"/>
              <a:cs typeface="Times New Roman" pitchFamily="18" charset="0"/>
            </a:endParaRPr>
          </a:p>
          <a:p>
            <a:pPr algn="just">
              <a:spcBef>
                <a:spcPts val="0"/>
              </a:spcBef>
            </a:pPr>
            <a:endParaRPr lang="en-US" sz="1200" b="0" dirty="0" smtClean="0">
              <a:solidFill>
                <a:schemeClr val="bg1"/>
              </a:solidFill>
              <a:latin typeface="Times New Roman" pitchFamily="18" charset="0"/>
              <a:cs typeface="Times New Roman" pitchFamily="18" charset="0"/>
            </a:endParaRPr>
          </a:p>
          <a:p>
            <a:pPr algn="just">
              <a:spcBef>
                <a:spcPts val="0"/>
              </a:spcBef>
            </a:pPr>
            <a:endParaRPr lang="en-US" sz="1200" dirty="0">
              <a:solidFill>
                <a:schemeClr val="bg1"/>
              </a:solidFill>
              <a:latin typeface="Times New Roman" pitchFamily="18" charset="0"/>
              <a:cs typeface="Times New Roman" pitchFamily="18" charset="0"/>
            </a:endParaRPr>
          </a:p>
          <a:p>
            <a:pPr algn="just">
              <a:spcBef>
                <a:spcPts val="0"/>
              </a:spcBef>
            </a:pPr>
            <a:endParaRPr lang="es-ES" sz="1100" dirty="0">
              <a:solidFill>
                <a:schemeClr val="bg1"/>
              </a:solidFill>
              <a:latin typeface="Times New Roman" pitchFamily="18" charset="0"/>
              <a:cs typeface="Times New Roman" pitchFamily="18" charset="0"/>
            </a:endParaRPr>
          </a:p>
          <a:p>
            <a:pPr algn="just">
              <a:spcBef>
                <a:spcPts val="0"/>
              </a:spcBef>
            </a:pPr>
            <a:r>
              <a:rPr lang="es-ES" sz="1100" dirty="0" smtClean="0">
                <a:solidFill>
                  <a:schemeClr val="bg1"/>
                </a:solidFill>
                <a:latin typeface="Times New Roman" pitchFamily="18" charset="0"/>
                <a:cs typeface="Times New Roman" pitchFamily="18" charset="0"/>
              </a:rPr>
              <a:t>Los </a:t>
            </a:r>
            <a:r>
              <a:rPr lang="es-ES" sz="1100" dirty="0">
                <a:solidFill>
                  <a:schemeClr val="bg1"/>
                </a:solidFill>
                <a:latin typeface="Times New Roman" pitchFamily="18" charset="0"/>
                <a:cs typeface="Times New Roman" pitchFamily="18" charset="0"/>
              </a:rPr>
              <a:t>símbolos de </a:t>
            </a:r>
            <a:r>
              <a:rPr lang="es-ES" sz="1100" i="1" dirty="0" err="1">
                <a:solidFill>
                  <a:schemeClr val="bg1"/>
                </a:solidFill>
                <a:latin typeface="Times New Roman" pitchFamily="18" charset="0"/>
                <a:cs typeface="Times New Roman" pitchFamily="18" charset="0"/>
              </a:rPr>
              <a:t>Kwanzaa</a:t>
            </a:r>
            <a:r>
              <a:rPr lang="es-ES" sz="1100" i="1" dirty="0">
                <a:solidFill>
                  <a:schemeClr val="bg1"/>
                </a:solidFill>
                <a:latin typeface="Times New Roman" pitchFamily="18" charset="0"/>
                <a:cs typeface="Times New Roman" pitchFamily="18" charset="0"/>
              </a:rPr>
              <a:t> </a:t>
            </a:r>
            <a:r>
              <a:rPr lang="es-ES" sz="1100" dirty="0">
                <a:solidFill>
                  <a:schemeClr val="bg1"/>
                </a:solidFill>
                <a:latin typeface="Times New Roman" pitchFamily="18" charset="0"/>
                <a:cs typeface="Times New Roman" pitchFamily="18" charset="0"/>
              </a:rPr>
              <a:t>incluyen un tapete decorativo donde se colocan otros símbolos, maíz y otras cosechas, un candelabro de siete velas llamado</a:t>
            </a:r>
            <a:r>
              <a:rPr lang="es-ES" sz="1100" i="1" dirty="0">
                <a:solidFill>
                  <a:schemeClr val="bg1"/>
                </a:solidFill>
                <a:latin typeface="Times New Roman" pitchFamily="18" charset="0"/>
                <a:cs typeface="Times New Roman" pitchFamily="18" charset="0"/>
              </a:rPr>
              <a:t> </a:t>
            </a:r>
            <a:r>
              <a:rPr lang="es-ES" sz="1100" i="1" dirty="0" err="1">
                <a:solidFill>
                  <a:schemeClr val="bg1"/>
                </a:solidFill>
                <a:latin typeface="Times New Roman" pitchFamily="18" charset="0"/>
                <a:cs typeface="Times New Roman" pitchFamily="18" charset="0"/>
              </a:rPr>
              <a:t>kinara</a:t>
            </a:r>
            <a:r>
              <a:rPr lang="es-ES" sz="1100" dirty="0">
                <a:solidFill>
                  <a:schemeClr val="bg1"/>
                </a:solidFill>
                <a:latin typeface="Times New Roman" pitchFamily="18" charset="0"/>
                <a:cs typeface="Times New Roman" pitchFamily="18" charset="0"/>
              </a:rPr>
              <a:t>, una taza comunal para verter libaciones, regalos, un cartel de los siete principios y una bandera negra, roja y verde. Los símbolos fueron diseñados para expresar los siete principios.</a:t>
            </a:r>
            <a:endParaRPr lang="en-US" sz="1100" dirty="0">
              <a:solidFill>
                <a:schemeClr val="bg1"/>
              </a:solidFill>
              <a:latin typeface="Times New Roman" pitchFamily="18" charset="0"/>
              <a:cs typeface="Times New Roman" pitchFamily="18" charset="0"/>
            </a:endParaRPr>
          </a:p>
          <a:p>
            <a:pPr algn="just">
              <a:spcBef>
                <a:spcPts val="0"/>
              </a:spcBef>
            </a:pPr>
            <a:endParaRPr lang="en-US" sz="1100" b="0" dirty="0" smtClean="0">
              <a:solidFill>
                <a:schemeClr val="bg1"/>
              </a:solidFill>
              <a:latin typeface="Times New Roman" pitchFamily="18" charset="0"/>
              <a:cs typeface="Times New Roman" pitchFamily="18" charset="0"/>
            </a:endParaRPr>
          </a:p>
        </p:txBody>
      </p:sp>
      <p:sp>
        <p:nvSpPr>
          <p:cNvPr id="4" name="TextBox 3"/>
          <p:cNvSpPr txBox="1"/>
          <p:nvPr/>
        </p:nvSpPr>
        <p:spPr>
          <a:xfrm>
            <a:off x="511277" y="3048000"/>
            <a:ext cx="8305800" cy="2926763"/>
          </a:xfrm>
          <a:prstGeom prst="rect">
            <a:avLst/>
          </a:prstGeom>
          <a:noFill/>
        </p:spPr>
        <p:txBody>
          <a:bodyPr wrap="square" rtlCol="0">
            <a:spAutoFit/>
          </a:bodyPr>
          <a:lstStyle/>
          <a:p>
            <a:pPr algn="just">
              <a:lnSpc>
                <a:spcPts val="1300"/>
              </a:lnSpc>
              <a:buFont typeface="Arial" panose="020B0604020202020204" pitchFamily="34" charset="0"/>
              <a:buChar char="•"/>
            </a:pPr>
            <a:r>
              <a:rPr lang="en-US" sz="1100" dirty="0">
                <a:solidFill>
                  <a:srgbClr val="000000"/>
                </a:solidFill>
                <a:cs typeface="Arabic Typesetting" panose="03020402040406030203" pitchFamily="66" charset="-78"/>
              </a:rPr>
              <a:t> </a:t>
            </a:r>
            <a:r>
              <a:rPr lang="es-PR" sz="1080" dirty="0">
                <a:solidFill>
                  <a:srgbClr val="000000"/>
                </a:solidFill>
                <a:cs typeface="Arabic Typesetting" panose="03020402040406030203" pitchFamily="66" charset="-78"/>
              </a:rPr>
              <a:t>En el </a:t>
            </a:r>
            <a:r>
              <a:rPr lang="es-PR" sz="1080" b="1" dirty="0">
                <a:solidFill>
                  <a:srgbClr val="B22222"/>
                </a:solidFill>
                <a:cs typeface="Arabic Typesetting" panose="03020402040406030203" pitchFamily="66" charset="-78"/>
              </a:rPr>
              <a:t>primer día</a:t>
            </a:r>
            <a:r>
              <a:rPr lang="es-PR" sz="1080" dirty="0">
                <a:solidFill>
                  <a:srgbClr val="000000"/>
                </a:solidFill>
                <a:cs typeface="Arabic Typesetting" panose="03020402040406030203" pitchFamily="66" charset="-78"/>
              </a:rPr>
              <a:t> de </a:t>
            </a:r>
            <a:r>
              <a:rPr lang="es-PR" sz="1080" dirty="0" err="1">
                <a:solidFill>
                  <a:srgbClr val="000000"/>
                </a:solidFill>
                <a:cs typeface="Arabic Typesetting" panose="03020402040406030203" pitchFamily="66" charset="-78"/>
              </a:rPr>
              <a:t>Kwanzaa</a:t>
            </a:r>
            <a:r>
              <a:rPr lang="es-PR" sz="1080" dirty="0">
                <a:solidFill>
                  <a:srgbClr val="000000"/>
                </a:solidFill>
                <a:cs typeface="Arabic Typesetting" panose="03020402040406030203" pitchFamily="66" charset="-78"/>
              </a:rPr>
              <a:t> la vela negra es encendida, la cual representa el primer principio de </a:t>
            </a:r>
            <a:r>
              <a:rPr lang="es-PR" sz="1080" dirty="0" err="1">
                <a:solidFill>
                  <a:srgbClr val="000000"/>
                </a:solidFill>
                <a:cs typeface="Arabic Typesetting" panose="03020402040406030203" pitchFamily="66" charset="-78"/>
              </a:rPr>
              <a:t>Kwanzaa</a:t>
            </a:r>
            <a:r>
              <a:rPr lang="es-PR" sz="1080" dirty="0">
                <a:solidFill>
                  <a:srgbClr val="000000"/>
                </a:solidFill>
                <a:cs typeface="Arabic Typesetting" panose="03020402040406030203" pitchFamily="66" charset="-78"/>
              </a:rPr>
              <a:t> – </a:t>
            </a:r>
            <a:r>
              <a:rPr lang="es-PR" sz="1080" dirty="0" err="1">
                <a:solidFill>
                  <a:srgbClr val="000000"/>
                </a:solidFill>
                <a:cs typeface="Arabic Typesetting" panose="03020402040406030203" pitchFamily="66" charset="-78"/>
              </a:rPr>
              <a:t>Umoja</a:t>
            </a:r>
            <a:r>
              <a:rPr lang="es-PR" sz="1080" dirty="0">
                <a:solidFill>
                  <a:srgbClr val="000000"/>
                </a:solidFill>
                <a:cs typeface="Arabic Typesetting" panose="03020402040406030203" pitchFamily="66" charset="-78"/>
              </a:rPr>
              <a:t> (</a:t>
            </a:r>
            <a:r>
              <a:rPr lang="es-PR" sz="1080" dirty="0" err="1">
                <a:solidFill>
                  <a:srgbClr val="000000"/>
                </a:solidFill>
                <a:cs typeface="Arabic Typesetting" panose="03020402040406030203" pitchFamily="66" charset="-78"/>
              </a:rPr>
              <a:t>oo</a:t>
            </a:r>
            <a:r>
              <a:rPr lang="es-PR" sz="1080" dirty="0">
                <a:solidFill>
                  <a:srgbClr val="000000"/>
                </a:solidFill>
                <a:cs typeface="Arabic Typesetting" panose="03020402040406030203" pitchFamily="66" charset="-78"/>
              </a:rPr>
              <a:t>-MOH-</a:t>
            </a:r>
            <a:r>
              <a:rPr lang="es-PR" sz="1080" dirty="0" err="1">
                <a:solidFill>
                  <a:srgbClr val="000000"/>
                </a:solidFill>
                <a:cs typeface="Arabic Typesetting" panose="03020402040406030203" pitchFamily="66" charset="-78"/>
              </a:rPr>
              <a:t>jah</a:t>
            </a:r>
            <a:r>
              <a:rPr lang="es-PR" sz="1080" dirty="0">
                <a:solidFill>
                  <a:srgbClr val="000000"/>
                </a:solidFill>
                <a:cs typeface="Arabic Typesetting" panose="03020402040406030203" pitchFamily="66" charset="-78"/>
              </a:rPr>
              <a:t>): Unidad.</a:t>
            </a:r>
            <a:endParaRPr lang="es-PR" sz="1080" dirty="0">
              <a:solidFill>
                <a:srgbClr val="780707"/>
              </a:solidFill>
              <a:cs typeface="Arabic Typesetting" panose="03020402040406030203" pitchFamily="66" charset="-78"/>
            </a:endParaRPr>
          </a:p>
          <a:p>
            <a:pPr algn="just">
              <a:lnSpc>
                <a:spcPts val="1300"/>
              </a:lnSpc>
              <a:buFont typeface="Arial" panose="020B0604020202020204" pitchFamily="34" charset="0"/>
              <a:buChar char="•"/>
            </a:pPr>
            <a:r>
              <a:rPr lang="es-PR" sz="1080" dirty="0">
                <a:solidFill>
                  <a:srgbClr val="780707"/>
                </a:solidFill>
                <a:cs typeface="Arabic Typesetting" panose="03020402040406030203" pitchFamily="66" charset="-78"/>
              </a:rPr>
              <a:t> </a:t>
            </a:r>
            <a:r>
              <a:rPr lang="es-PR" sz="1080" dirty="0">
                <a:solidFill>
                  <a:schemeClr val="bg1"/>
                </a:solidFill>
                <a:cs typeface="Arabic Typesetting" panose="03020402040406030203" pitchFamily="66" charset="-78"/>
              </a:rPr>
              <a:t>En el </a:t>
            </a:r>
            <a:r>
              <a:rPr lang="es-PR" sz="1080" b="1" dirty="0">
                <a:solidFill>
                  <a:srgbClr val="C00000"/>
                </a:solidFill>
                <a:cs typeface="Arabic Typesetting" panose="03020402040406030203" pitchFamily="66" charset="-78"/>
              </a:rPr>
              <a:t>segundo día</a:t>
            </a:r>
            <a:r>
              <a:rPr lang="es-PR" sz="1080" dirty="0">
                <a:solidFill>
                  <a:srgbClr val="000000"/>
                </a:solidFill>
                <a:cs typeface="Arabic Typesetting" panose="03020402040406030203" pitchFamily="66" charset="-78"/>
              </a:rPr>
              <a:t> la vela negra es encendida otra vez, así como la vela roja más apartada a la izquierda. Esto representa </a:t>
            </a:r>
            <a:r>
              <a:rPr lang="es-PR" sz="1080">
                <a:solidFill>
                  <a:srgbClr val="000000"/>
                </a:solidFill>
                <a:cs typeface="Arabic Typesetting" panose="03020402040406030203" pitchFamily="66" charset="-78"/>
              </a:rPr>
              <a:t>el </a:t>
            </a:r>
            <a:r>
              <a:rPr lang="es-PR" sz="1080" smtClean="0">
                <a:solidFill>
                  <a:srgbClr val="000000"/>
                </a:solidFill>
                <a:cs typeface="Arabic Typesetting" panose="03020402040406030203" pitchFamily="66" charset="-78"/>
              </a:rPr>
              <a:t>2do </a:t>
            </a:r>
            <a:r>
              <a:rPr lang="es-PR" sz="1080" dirty="0">
                <a:solidFill>
                  <a:srgbClr val="000000"/>
                </a:solidFill>
                <a:cs typeface="Arabic Typesetting" panose="03020402040406030203" pitchFamily="66" charset="-78"/>
              </a:rPr>
              <a:t>principio de </a:t>
            </a:r>
            <a:r>
              <a:rPr lang="es-PR" sz="1080" dirty="0" err="1">
                <a:solidFill>
                  <a:srgbClr val="000000"/>
                </a:solidFill>
                <a:cs typeface="Arabic Typesetting" panose="03020402040406030203" pitchFamily="66" charset="-78"/>
              </a:rPr>
              <a:t>Kwanzaa</a:t>
            </a:r>
            <a:r>
              <a:rPr lang="es-PR" sz="1080" dirty="0">
                <a:solidFill>
                  <a:srgbClr val="000000"/>
                </a:solidFill>
                <a:cs typeface="Arabic Typesetting" panose="03020402040406030203" pitchFamily="66" charset="-78"/>
              </a:rPr>
              <a:t> – </a:t>
            </a:r>
            <a:r>
              <a:rPr lang="es-PR" sz="1080" dirty="0" err="1">
                <a:solidFill>
                  <a:srgbClr val="000000"/>
                </a:solidFill>
                <a:cs typeface="Arabic Typesetting" panose="03020402040406030203" pitchFamily="66" charset="-78"/>
              </a:rPr>
              <a:t>Kujichagulia</a:t>
            </a:r>
            <a:r>
              <a:rPr lang="es-PR" sz="1080" dirty="0">
                <a:solidFill>
                  <a:srgbClr val="000000"/>
                </a:solidFill>
                <a:cs typeface="Arabic Typesetting" panose="03020402040406030203" pitchFamily="66" charset="-78"/>
              </a:rPr>
              <a:t> (</a:t>
            </a:r>
            <a:r>
              <a:rPr lang="es-PR" sz="1080" dirty="0" err="1">
                <a:solidFill>
                  <a:srgbClr val="000000"/>
                </a:solidFill>
                <a:cs typeface="Arabic Typesetting" panose="03020402040406030203" pitchFamily="66" charset="-78"/>
              </a:rPr>
              <a:t>koo</a:t>
            </a:r>
            <a:r>
              <a:rPr lang="es-PR" sz="1080" dirty="0">
                <a:solidFill>
                  <a:srgbClr val="000000"/>
                </a:solidFill>
                <a:cs typeface="Arabic Typesetting" panose="03020402040406030203" pitchFamily="66" charset="-78"/>
              </a:rPr>
              <a:t>-</a:t>
            </a:r>
            <a:r>
              <a:rPr lang="es-PR" sz="1080" dirty="0" err="1">
                <a:solidFill>
                  <a:srgbClr val="000000"/>
                </a:solidFill>
                <a:cs typeface="Arabic Typesetting" panose="03020402040406030203" pitchFamily="66" charset="-78"/>
              </a:rPr>
              <a:t>jee</a:t>
            </a:r>
            <a:r>
              <a:rPr lang="es-PR" sz="1080" dirty="0">
                <a:solidFill>
                  <a:srgbClr val="000000"/>
                </a:solidFill>
                <a:cs typeface="Arabic Typesetting" panose="03020402040406030203" pitchFamily="66" charset="-78"/>
              </a:rPr>
              <a:t>-</a:t>
            </a:r>
            <a:r>
              <a:rPr lang="es-PR" sz="1080" dirty="0" err="1">
                <a:solidFill>
                  <a:srgbClr val="000000"/>
                </a:solidFill>
                <a:cs typeface="Arabic Typesetting" panose="03020402040406030203" pitchFamily="66" charset="-78"/>
              </a:rPr>
              <a:t>chah</a:t>
            </a:r>
            <a:r>
              <a:rPr lang="es-PR" sz="1080" dirty="0">
                <a:solidFill>
                  <a:srgbClr val="000000"/>
                </a:solidFill>
                <a:cs typeface="Arabic Typesetting" panose="03020402040406030203" pitchFamily="66" charset="-78"/>
              </a:rPr>
              <a:t>-</a:t>
            </a:r>
            <a:r>
              <a:rPr lang="es-PR" sz="1080" dirty="0" err="1">
                <a:solidFill>
                  <a:srgbClr val="000000"/>
                </a:solidFill>
                <a:cs typeface="Arabic Typesetting" panose="03020402040406030203" pitchFamily="66" charset="-78"/>
              </a:rPr>
              <a:t>goo</a:t>
            </a:r>
            <a:r>
              <a:rPr lang="es-PR" sz="1080" dirty="0">
                <a:solidFill>
                  <a:srgbClr val="000000"/>
                </a:solidFill>
                <a:cs typeface="Arabic Typesetting" panose="03020402040406030203" pitchFamily="66" charset="-78"/>
              </a:rPr>
              <a:t>-LEE-ah): Autodeterminación.</a:t>
            </a:r>
            <a:endParaRPr lang="es-PR" sz="1080" dirty="0">
              <a:solidFill>
                <a:srgbClr val="780707"/>
              </a:solidFill>
              <a:cs typeface="Arabic Typesetting" panose="03020402040406030203" pitchFamily="66" charset="-78"/>
            </a:endParaRPr>
          </a:p>
          <a:p>
            <a:pPr algn="just">
              <a:lnSpc>
                <a:spcPts val="1300"/>
              </a:lnSpc>
              <a:buFont typeface="Arial" panose="020B0604020202020204" pitchFamily="34" charset="0"/>
              <a:buChar char="•"/>
            </a:pPr>
            <a:r>
              <a:rPr lang="es-PR" sz="1080" dirty="0">
                <a:solidFill>
                  <a:srgbClr val="780707"/>
                </a:solidFill>
                <a:cs typeface="Arabic Typesetting" panose="03020402040406030203" pitchFamily="66" charset="-78"/>
              </a:rPr>
              <a:t> </a:t>
            </a:r>
            <a:r>
              <a:rPr lang="es-PR" sz="1080" dirty="0">
                <a:solidFill>
                  <a:srgbClr val="000000"/>
                </a:solidFill>
                <a:cs typeface="Arabic Typesetting" panose="03020402040406030203" pitchFamily="66" charset="-78"/>
              </a:rPr>
              <a:t>En el </a:t>
            </a:r>
            <a:r>
              <a:rPr lang="es-PR" sz="1080" b="1" dirty="0">
                <a:solidFill>
                  <a:srgbClr val="B22222"/>
                </a:solidFill>
                <a:cs typeface="Arabic Typesetting" panose="03020402040406030203" pitchFamily="66" charset="-78"/>
              </a:rPr>
              <a:t>tercer día </a:t>
            </a:r>
            <a:r>
              <a:rPr lang="es-PR" sz="1080" dirty="0">
                <a:solidFill>
                  <a:schemeClr val="bg1"/>
                </a:solidFill>
                <a:cs typeface="Arabic Typesetting" panose="03020402040406030203" pitchFamily="66" charset="-78"/>
              </a:rPr>
              <a:t>la vela negra es encendida, entonces </a:t>
            </a:r>
            <a:r>
              <a:rPr lang="es-PR" sz="1080" dirty="0">
                <a:solidFill>
                  <a:srgbClr val="000000"/>
                </a:solidFill>
                <a:cs typeface="Arabic Typesetting" panose="03020402040406030203" pitchFamily="66" charset="-78"/>
              </a:rPr>
              <a:t>la vela roja más apartada a la izquierda, y entonces la vela verde más apartada a la derecha. Esto representa el </a:t>
            </a:r>
            <a:r>
              <a:rPr lang="es-PR" sz="1080" dirty="0" smtClean="0">
                <a:solidFill>
                  <a:srgbClr val="000000"/>
                </a:solidFill>
                <a:cs typeface="Arabic Typesetting" panose="03020402040406030203" pitchFamily="66" charset="-78"/>
              </a:rPr>
              <a:t>3er </a:t>
            </a:r>
            <a:r>
              <a:rPr lang="es-PR" sz="1080" dirty="0">
                <a:solidFill>
                  <a:srgbClr val="000000"/>
                </a:solidFill>
                <a:cs typeface="Arabic Typesetting" panose="03020402040406030203" pitchFamily="66" charset="-78"/>
              </a:rPr>
              <a:t>principio de </a:t>
            </a:r>
            <a:r>
              <a:rPr lang="es-PR" sz="1080" dirty="0" err="1">
                <a:solidFill>
                  <a:srgbClr val="000000"/>
                </a:solidFill>
                <a:cs typeface="Arabic Typesetting" panose="03020402040406030203" pitchFamily="66" charset="-78"/>
              </a:rPr>
              <a:t>Kwanzaa</a:t>
            </a:r>
            <a:r>
              <a:rPr lang="es-PR" sz="1080" dirty="0">
                <a:solidFill>
                  <a:srgbClr val="000000"/>
                </a:solidFill>
                <a:cs typeface="Arabic Typesetting" panose="03020402040406030203" pitchFamily="66" charset="-78"/>
              </a:rPr>
              <a:t> – </a:t>
            </a:r>
            <a:r>
              <a:rPr lang="es-PR" sz="1080" dirty="0" err="1">
                <a:solidFill>
                  <a:srgbClr val="000000"/>
                </a:solidFill>
                <a:cs typeface="Arabic Typesetting" panose="03020402040406030203" pitchFamily="66" charset="-78"/>
              </a:rPr>
              <a:t>Ujima</a:t>
            </a:r>
            <a:r>
              <a:rPr lang="es-PR" sz="1080" dirty="0">
                <a:solidFill>
                  <a:srgbClr val="000000"/>
                </a:solidFill>
                <a:cs typeface="Arabic Typesetting" panose="03020402040406030203" pitchFamily="66" charset="-78"/>
              </a:rPr>
              <a:t> (</a:t>
            </a:r>
            <a:r>
              <a:rPr lang="es-PR" sz="1080" dirty="0" err="1">
                <a:solidFill>
                  <a:srgbClr val="000000"/>
                </a:solidFill>
                <a:cs typeface="Arabic Typesetting" panose="03020402040406030203" pitchFamily="66" charset="-78"/>
              </a:rPr>
              <a:t>oo</a:t>
            </a:r>
            <a:r>
              <a:rPr lang="es-PR" sz="1080" dirty="0">
                <a:solidFill>
                  <a:srgbClr val="000000"/>
                </a:solidFill>
                <a:cs typeface="Arabic Typesetting" panose="03020402040406030203" pitchFamily="66" charset="-78"/>
              </a:rPr>
              <a:t>-JEE-</a:t>
            </a:r>
            <a:r>
              <a:rPr lang="es-PR" sz="1080" dirty="0" err="1">
                <a:solidFill>
                  <a:srgbClr val="000000"/>
                </a:solidFill>
                <a:cs typeface="Arabic Typesetting" panose="03020402040406030203" pitchFamily="66" charset="-78"/>
              </a:rPr>
              <a:t>mah</a:t>
            </a:r>
            <a:r>
              <a:rPr lang="es-PR" sz="1080" dirty="0">
                <a:solidFill>
                  <a:srgbClr val="000000"/>
                </a:solidFill>
                <a:cs typeface="Arabic Typesetting" panose="03020402040406030203" pitchFamily="66" charset="-78"/>
              </a:rPr>
              <a:t>): Trabajo colectivo y responsabilidad. </a:t>
            </a:r>
          </a:p>
          <a:p>
            <a:pPr algn="just">
              <a:lnSpc>
                <a:spcPts val="1300"/>
              </a:lnSpc>
              <a:buFont typeface="Arial" panose="020B0604020202020204" pitchFamily="34" charset="0"/>
              <a:buChar char="•"/>
            </a:pPr>
            <a:r>
              <a:rPr lang="es-PR" sz="1080" dirty="0">
                <a:solidFill>
                  <a:srgbClr val="780707"/>
                </a:solidFill>
                <a:cs typeface="Arabic Typesetting" panose="03020402040406030203" pitchFamily="66" charset="-78"/>
              </a:rPr>
              <a:t> </a:t>
            </a:r>
            <a:r>
              <a:rPr lang="es-PR" sz="1080" dirty="0">
                <a:solidFill>
                  <a:srgbClr val="000000"/>
                </a:solidFill>
                <a:cs typeface="Arabic Typesetting" panose="03020402040406030203" pitchFamily="66" charset="-78"/>
              </a:rPr>
              <a:t>En el </a:t>
            </a:r>
            <a:r>
              <a:rPr lang="es-PR" sz="1080" b="1" dirty="0">
                <a:solidFill>
                  <a:srgbClr val="B22222"/>
                </a:solidFill>
                <a:cs typeface="Arabic Typesetting" panose="03020402040406030203" pitchFamily="66" charset="-78"/>
              </a:rPr>
              <a:t>cuarto día </a:t>
            </a:r>
            <a:r>
              <a:rPr lang="es-PR" sz="1080" dirty="0">
                <a:solidFill>
                  <a:schemeClr val="bg1"/>
                </a:solidFill>
                <a:cs typeface="Arabic Typesetting" panose="03020402040406030203" pitchFamily="66" charset="-78"/>
              </a:rPr>
              <a:t>la vela negra es encendida, entonces la roja más apartada a la izquierda, la verde más apartada a la derecha, y entonces la siguiente roja a la izquierda. Esto representa el 4to principio de </a:t>
            </a:r>
            <a:r>
              <a:rPr lang="es-PR" sz="1080" dirty="0" err="1">
                <a:solidFill>
                  <a:srgbClr val="000000"/>
                </a:solidFill>
                <a:cs typeface="Arabic Typesetting" panose="03020402040406030203" pitchFamily="66" charset="-78"/>
              </a:rPr>
              <a:t>Kwanzaa</a:t>
            </a:r>
            <a:r>
              <a:rPr lang="es-PR" sz="1080" dirty="0">
                <a:solidFill>
                  <a:srgbClr val="000000"/>
                </a:solidFill>
                <a:cs typeface="Arabic Typesetting" panose="03020402040406030203" pitchFamily="66" charset="-78"/>
              </a:rPr>
              <a:t> – </a:t>
            </a:r>
            <a:r>
              <a:rPr lang="es-PR" sz="1080" dirty="0" err="1">
                <a:solidFill>
                  <a:srgbClr val="000000"/>
                </a:solidFill>
                <a:cs typeface="Arabic Typesetting" panose="03020402040406030203" pitchFamily="66" charset="-78"/>
              </a:rPr>
              <a:t>Ujamaa</a:t>
            </a:r>
            <a:r>
              <a:rPr lang="es-PR" sz="1080" dirty="0">
                <a:solidFill>
                  <a:srgbClr val="000000"/>
                </a:solidFill>
                <a:cs typeface="Arabic Typesetting" panose="03020402040406030203" pitchFamily="66" charset="-78"/>
              </a:rPr>
              <a:t> (</a:t>
            </a:r>
            <a:r>
              <a:rPr lang="es-PR" sz="1080" dirty="0" err="1">
                <a:solidFill>
                  <a:srgbClr val="000000"/>
                </a:solidFill>
                <a:cs typeface="Arabic Typesetting" panose="03020402040406030203" pitchFamily="66" charset="-78"/>
              </a:rPr>
              <a:t>oo</a:t>
            </a:r>
            <a:r>
              <a:rPr lang="es-PR" sz="1080" dirty="0">
                <a:solidFill>
                  <a:srgbClr val="000000"/>
                </a:solidFill>
                <a:cs typeface="Arabic Typesetting" panose="03020402040406030203" pitchFamily="66" charset="-78"/>
              </a:rPr>
              <a:t>-</a:t>
            </a:r>
            <a:r>
              <a:rPr lang="es-PR" sz="1080" dirty="0" err="1">
                <a:solidFill>
                  <a:srgbClr val="000000"/>
                </a:solidFill>
                <a:cs typeface="Arabic Typesetting" panose="03020402040406030203" pitchFamily="66" charset="-78"/>
              </a:rPr>
              <a:t>jah</a:t>
            </a:r>
            <a:r>
              <a:rPr lang="es-PR" sz="1080" dirty="0">
                <a:solidFill>
                  <a:srgbClr val="000000"/>
                </a:solidFill>
                <a:cs typeface="Arabic Typesetting" panose="03020402040406030203" pitchFamily="66" charset="-78"/>
              </a:rPr>
              <a:t>-MAH): Economía colectiva.</a:t>
            </a:r>
            <a:endParaRPr lang="es-PR" sz="1080" dirty="0">
              <a:solidFill>
                <a:srgbClr val="780707"/>
              </a:solidFill>
              <a:cs typeface="Arabic Typesetting" panose="03020402040406030203" pitchFamily="66" charset="-78"/>
            </a:endParaRPr>
          </a:p>
          <a:p>
            <a:pPr algn="just">
              <a:lnSpc>
                <a:spcPts val="1300"/>
              </a:lnSpc>
              <a:buFont typeface="Arial" panose="020B0604020202020204" pitchFamily="34" charset="0"/>
              <a:buChar char="•"/>
            </a:pPr>
            <a:r>
              <a:rPr lang="es-PR" sz="1080" dirty="0">
                <a:solidFill>
                  <a:srgbClr val="780707"/>
                </a:solidFill>
                <a:cs typeface="Arabic Typesetting" panose="03020402040406030203" pitchFamily="66" charset="-78"/>
              </a:rPr>
              <a:t> </a:t>
            </a:r>
            <a:r>
              <a:rPr lang="es-PR" sz="1080" dirty="0">
                <a:solidFill>
                  <a:srgbClr val="000000"/>
                </a:solidFill>
                <a:cs typeface="Arabic Typesetting" panose="03020402040406030203" pitchFamily="66" charset="-78"/>
              </a:rPr>
              <a:t>En el</a:t>
            </a:r>
            <a:r>
              <a:rPr lang="es-PR" sz="1080" b="1" dirty="0">
                <a:solidFill>
                  <a:srgbClr val="B22222"/>
                </a:solidFill>
                <a:cs typeface="Arabic Typesetting" panose="03020402040406030203" pitchFamily="66" charset="-78"/>
              </a:rPr>
              <a:t> quinto día</a:t>
            </a:r>
            <a:r>
              <a:rPr lang="es-PR" sz="1080" b="1" dirty="0">
                <a:solidFill>
                  <a:srgbClr val="000000"/>
                </a:solidFill>
                <a:cs typeface="Arabic Typesetting" panose="03020402040406030203" pitchFamily="66" charset="-78"/>
              </a:rPr>
              <a:t> </a:t>
            </a:r>
            <a:r>
              <a:rPr lang="es-PR" sz="1080" dirty="0">
                <a:solidFill>
                  <a:srgbClr val="000000"/>
                </a:solidFill>
                <a:cs typeface="Arabic Typesetting" panose="03020402040406030203" pitchFamily="66" charset="-78"/>
              </a:rPr>
              <a:t>la vela negra es encendida, entonces la roja más apartada a la izquierda, la verde más apartada a la derecha, y la siguiente roja y entonces la siguiente verde. Esto representa el 5to principio de </a:t>
            </a:r>
            <a:r>
              <a:rPr lang="es-PR" sz="1080" dirty="0" err="1">
                <a:solidFill>
                  <a:srgbClr val="000000"/>
                </a:solidFill>
                <a:cs typeface="Arabic Typesetting" panose="03020402040406030203" pitchFamily="66" charset="-78"/>
              </a:rPr>
              <a:t>Kwanzaa</a:t>
            </a:r>
            <a:r>
              <a:rPr lang="es-PR" sz="1080" dirty="0">
                <a:solidFill>
                  <a:srgbClr val="000000"/>
                </a:solidFill>
                <a:cs typeface="Arabic Typesetting" panose="03020402040406030203" pitchFamily="66" charset="-78"/>
              </a:rPr>
              <a:t> – </a:t>
            </a:r>
            <a:r>
              <a:rPr lang="es-PR" sz="1080" dirty="0" err="1">
                <a:solidFill>
                  <a:srgbClr val="000000"/>
                </a:solidFill>
                <a:cs typeface="Arabic Typesetting" panose="03020402040406030203" pitchFamily="66" charset="-78"/>
              </a:rPr>
              <a:t>Nia</a:t>
            </a:r>
            <a:r>
              <a:rPr lang="es-PR" sz="1080" dirty="0">
                <a:solidFill>
                  <a:srgbClr val="000000"/>
                </a:solidFill>
                <a:cs typeface="Arabic Typesetting" panose="03020402040406030203" pitchFamily="66" charset="-78"/>
              </a:rPr>
              <a:t> (NEE-ah): Propósito.</a:t>
            </a:r>
            <a:endParaRPr lang="es-PR" sz="1080" dirty="0">
              <a:solidFill>
                <a:srgbClr val="780707"/>
              </a:solidFill>
              <a:cs typeface="Arabic Typesetting" panose="03020402040406030203" pitchFamily="66" charset="-78"/>
            </a:endParaRPr>
          </a:p>
          <a:p>
            <a:pPr algn="just">
              <a:lnSpc>
                <a:spcPts val="1300"/>
              </a:lnSpc>
              <a:buFont typeface="Arial" panose="020B0604020202020204" pitchFamily="34" charset="0"/>
              <a:buChar char="•"/>
            </a:pPr>
            <a:r>
              <a:rPr lang="es-PR" sz="1080" dirty="0">
                <a:solidFill>
                  <a:srgbClr val="780707"/>
                </a:solidFill>
                <a:cs typeface="Arabic Typesetting" panose="03020402040406030203" pitchFamily="66" charset="-78"/>
              </a:rPr>
              <a:t> </a:t>
            </a:r>
            <a:r>
              <a:rPr lang="es-PR" sz="1080" dirty="0">
                <a:solidFill>
                  <a:srgbClr val="000000"/>
                </a:solidFill>
                <a:cs typeface="Arabic Typesetting" panose="03020402040406030203" pitchFamily="66" charset="-78"/>
              </a:rPr>
              <a:t>En el </a:t>
            </a:r>
            <a:r>
              <a:rPr lang="es-PR" sz="1080" b="1" dirty="0">
                <a:solidFill>
                  <a:srgbClr val="B22222"/>
                </a:solidFill>
                <a:cs typeface="Arabic Typesetting" panose="03020402040406030203" pitchFamily="66" charset="-78"/>
              </a:rPr>
              <a:t>sexto día</a:t>
            </a:r>
            <a:r>
              <a:rPr lang="es-PR" sz="1080" b="1" dirty="0">
                <a:solidFill>
                  <a:srgbClr val="000000"/>
                </a:solidFill>
                <a:cs typeface="Arabic Typesetting" panose="03020402040406030203" pitchFamily="66" charset="-78"/>
              </a:rPr>
              <a:t> </a:t>
            </a:r>
            <a:r>
              <a:rPr lang="es-PR" sz="1080" dirty="0">
                <a:solidFill>
                  <a:srgbClr val="000000"/>
                </a:solidFill>
                <a:cs typeface="Arabic Typesetting" panose="03020402040406030203" pitchFamily="66" charset="-78"/>
              </a:rPr>
              <a:t>la vela negra es encendida, entonces la roja más apartada a la izquierda, la verde más apartada a la derecha, la siguiente roja, la siguiente verde y entonces la vela roja final. Esto representa el 6to principio de </a:t>
            </a:r>
            <a:r>
              <a:rPr lang="es-PR" sz="1080" dirty="0" err="1">
                <a:solidFill>
                  <a:srgbClr val="000000"/>
                </a:solidFill>
                <a:cs typeface="Arabic Typesetting" panose="03020402040406030203" pitchFamily="66" charset="-78"/>
              </a:rPr>
              <a:t>Kwanzaa</a:t>
            </a:r>
            <a:r>
              <a:rPr lang="es-PR" sz="1080" dirty="0">
                <a:solidFill>
                  <a:srgbClr val="000000"/>
                </a:solidFill>
                <a:cs typeface="Arabic Typesetting" panose="03020402040406030203" pitchFamily="66" charset="-78"/>
              </a:rPr>
              <a:t> – </a:t>
            </a:r>
            <a:r>
              <a:rPr lang="es-PR" sz="1080" dirty="0" err="1">
                <a:solidFill>
                  <a:srgbClr val="000000"/>
                </a:solidFill>
                <a:cs typeface="Arabic Typesetting" panose="03020402040406030203" pitchFamily="66" charset="-78"/>
              </a:rPr>
              <a:t>Kuumba</a:t>
            </a:r>
            <a:r>
              <a:rPr lang="es-PR" sz="1080" dirty="0">
                <a:solidFill>
                  <a:srgbClr val="000000"/>
                </a:solidFill>
                <a:cs typeface="Arabic Typesetting" panose="03020402040406030203" pitchFamily="66" charset="-78"/>
              </a:rPr>
              <a:t> (</a:t>
            </a:r>
            <a:r>
              <a:rPr lang="es-PR" sz="1080" dirty="0" err="1">
                <a:solidFill>
                  <a:srgbClr val="000000"/>
                </a:solidFill>
                <a:cs typeface="Arabic Typesetting" panose="03020402040406030203" pitchFamily="66" charset="-78"/>
              </a:rPr>
              <a:t>koo</a:t>
            </a:r>
            <a:r>
              <a:rPr lang="es-PR" sz="1080" dirty="0">
                <a:solidFill>
                  <a:srgbClr val="000000"/>
                </a:solidFill>
                <a:cs typeface="Arabic Typesetting" panose="03020402040406030203" pitchFamily="66" charset="-78"/>
              </a:rPr>
              <a:t>-OOM-bah): Creatividad.</a:t>
            </a:r>
            <a:endParaRPr lang="es-PR" sz="1080" dirty="0">
              <a:solidFill>
                <a:srgbClr val="780707"/>
              </a:solidFill>
              <a:cs typeface="Arabic Typesetting" panose="03020402040406030203" pitchFamily="66" charset="-78"/>
            </a:endParaRPr>
          </a:p>
          <a:p>
            <a:pPr algn="just">
              <a:lnSpc>
                <a:spcPts val="1300"/>
              </a:lnSpc>
              <a:buFont typeface="Arial" panose="020B0604020202020204" pitchFamily="34" charset="0"/>
              <a:buChar char="•"/>
            </a:pPr>
            <a:r>
              <a:rPr lang="es-PR" sz="1080" dirty="0">
                <a:solidFill>
                  <a:srgbClr val="780707"/>
                </a:solidFill>
                <a:cs typeface="Arabic Typesetting" panose="03020402040406030203" pitchFamily="66" charset="-78"/>
              </a:rPr>
              <a:t> </a:t>
            </a:r>
            <a:r>
              <a:rPr lang="es-PR" sz="1080" dirty="0">
                <a:solidFill>
                  <a:srgbClr val="000000"/>
                </a:solidFill>
                <a:cs typeface="Arabic Typesetting" panose="03020402040406030203" pitchFamily="66" charset="-78"/>
              </a:rPr>
              <a:t>En el </a:t>
            </a:r>
            <a:r>
              <a:rPr lang="es-PR" sz="1080" b="1" dirty="0">
                <a:solidFill>
                  <a:srgbClr val="B22222"/>
                </a:solidFill>
                <a:cs typeface="Arabic Typesetting" panose="03020402040406030203" pitchFamily="66" charset="-78"/>
              </a:rPr>
              <a:t>séptimo día </a:t>
            </a:r>
            <a:r>
              <a:rPr lang="es-PR" sz="1080" dirty="0">
                <a:solidFill>
                  <a:srgbClr val="000000"/>
                </a:solidFill>
                <a:cs typeface="Arabic Typesetting" panose="03020402040406030203" pitchFamily="66" charset="-78"/>
              </a:rPr>
              <a:t>la vela negra es encendida, entonces la roja más apartada a la izquierda, la verde más apartada a la derecha, la siguiente roja, la siguiente verde, la vela roja final y luego la vela verde final. Ahora todas las velas están encendidas. Esto representa el 7mo principio de </a:t>
            </a:r>
            <a:r>
              <a:rPr lang="es-PR" sz="1080" dirty="0" err="1">
                <a:solidFill>
                  <a:srgbClr val="000000"/>
                </a:solidFill>
                <a:cs typeface="Arabic Typesetting" panose="03020402040406030203" pitchFamily="66" charset="-78"/>
              </a:rPr>
              <a:t>Kwanzaa</a:t>
            </a:r>
            <a:r>
              <a:rPr lang="es-PR" sz="1080" dirty="0">
                <a:solidFill>
                  <a:srgbClr val="000000"/>
                </a:solidFill>
                <a:cs typeface="Arabic Typesetting" panose="03020402040406030203" pitchFamily="66" charset="-78"/>
              </a:rPr>
              <a:t> – </a:t>
            </a:r>
            <a:r>
              <a:rPr lang="es-PR" sz="1080" dirty="0" err="1">
                <a:solidFill>
                  <a:srgbClr val="000000"/>
                </a:solidFill>
                <a:cs typeface="Arabic Typesetting" panose="03020402040406030203" pitchFamily="66" charset="-78"/>
              </a:rPr>
              <a:t>Imani</a:t>
            </a:r>
            <a:r>
              <a:rPr lang="es-PR" sz="1080" dirty="0">
                <a:solidFill>
                  <a:srgbClr val="000000"/>
                </a:solidFill>
                <a:cs typeface="Arabic Typesetting" panose="03020402040406030203" pitchFamily="66" charset="-78"/>
              </a:rPr>
              <a:t> (</a:t>
            </a:r>
            <a:r>
              <a:rPr lang="es-PR" sz="1080" dirty="0" err="1">
                <a:solidFill>
                  <a:srgbClr val="000000"/>
                </a:solidFill>
                <a:cs typeface="Arabic Typesetting" panose="03020402040406030203" pitchFamily="66" charset="-78"/>
              </a:rPr>
              <a:t>ee</a:t>
            </a:r>
            <a:r>
              <a:rPr lang="es-PR" sz="1080" dirty="0">
                <a:solidFill>
                  <a:srgbClr val="000000"/>
                </a:solidFill>
                <a:cs typeface="Arabic Typesetting" panose="03020402040406030203" pitchFamily="66" charset="-78"/>
              </a:rPr>
              <a:t>-MAH-</a:t>
            </a:r>
            <a:r>
              <a:rPr lang="es-PR" sz="1080" dirty="0" err="1">
                <a:solidFill>
                  <a:srgbClr val="000000"/>
                </a:solidFill>
                <a:cs typeface="Arabic Typesetting" panose="03020402040406030203" pitchFamily="66" charset="-78"/>
              </a:rPr>
              <a:t>nee</a:t>
            </a:r>
            <a:r>
              <a:rPr lang="es-PR" sz="1080" dirty="0">
                <a:solidFill>
                  <a:srgbClr val="000000"/>
                </a:solidFill>
                <a:cs typeface="Arabic Typesetting" panose="03020402040406030203" pitchFamily="66" charset="-78"/>
              </a:rPr>
              <a:t>): </a:t>
            </a:r>
            <a:r>
              <a:rPr lang="es-PR" sz="1080" dirty="0" smtClean="0">
                <a:solidFill>
                  <a:srgbClr val="000000"/>
                </a:solidFill>
                <a:cs typeface="Arabic Typesetting" panose="03020402040406030203" pitchFamily="66" charset="-78"/>
              </a:rPr>
              <a:t>Fe</a:t>
            </a:r>
            <a:endParaRPr lang="es-PR" sz="1080" dirty="0">
              <a:solidFill>
                <a:srgbClr val="780707"/>
              </a:solidFill>
              <a:cs typeface="Arabic Typesetting" panose="03020402040406030203" pitchFamily="66" charset="-78"/>
            </a:endParaRPr>
          </a:p>
          <a:p>
            <a:pPr algn="just">
              <a:lnSpc>
                <a:spcPts val="1440"/>
              </a:lnSpc>
              <a:buFont typeface="Arial" panose="020B0604020202020204" pitchFamily="34" charset="0"/>
              <a:buChar char="•"/>
            </a:pPr>
            <a:endParaRPr lang="en-US" sz="1100" dirty="0">
              <a:solidFill>
                <a:srgbClr val="780707"/>
              </a:solidFill>
              <a:latin typeface="+mj-lt"/>
              <a:cs typeface="Arabic Typesetting" panose="03020402040406030203" pitchFamily="66" charset="-78"/>
            </a:endParaRPr>
          </a:p>
        </p:txBody>
      </p:sp>
    </p:spTree>
    <p:extLst>
      <p:ext uri="{BB962C8B-B14F-4D97-AF65-F5344CB8AC3E}">
        <p14:creationId xmlns:p14="http://schemas.microsoft.com/office/powerpoint/2010/main" val="37800372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p:cNvSpPr/>
          <p:nvPr/>
        </p:nvSpPr>
        <p:spPr>
          <a:xfrm>
            <a:off x="393700" y="5486400"/>
            <a:ext cx="7239000" cy="553998"/>
          </a:xfrm>
          <a:prstGeom prst="rect">
            <a:avLst/>
          </a:prstGeom>
        </p:spPr>
        <p:txBody>
          <a:bodyPr wrap="square">
            <a:spAutoFit/>
          </a:bodyPr>
          <a:lstStyle/>
          <a:p>
            <a:r>
              <a:rPr lang="es-PR" sz="1000" b="1" u="sng" dirty="0" smtClean="0">
                <a:latin typeface="Bodoni MT" pitchFamily="18" charset="0"/>
                <a:ea typeface="Batang" pitchFamily="18" charset="-127"/>
              </a:rPr>
              <a:t>Cortesía de</a:t>
            </a:r>
            <a:br>
              <a:rPr lang="es-PR" sz="1000" b="1" u="sng" dirty="0" smtClean="0">
                <a:latin typeface="Bodoni MT" pitchFamily="18" charset="0"/>
                <a:ea typeface="Batang" pitchFamily="18" charset="-127"/>
              </a:rPr>
            </a:br>
            <a:r>
              <a:rPr lang="es-PR" sz="1000" b="1" dirty="0" smtClean="0">
                <a:latin typeface="Bodoni MT" pitchFamily="18" charset="0"/>
                <a:ea typeface="Batang" pitchFamily="18" charset="-127"/>
              </a:rPr>
              <a:t>Texto: </a:t>
            </a:r>
            <a:r>
              <a:rPr lang="es-PR" sz="1000" b="1" dirty="0" smtClean="0">
                <a:latin typeface="Bodoni MT" pitchFamily="18" charset="0"/>
                <a:ea typeface="Batang" pitchFamily="18" charset="-127"/>
                <a:hlinkClick r:id="rId2"/>
              </a:rPr>
              <a:t>http://en.wikipedia.org/wiki/Kwanzaa</a:t>
            </a:r>
            <a:r>
              <a:rPr lang="es-PR" sz="1000" b="1" dirty="0" smtClean="0">
                <a:latin typeface="Bodoni MT" pitchFamily="18" charset="0"/>
                <a:ea typeface="Batang" pitchFamily="18" charset="-127"/>
              </a:rPr>
              <a:t>; </a:t>
            </a:r>
            <a:r>
              <a:rPr lang="es-PR" sz="1000" b="1" dirty="0" smtClean="0">
                <a:latin typeface="Bodoni MT" pitchFamily="18" charset="0"/>
                <a:ea typeface="Batang" pitchFamily="18" charset="-127"/>
                <a:hlinkClick r:id="rId3"/>
              </a:rPr>
              <a:t>http://ourheritagemagazine.com/our-heritage-magazine-online/kwanzaa/</a:t>
            </a:r>
            <a:r>
              <a:rPr lang="es-PR" sz="1000" b="1" dirty="0" smtClean="0">
                <a:latin typeface="Bodoni MT" pitchFamily="18" charset="0"/>
                <a:ea typeface="Batang" pitchFamily="18" charset="-127"/>
              </a:rPr>
              <a:t> </a:t>
            </a:r>
          </a:p>
          <a:p>
            <a:r>
              <a:rPr lang="es-PR" sz="1000" b="1" dirty="0" smtClean="0">
                <a:latin typeface="Bodoni MT" pitchFamily="18" charset="0"/>
                <a:ea typeface="Batang" pitchFamily="18" charset="-127"/>
              </a:rPr>
              <a:t>Imagen</a:t>
            </a:r>
            <a:r>
              <a:rPr lang="en-US" sz="1000" b="1" dirty="0" smtClean="0">
                <a:latin typeface="Bodoni MT" pitchFamily="18" charset="0"/>
                <a:ea typeface="Batang" pitchFamily="18" charset="-127"/>
              </a:rPr>
              <a:t>: </a:t>
            </a:r>
            <a:r>
              <a:rPr lang="en-US" sz="1000" b="1" dirty="0">
                <a:latin typeface="Bodoni MT" pitchFamily="18" charset="0"/>
                <a:ea typeface="Batang" pitchFamily="18" charset="-127"/>
                <a:hlinkClick r:id="rId3"/>
              </a:rPr>
              <a:t>http://ourheritagemagazine.com/our-heritage-magazine-online/kwanzaa</a:t>
            </a:r>
            <a:r>
              <a:rPr lang="en-US" sz="1000" b="1" dirty="0" smtClean="0">
                <a:latin typeface="Bodoni MT" pitchFamily="18" charset="0"/>
                <a:ea typeface="Batang" pitchFamily="18" charset="-127"/>
                <a:hlinkClick r:id="rId3"/>
              </a:rPr>
              <a:t>/</a:t>
            </a:r>
            <a:r>
              <a:rPr lang="en-US" sz="1000" b="1" dirty="0" smtClean="0">
                <a:latin typeface="Bodoni MT" pitchFamily="18" charset="0"/>
                <a:ea typeface="Batang" pitchFamily="18" charset="-127"/>
              </a:rPr>
              <a:t>   </a:t>
            </a:r>
          </a:p>
        </p:txBody>
      </p:sp>
      <p:sp>
        <p:nvSpPr>
          <p:cNvPr id="7" name="Rectangle 6"/>
          <p:cNvSpPr/>
          <p:nvPr/>
        </p:nvSpPr>
        <p:spPr>
          <a:xfrm>
            <a:off x="393700" y="4582982"/>
            <a:ext cx="7759700" cy="830997"/>
          </a:xfrm>
          <a:prstGeom prst="rect">
            <a:avLst/>
          </a:prstGeom>
        </p:spPr>
        <p:txBody>
          <a:bodyPr wrap="square">
            <a:spAutoFit/>
          </a:bodyPr>
          <a:lstStyle/>
          <a:p>
            <a:r>
              <a:rPr lang="es-ES" sz="1200" b="1" u="sng" dirty="0">
                <a:latin typeface="Baskerville Old Face" pitchFamily="18" charset="0"/>
              </a:rPr>
              <a:t>Sugerencias para actividades en familia y en el salón de clase:</a:t>
            </a:r>
            <a:br>
              <a:rPr lang="es-ES" sz="1200" b="1" u="sng" dirty="0">
                <a:latin typeface="Baskerville Old Face" pitchFamily="18" charset="0"/>
              </a:rPr>
            </a:br>
            <a:r>
              <a:rPr lang="es-ES" sz="1200" b="1" dirty="0" smtClean="0">
                <a:latin typeface="Baskerville Old Face" pitchFamily="18" charset="0"/>
              </a:rPr>
              <a:t>Investigue  </a:t>
            </a:r>
            <a:r>
              <a:rPr lang="es-ES" sz="1200" b="1" dirty="0">
                <a:latin typeface="Baskerville Old Face" pitchFamily="18" charset="0"/>
              </a:rPr>
              <a:t>y </a:t>
            </a:r>
            <a:r>
              <a:rPr lang="es-ES" sz="1200" b="1" dirty="0" smtClean="0">
                <a:latin typeface="Baskerville Old Face" pitchFamily="18" charset="0"/>
              </a:rPr>
              <a:t>comparta la </a:t>
            </a:r>
            <a:r>
              <a:rPr lang="es-ES" sz="1200" b="1" dirty="0">
                <a:latin typeface="Baskerville Old Face" pitchFamily="18" charset="0"/>
              </a:rPr>
              <a:t>historia de </a:t>
            </a:r>
            <a:r>
              <a:rPr lang="es-ES" sz="1200" b="1" i="1" dirty="0" err="1">
                <a:latin typeface="Baskerville Old Face" pitchFamily="18" charset="0"/>
              </a:rPr>
              <a:t>Kwanzaa</a:t>
            </a:r>
            <a:endParaRPr lang="es-ES" sz="1200" b="1" i="1" dirty="0">
              <a:latin typeface="Baskerville Old Face" pitchFamily="18" charset="0"/>
            </a:endParaRPr>
          </a:p>
          <a:p>
            <a:r>
              <a:rPr lang="es-ES" sz="1200" b="1" dirty="0" smtClean="0">
                <a:latin typeface="Baskerville Old Face" pitchFamily="18" charset="0"/>
              </a:rPr>
              <a:t>Entreviste  </a:t>
            </a:r>
            <a:r>
              <a:rPr lang="es-ES" sz="1200" b="1" dirty="0">
                <a:latin typeface="Baskerville Old Face" pitchFamily="18" charset="0"/>
              </a:rPr>
              <a:t>a un participante  sobre su experiencia en una actividad de </a:t>
            </a:r>
            <a:r>
              <a:rPr lang="es-ES" sz="1200" b="1" dirty="0" err="1">
                <a:latin typeface="Baskerville Old Face" pitchFamily="18" charset="0"/>
              </a:rPr>
              <a:t>Kwanzaa</a:t>
            </a:r>
            <a:endParaRPr lang="es-ES" sz="1200" b="1" dirty="0">
              <a:latin typeface="Baskerville Old Face" pitchFamily="18" charset="0"/>
            </a:endParaRPr>
          </a:p>
          <a:p>
            <a:r>
              <a:rPr lang="es-ES" sz="1200" b="1" dirty="0" err="1" smtClean="0">
                <a:latin typeface="Baskerville Old Face" pitchFamily="18" charset="0"/>
              </a:rPr>
              <a:t>Particip</a:t>
            </a:r>
            <a:r>
              <a:rPr lang="es-ES" sz="1200" b="1" dirty="0" smtClean="0">
                <a:latin typeface="Baskerville Old Face" pitchFamily="18" charset="0"/>
              </a:rPr>
              <a:t> </a:t>
            </a:r>
            <a:r>
              <a:rPr lang="es-ES" sz="1200" b="1" dirty="0">
                <a:latin typeface="Baskerville Old Face" pitchFamily="18" charset="0"/>
              </a:rPr>
              <a:t>en </a:t>
            </a:r>
            <a:r>
              <a:rPr lang="es-ES" sz="1200" b="1" dirty="0" smtClean="0">
                <a:latin typeface="Baskerville Old Face" pitchFamily="18" charset="0"/>
              </a:rPr>
              <a:t>una celebración </a:t>
            </a:r>
            <a:r>
              <a:rPr lang="es-ES" sz="1200" b="1" dirty="0">
                <a:latin typeface="Baskerville Old Face" pitchFamily="18" charset="0"/>
              </a:rPr>
              <a:t>de </a:t>
            </a:r>
            <a:r>
              <a:rPr lang="es-ES" sz="1200" b="1" i="1" dirty="0" err="1">
                <a:latin typeface="Baskerville Old Face" pitchFamily="18" charset="0"/>
              </a:rPr>
              <a:t>Kwanzaa</a:t>
            </a:r>
            <a:endParaRPr lang="es-ES" sz="1200" b="1" i="1" dirty="0">
              <a:latin typeface="Baskerville Old Face" pitchFamily="18" charset="0"/>
            </a:endParaRPr>
          </a:p>
        </p:txBody>
      </p:sp>
      <p:pic>
        <p:nvPicPr>
          <p:cNvPr id="8" name="Picture 2" descr="http://ourheritagemagazine.com/wp-content/uploads/kwanzaa_with_label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609600"/>
            <a:ext cx="3571875" cy="33718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ctrTitle"/>
          </p:nvPr>
        </p:nvSpPr>
        <p:spPr>
          <a:xfrm>
            <a:off x="762000" y="457200"/>
            <a:ext cx="7620000" cy="631825"/>
          </a:xfrm>
          <a:solidFill>
            <a:schemeClr val="tx1">
              <a:lumMod val="65000"/>
            </a:schemeClr>
          </a:solidFill>
          <a:ln>
            <a:solidFill>
              <a:schemeClr val="tx1"/>
            </a:solidFill>
          </a:ln>
        </p:spPr>
        <p:txBody>
          <a:bodyPr>
            <a:normAutofit fontScale="90000"/>
          </a:bodyPr>
          <a:lstStyle/>
          <a:p>
            <a:pPr lvl="0" algn="ctr"/>
            <a:r>
              <a:rPr lang="en-US" sz="54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Constantia" pitchFamily="18" charset="0"/>
                <a:cs typeface="Times New Roman" pitchFamily="18" charset="0"/>
              </a:rPr>
              <a:t/>
            </a:r>
            <a:br>
              <a:rPr lang="en-US" sz="54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Constantia" pitchFamily="18" charset="0"/>
                <a:cs typeface="Times New Roman" pitchFamily="18" charset="0"/>
              </a:rPr>
            </a:br>
            <a:r>
              <a:rPr lang="en-US" sz="54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Constantia" pitchFamily="18" charset="0"/>
                <a:cs typeface="Times New Roman" pitchFamily="18" charset="0"/>
              </a:rPr>
              <a:t/>
            </a:r>
            <a:br>
              <a:rPr lang="en-US" sz="54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Constantia" pitchFamily="18" charset="0"/>
                <a:cs typeface="Times New Roman" pitchFamily="18" charset="0"/>
              </a:rPr>
            </a:br>
            <a:r>
              <a:rPr lang="en-US" sz="54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Constantia" pitchFamily="18" charset="0"/>
                <a:cs typeface="Times New Roman" pitchFamily="18" charset="0"/>
              </a:rPr>
              <a:t/>
            </a:r>
            <a:br>
              <a:rPr lang="en-US" sz="54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Constantia" pitchFamily="18" charset="0"/>
                <a:cs typeface="Times New Roman" pitchFamily="18" charset="0"/>
              </a:rPr>
            </a:br>
            <a:r>
              <a:rPr lang="en-US" sz="54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Constantia" pitchFamily="18" charset="0"/>
                <a:cs typeface="Times New Roman" pitchFamily="18" charset="0"/>
              </a:rPr>
              <a:t/>
            </a:r>
            <a:br>
              <a:rPr lang="en-US" sz="54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Constantia" pitchFamily="18" charset="0"/>
                <a:cs typeface="Times New Roman" pitchFamily="18" charset="0"/>
              </a:rPr>
            </a:br>
            <a:r>
              <a:rPr lang="en-US" sz="54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Constantia" pitchFamily="18" charset="0"/>
                <a:cs typeface="Times New Roman" pitchFamily="18" charset="0"/>
              </a:rPr>
              <a:t/>
            </a:r>
            <a:br>
              <a:rPr lang="en-US" sz="54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Constantia" pitchFamily="18" charset="0"/>
                <a:cs typeface="Times New Roman" pitchFamily="18" charset="0"/>
              </a:rPr>
            </a:br>
            <a:r>
              <a:rPr lang="en-US" sz="54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Constantia" pitchFamily="18" charset="0"/>
                <a:cs typeface="Times New Roman" pitchFamily="18" charset="0"/>
              </a:rPr>
              <a:t/>
            </a:r>
            <a:br>
              <a:rPr lang="en-US" sz="5400" b="1" i="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Constantia" pitchFamily="18" charset="0"/>
                <a:cs typeface="Times New Roman" pitchFamily="18" charset="0"/>
              </a:rPr>
            </a:br>
            <a:r>
              <a:rPr lang="en-US" sz="54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Constantia" pitchFamily="18" charset="0"/>
                <a:cs typeface="Times New Roman" pitchFamily="18" charset="0"/>
              </a:rPr>
              <a:t/>
            </a:r>
            <a:br>
              <a:rPr lang="en-US" sz="5400" b="1" i="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latin typeface="Constantia" pitchFamily="18" charset="0"/>
                <a:cs typeface="Times New Roman" pitchFamily="18" charset="0"/>
              </a:rPr>
            </a:br>
            <a:r>
              <a:rPr lang="es-PR" sz="4900" b="1" dirty="0" smtClean="0">
                <a:ln w="18000">
                  <a:solidFill>
                    <a:sysClr val="windowText" lastClr="000000"/>
                  </a:solidFill>
                  <a:prstDash val="solid"/>
                  <a:miter lim="800000"/>
                </a:ln>
                <a:solidFill>
                  <a:schemeClr val="accent5">
                    <a:lumMod val="75000"/>
                  </a:schemeClr>
                </a:solidFill>
                <a:latin typeface="Edwardian Script ITC" panose="030303020407070D0804" pitchFamily="66" charset="0"/>
                <a:cs typeface="Times New Roman" pitchFamily="18" charset="0"/>
              </a:rPr>
              <a:t>Carnaval Navideño de Santa Cruz</a:t>
            </a:r>
            <a:endParaRPr lang="es-PR" sz="4900" b="1" dirty="0">
              <a:ln w="18000">
                <a:solidFill>
                  <a:sysClr val="windowText" lastClr="000000"/>
                </a:solidFill>
                <a:prstDash val="solid"/>
                <a:miter lim="800000"/>
              </a:ln>
              <a:solidFill>
                <a:schemeClr val="accent5">
                  <a:lumMod val="75000"/>
                </a:schemeClr>
              </a:solidFill>
              <a:latin typeface="Edwardian Script ITC" pitchFamily="66" charset="0"/>
            </a:endParaRPr>
          </a:p>
        </p:txBody>
      </p:sp>
      <p:sp>
        <p:nvSpPr>
          <p:cNvPr id="3" name="Subtitle 2"/>
          <p:cNvSpPr>
            <a:spLocks noGrp="1"/>
          </p:cNvSpPr>
          <p:nvPr>
            <p:ph type="subTitle" idx="1"/>
          </p:nvPr>
        </p:nvSpPr>
        <p:spPr>
          <a:xfrm>
            <a:off x="457200" y="1752600"/>
            <a:ext cx="8077200" cy="2819400"/>
          </a:xfrm>
        </p:spPr>
        <p:style>
          <a:lnRef idx="2">
            <a:schemeClr val="accent1"/>
          </a:lnRef>
          <a:fillRef idx="1">
            <a:schemeClr val="lt1"/>
          </a:fillRef>
          <a:effectRef idx="0">
            <a:schemeClr val="accent1"/>
          </a:effectRef>
          <a:fontRef idx="minor">
            <a:schemeClr val="dk1"/>
          </a:fontRef>
        </p:style>
        <p:txBody>
          <a:bodyPr>
            <a:noAutofit/>
          </a:bodyPr>
          <a:lstStyle/>
          <a:p>
            <a:pPr algn="just">
              <a:spcBef>
                <a:spcPts val="0"/>
              </a:spcBef>
            </a:pPr>
            <a:r>
              <a:rPr lang="es-PR" sz="1800" b="1" dirty="0">
                <a:solidFill>
                  <a:schemeClr val="bg1"/>
                </a:solidFill>
                <a:latin typeface="Times New Roman" pitchFamily="18" charset="0"/>
                <a:cs typeface="Times New Roman" pitchFamily="18" charset="0"/>
              </a:rPr>
              <a:t>¡Es la época del año otra vez!  El Carnaval Navideño de St. Croix celebrará su 63</a:t>
            </a:r>
            <a:r>
              <a:rPr lang="es-PR" sz="1800" b="1" baseline="30000" dirty="0">
                <a:solidFill>
                  <a:schemeClr val="bg1"/>
                </a:solidFill>
                <a:latin typeface="Times New Roman" pitchFamily="18" charset="0"/>
                <a:cs typeface="Times New Roman" pitchFamily="18" charset="0"/>
              </a:rPr>
              <a:t>a</a:t>
            </a:r>
            <a:r>
              <a:rPr lang="es-PR" sz="1800" b="1" dirty="0">
                <a:solidFill>
                  <a:schemeClr val="bg1"/>
                </a:solidFill>
                <a:latin typeface="Times New Roman" pitchFamily="18" charset="0"/>
                <a:cs typeface="Times New Roman" pitchFamily="18" charset="0"/>
              </a:rPr>
              <a:t> festividad con el tema </a:t>
            </a:r>
            <a:r>
              <a:rPr lang="es-PR" sz="1800" b="1" dirty="0" smtClean="0">
                <a:solidFill>
                  <a:schemeClr val="bg1"/>
                </a:solidFill>
                <a:latin typeface="Times New Roman" pitchFamily="18" charset="0"/>
                <a:cs typeface="Times New Roman" pitchFamily="18" charset="0"/>
              </a:rPr>
              <a:t>“Honrando </a:t>
            </a:r>
            <a:r>
              <a:rPr lang="es-PR" sz="1800" b="1" dirty="0">
                <a:solidFill>
                  <a:schemeClr val="bg1"/>
                </a:solidFill>
                <a:latin typeface="Times New Roman" pitchFamily="18" charset="0"/>
                <a:cs typeface="Times New Roman" pitchFamily="18" charset="0"/>
              </a:rPr>
              <a:t>100 años de nuestro pasado Centenario, enlazando nuestro Presente y Futuro para Perseverar” . </a:t>
            </a:r>
          </a:p>
          <a:p>
            <a:pPr algn="just">
              <a:spcBef>
                <a:spcPts val="0"/>
              </a:spcBef>
            </a:pPr>
            <a:endParaRPr lang="es-PR" sz="1800" b="1" dirty="0">
              <a:solidFill>
                <a:schemeClr val="bg1"/>
              </a:solidFill>
              <a:latin typeface="Times New Roman" pitchFamily="18" charset="0"/>
              <a:cs typeface="Times New Roman" pitchFamily="18" charset="0"/>
            </a:endParaRPr>
          </a:p>
          <a:p>
            <a:pPr algn="just">
              <a:spcBef>
                <a:spcPts val="0"/>
              </a:spcBef>
            </a:pPr>
            <a:r>
              <a:rPr lang="es-PR" sz="1800" b="1" dirty="0">
                <a:solidFill>
                  <a:schemeClr val="bg1"/>
                </a:solidFill>
                <a:latin typeface="Times New Roman" pitchFamily="18" charset="0"/>
                <a:cs typeface="Times New Roman" pitchFamily="18" charset="0"/>
              </a:rPr>
              <a:t>Entre Navidad y Año Nuevo, habrá actividades en </a:t>
            </a:r>
            <a:r>
              <a:rPr lang="es-PR" sz="1800" b="1" dirty="0" err="1">
                <a:solidFill>
                  <a:schemeClr val="bg1"/>
                </a:solidFill>
                <a:latin typeface="Times New Roman" pitchFamily="18" charset="0"/>
                <a:cs typeface="Times New Roman" pitchFamily="18" charset="0"/>
              </a:rPr>
              <a:t>Christiansted</a:t>
            </a:r>
            <a:r>
              <a:rPr lang="es-PR" sz="1800" b="1" dirty="0">
                <a:solidFill>
                  <a:schemeClr val="bg1"/>
                </a:solidFill>
                <a:latin typeface="Times New Roman" pitchFamily="18" charset="0"/>
                <a:cs typeface="Times New Roman" pitchFamily="18" charset="0"/>
              </a:rPr>
              <a:t> y </a:t>
            </a:r>
            <a:r>
              <a:rPr lang="es-PR" sz="1800" b="1" dirty="0" err="1">
                <a:solidFill>
                  <a:schemeClr val="bg1"/>
                </a:solidFill>
                <a:latin typeface="Times New Roman" pitchFamily="18" charset="0"/>
                <a:cs typeface="Times New Roman" pitchFamily="18" charset="0"/>
              </a:rPr>
              <a:t>Frederiksted</a:t>
            </a:r>
            <a:r>
              <a:rPr lang="es-PR" sz="1800" b="1" dirty="0">
                <a:solidFill>
                  <a:schemeClr val="bg1"/>
                </a:solidFill>
                <a:latin typeface="Times New Roman" pitchFamily="18" charset="0"/>
                <a:cs typeface="Times New Roman" pitchFamily="18" charset="0"/>
              </a:rPr>
              <a:t> que incluyen espectáculos de calipso, música latina, ferias que exhiben artesanías locales, comidas y bebidas, carreras de caballo, paradas, desfiles de la realeza y entretenimiento por bandas locales y músicos cada noche en el pueblo. El Carnaval Navideño de St. Croix es uno de los eventos más grandes de las Islas Vírgenes; es más que una gran fiesta; es una exposición de cultura y tradición.  </a:t>
            </a:r>
          </a:p>
        </p:txBody>
      </p:sp>
    </p:spTree>
    <p:extLst>
      <p:ext uri="{BB962C8B-B14F-4D97-AF65-F5344CB8AC3E}">
        <p14:creationId xmlns:p14="http://schemas.microsoft.com/office/powerpoint/2010/main" val="11638948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p:cNvSpPr/>
          <p:nvPr/>
        </p:nvSpPr>
        <p:spPr>
          <a:xfrm>
            <a:off x="457200" y="5943600"/>
            <a:ext cx="7390171" cy="646331"/>
          </a:xfrm>
          <a:prstGeom prst="rect">
            <a:avLst/>
          </a:prstGeom>
        </p:spPr>
        <p:txBody>
          <a:bodyPr wrap="square">
            <a:spAutoFit/>
          </a:bodyPr>
          <a:lstStyle/>
          <a:p>
            <a:r>
              <a:rPr lang="es-PR" sz="1200" b="1" u="sng" dirty="0" smtClean="0">
                <a:latin typeface="Bodoni MT" pitchFamily="18" charset="0"/>
                <a:ea typeface="Batang" pitchFamily="18" charset="-127"/>
              </a:rPr>
              <a:t>Cortesía de</a:t>
            </a:r>
            <a:br>
              <a:rPr lang="es-PR" sz="1200" b="1" u="sng" dirty="0" smtClean="0">
                <a:latin typeface="Bodoni MT" pitchFamily="18" charset="0"/>
                <a:ea typeface="Batang" pitchFamily="18" charset="-127"/>
              </a:rPr>
            </a:br>
            <a:r>
              <a:rPr lang="es-PR" sz="1200" b="1" dirty="0" smtClean="0">
                <a:latin typeface="Bodoni MT" pitchFamily="18" charset="0"/>
                <a:ea typeface="Batang" pitchFamily="18" charset="-127"/>
              </a:rPr>
              <a:t>Texto: </a:t>
            </a:r>
            <a:r>
              <a:rPr lang="es-PR" sz="1200" b="1" dirty="0" smtClean="0">
                <a:latin typeface="Bodoni MT" pitchFamily="18" charset="0"/>
                <a:ea typeface="Batang" pitchFamily="18" charset="-127"/>
                <a:hlinkClick r:id="rId2"/>
              </a:rPr>
              <a:t>http://www.vicarnivalschedule.com/stcroix/</a:t>
            </a:r>
            <a:r>
              <a:rPr lang="es-PR" sz="1200" b="1" dirty="0" smtClean="0">
                <a:latin typeface="Bodoni MT" pitchFamily="18" charset="0"/>
                <a:ea typeface="Batang" pitchFamily="18" charset="-127"/>
              </a:rPr>
              <a:t>; </a:t>
            </a:r>
          </a:p>
          <a:p>
            <a:r>
              <a:rPr lang="es-PR" sz="1200" b="1" dirty="0" smtClean="0">
                <a:latin typeface="Bodoni MT" pitchFamily="18" charset="0"/>
                <a:ea typeface="Batang" pitchFamily="18" charset="-127"/>
              </a:rPr>
              <a:t>Imágenes</a:t>
            </a:r>
            <a:r>
              <a:rPr lang="en-US" sz="1200" b="1" dirty="0" smtClean="0">
                <a:latin typeface="Bodoni MT" pitchFamily="18" charset="0"/>
                <a:ea typeface="Batang" pitchFamily="18" charset="-127"/>
              </a:rPr>
              <a:t>: </a:t>
            </a:r>
            <a:r>
              <a:rPr lang="en-US" sz="1200" b="1" dirty="0" smtClean="0">
                <a:latin typeface="Bodoni MT" pitchFamily="18" charset="0"/>
                <a:ea typeface="Batang" pitchFamily="18" charset="-127"/>
                <a:hlinkClick r:id="rId3"/>
              </a:rPr>
              <a:t>http://www.facebook.com/StCroixUSVIFestival/</a:t>
            </a:r>
            <a:r>
              <a:rPr lang="en-US" sz="1200" b="1" dirty="0" smtClean="0">
                <a:latin typeface="Bodoni MT" pitchFamily="18" charset="0"/>
                <a:ea typeface="Batang" pitchFamily="18" charset="-127"/>
              </a:rPr>
              <a:t>  </a:t>
            </a:r>
            <a:endParaRPr lang="en-US" sz="1200" b="1" dirty="0">
              <a:latin typeface="Bodoni MT" pitchFamily="18" charset="0"/>
              <a:ea typeface="Batang" pitchFamily="18" charset="-127"/>
            </a:endParaRPr>
          </a:p>
        </p:txBody>
      </p:sp>
      <p:sp>
        <p:nvSpPr>
          <p:cNvPr id="5" name="Rectangle 4"/>
          <p:cNvSpPr/>
          <p:nvPr/>
        </p:nvSpPr>
        <p:spPr>
          <a:xfrm>
            <a:off x="457200" y="4884003"/>
            <a:ext cx="7194755" cy="830997"/>
          </a:xfrm>
          <a:prstGeom prst="rect">
            <a:avLst/>
          </a:prstGeom>
        </p:spPr>
        <p:txBody>
          <a:bodyPr wrap="square">
            <a:spAutoFit/>
          </a:bodyPr>
          <a:lstStyle/>
          <a:p>
            <a:r>
              <a:rPr lang="es-ES" sz="1200" b="1" u="sng" dirty="0" smtClean="0">
                <a:latin typeface="Baskerville Old Face" pitchFamily="18" charset="0"/>
              </a:rPr>
              <a:t>Sugerencias para actividades en familia y en el salón de clases </a:t>
            </a:r>
            <a:r>
              <a:rPr lang="es-ES" sz="1200" u="sng" dirty="0">
                <a:latin typeface="Baskerville Old Face" pitchFamily="18" charset="0"/>
              </a:rPr>
              <a:t/>
            </a:r>
            <a:br>
              <a:rPr lang="es-ES" sz="1200" u="sng" dirty="0">
                <a:latin typeface="Baskerville Old Face" pitchFamily="18" charset="0"/>
              </a:rPr>
            </a:br>
            <a:r>
              <a:rPr lang="es-ES" sz="1200" dirty="0" smtClean="0">
                <a:latin typeface="Baskerville Old Face" pitchFamily="18" charset="0"/>
              </a:rPr>
              <a:t>Investigue </a:t>
            </a:r>
            <a:r>
              <a:rPr lang="es-ES" sz="1200" dirty="0">
                <a:latin typeface="Baskerville Old Face" pitchFamily="18" charset="0"/>
              </a:rPr>
              <a:t>el origen y la historia del Carnaval de St. Croix</a:t>
            </a:r>
          </a:p>
          <a:p>
            <a:r>
              <a:rPr lang="es-ES" sz="1200" dirty="0" smtClean="0">
                <a:latin typeface="Baskerville Old Face" pitchFamily="18" charset="0"/>
              </a:rPr>
              <a:t>Asista </a:t>
            </a:r>
            <a:r>
              <a:rPr lang="es-ES" sz="1200" dirty="0">
                <a:latin typeface="Baskerville Old Face" pitchFamily="18" charset="0"/>
              </a:rPr>
              <a:t>a y/o participar en un evento de carnaval</a:t>
            </a:r>
          </a:p>
          <a:p>
            <a:r>
              <a:rPr lang="es-ES" sz="1200" dirty="0" smtClean="0">
                <a:latin typeface="Baskerville Old Face" pitchFamily="18" charset="0"/>
              </a:rPr>
              <a:t>Hable </a:t>
            </a:r>
            <a:r>
              <a:rPr lang="es-ES" sz="1200" dirty="0">
                <a:latin typeface="Baskerville Old Face" pitchFamily="18" charset="0"/>
              </a:rPr>
              <a:t>con un participante sobre su experiencia en el carnaval</a:t>
            </a:r>
          </a:p>
        </p:txBody>
      </p:sp>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5833" t="1797" r="5000" b="15354"/>
          <a:stretch/>
        </p:blipFill>
        <p:spPr>
          <a:xfrm>
            <a:off x="914400" y="381000"/>
            <a:ext cx="7412183" cy="3810000"/>
          </a:xfrm>
          <a:prstGeom prst="rect">
            <a:avLst/>
          </a:prstGeom>
          <a:ln>
            <a:solidFill>
              <a:srgbClr val="FF0000"/>
            </a:solidFill>
          </a:ln>
        </p:spPr>
      </p:pic>
    </p:spTree>
    <p:extLst>
      <p:ext uri="{BB962C8B-B14F-4D97-AF65-F5344CB8AC3E}">
        <p14:creationId xmlns:p14="http://schemas.microsoft.com/office/powerpoint/2010/main" val="669334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143000"/>
            <a:ext cx="8229600" cy="4876800"/>
          </a:xfrm>
          <a:solidFill>
            <a:schemeClr val="tx1">
              <a:lumMod val="65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a:noAutofit/>
          </a:bodyPr>
          <a:lstStyle/>
          <a:p>
            <a:pPr algn="just">
              <a:spcBef>
                <a:spcPts val="0"/>
              </a:spcBef>
            </a:pPr>
            <a:r>
              <a:rPr lang="es-ES" sz="1200" dirty="0" smtClean="0">
                <a:solidFill>
                  <a:schemeClr val="bg1"/>
                </a:solidFill>
                <a:latin typeface="Times New Roman" pitchFamily="18" charset="0"/>
                <a:cs typeface="Times New Roman" pitchFamily="18" charset="0"/>
              </a:rPr>
              <a:t>El Día de los Tres Reyes Magos o la Epifanía es un día feriado local celebrado el 6 de enero</a:t>
            </a:r>
            <a:r>
              <a:rPr lang="es-ES" sz="1200" dirty="0">
                <a:solidFill>
                  <a:schemeClr val="bg1"/>
                </a:solidFill>
                <a:latin typeface="Times New Roman" pitchFamily="18" charset="0"/>
                <a:cs typeface="Times New Roman" pitchFamily="18" charset="0"/>
              </a:rPr>
              <a:t>. S</a:t>
            </a:r>
            <a:r>
              <a:rPr lang="es-ES" sz="1200" dirty="0" smtClean="0">
                <a:solidFill>
                  <a:schemeClr val="bg1"/>
                </a:solidFill>
                <a:latin typeface="Times New Roman" pitchFamily="18" charset="0"/>
                <a:cs typeface="Times New Roman" pitchFamily="18" charset="0"/>
              </a:rPr>
              <a:t>egún </a:t>
            </a:r>
            <a:r>
              <a:rPr lang="es-ES" sz="1200" dirty="0">
                <a:solidFill>
                  <a:schemeClr val="bg1"/>
                </a:solidFill>
                <a:latin typeface="Times New Roman" pitchFamily="18" charset="0"/>
                <a:cs typeface="Times New Roman" pitchFamily="18" charset="0"/>
              </a:rPr>
              <a:t>la </a:t>
            </a:r>
            <a:r>
              <a:rPr lang="es-ES" sz="1200" dirty="0" smtClean="0">
                <a:solidFill>
                  <a:schemeClr val="bg1"/>
                </a:solidFill>
                <a:latin typeface="Times New Roman" pitchFamily="18" charset="0"/>
                <a:cs typeface="Times New Roman" pitchFamily="18" charset="0"/>
              </a:rPr>
              <a:t>creencia, </a:t>
            </a:r>
            <a:r>
              <a:rPr lang="es-ES" sz="1200" dirty="0">
                <a:solidFill>
                  <a:schemeClr val="bg1"/>
                </a:solidFill>
                <a:latin typeface="Times New Roman" pitchFamily="18" charset="0"/>
                <a:cs typeface="Times New Roman" pitchFamily="18" charset="0"/>
              </a:rPr>
              <a:t>e</a:t>
            </a:r>
            <a:r>
              <a:rPr lang="es-ES" sz="1200" dirty="0" smtClean="0">
                <a:solidFill>
                  <a:schemeClr val="bg1"/>
                </a:solidFill>
                <a:latin typeface="Times New Roman" pitchFamily="18" charset="0"/>
                <a:cs typeface="Times New Roman" pitchFamily="18" charset="0"/>
              </a:rPr>
              <a:t>s el día que los reyes magos le obsequiaron regalos de incienso, oro y mirra al ni</a:t>
            </a:r>
            <a:r>
              <a:rPr lang="es-ES" sz="1200" dirty="0" smtClean="0">
                <a:solidFill>
                  <a:schemeClr val="bg1"/>
                </a:solidFill>
                <a:latin typeface="Times New Roman"/>
                <a:cs typeface="Times New Roman"/>
              </a:rPr>
              <a:t>ñ</a:t>
            </a:r>
            <a:r>
              <a:rPr lang="es-ES" sz="1200" dirty="0" smtClean="0">
                <a:solidFill>
                  <a:schemeClr val="bg1"/>
                </a:solidFill>
                <a:latin typeface="Times New Roman" pitchFamily="18" charset="0"/>
                <a:cs typeface="Times New Roman" pitchFamily="18" charset="0"/>
              </a:rPr>
              <a:t>o Jesús en el pesebre en Belén.</a:t>
            </a:r>
          </a:p>
          <a:p>
            <a:pPr algn="just">
              <a:spcBef>
                <a:spcPts val="0"/>
              </a:spcBef>
            </a:pPr>
            <a:endParaRPr lang="es-ES" sz="1200" dirty="0" smtClean="0">
              <a:solidFill>
                <a:schemeClr val="bg1"/>
              </a:solidFill>
              <a:latin typeface="Times New Roman" pitchFamily="18" charset="0"/>
              <a:cs typeface="Times New Roman" pitchFamily="18" charset="0"/>
            </a:endParaRPr>
          </a:p>
          <a:p>
            <a:pPr algn="just">
              <a:spcBef>
                <a:spcPts val="0"/>
              </a:spcBef>
            </a:pPr>
            <a:r>
              <a:rPr lang="es-ES" sz="1200" dirty="0" smtClean="0">
                <a:solidFill>
                  <a:schemeClr val="bg1"/>
                </a:solidFill>
                <a:latin typeface="Times New Roman" pitchFamily="18" charset="0"/>
                <a:cs typeface="Times New Roman" pitchFamily="18" charset="0"/>
              </a:rPr>
              <a:t>Es una celebración festiva especialmente en las comunidades hispanas en el continente. </a:t>
            </a:r>
            <a:r>
              <a:rPr lang="es-ES" sz="1200" dirty="0">
                <a:solidFill>
                  <a:schemeClr val="bg1"/>
                </a:solidFill>
                <a:latin typeface="Times New Roman"/>
                <a:cs typeface="Times New Roman"/>
              </a:rPr>
              <a:t>A</a:t>
            </a:r>
            <a:r>
              <a:rPr lang="es-ES" sz="1200" dirty="0" smtClean="0">
                <a:solidFill>
                  <a:schemeClr val="bg1"/>
                </a:solidFill>
                <a:latin typeface="Times New Roman" pitchFamily="18" charset="0"/>
                <a:cs typeface="Times New Roman" pitchFamily="18" charset="0"/>
              </a:rPr>
              <a:t>rboles de Navidad todavía siguen de pie para la celebración final que marca el cierre de la época navideña. La </a:t>
            </a:r>
            <a:r>
              <a:rPr lang="es-ES" sz="1200" dirty="0">
                <a:solidFill>
                  <a:schemeClr val="bg1"/>
                </a:solidFill>
                <a:latin typeface="Times New Roman" pitchFamily="18" charset="0"/>
                <a:cs typeface="Times New Roman" pitchFamily="18" charset="0"/>
              </a:rPr>
              <a:t>noche del 5 de enero niños colocan cajas de zapatos </a:t>
            </a:r>
            <a:r>
              <a:rPr lang="es-ES" sz="1200" dirty="0" smtClean="0">
                <a:solidFill>
                  <a:schemeClr val="bg1"/>
                </a:solidFill>
                <a:latin typeface="Times New Roman" pitchFamily="18" charset="0"/>
                <a:cs typeface="Times New Roman" pitchFamily="18" charset="0"/>
              </a:rPr>
              <a:t>vacíos </a:t>
            </a:r>
            <a:r>
              <a:rPr lang="es-ES" sz="1200" dirty="0">
                <a:solidFill>
                  <a:schemeClr val="bg1"/>
                </a:solidFill>
                <a:latin typeface="Times New Roman" pitchFamily="18" charset="0"/>
                <a:cs typeface="Times New Roman" pitchFamily="18" charset="0"/>
              </a:rPr>
              <a:t>o con </a:t>
            </a:r>
            <a:r>
              <a:rPr lang="es-ES" sz="1200" dirty="0" smtClean="0">
                <a:solidFill>
                  <a:schemeClr val="bg1"/>
                </a:solidFill>
                <a:latin typeface="Times New Roman" pitchFamily="18" charset="0"/>
                <a:cs typeface="Times New Roman" pitchFamily="18" charset="0"/>
              </a:rPr>
              <a:t>yerba, maíz, u otra comida de camello  </a:t>
            </a:r>
            <a:r>
              <a:rPr lang="es-ES" sz="1200" dirty="0">
                <a:solidFill>
                  <a:schemeClr val="bg1"/>
                </a:solidFill>
                <a:latin typeface="Times New Roman" pitchFamily="18" charset="0"/>
                <a:cs typeface="Times New Roman" pitchFamily="18" charset="0"/>
              </a:rPr>
              <a:t>debajo de sus camas </a:t>
            </a:r>
            <a:r>
              <a:rPr lang="es-ES" sz="1200" dirty="0" smtClean="0">
                <a:solidFill>
                  <a:schemeClr val="bg1"/>
                </a:solidFill>
                <a:latin typeface="Times New Roman" pitchFamily="18" charset="0"/>
                <a:cs typeface="Times New Roman" pitchFamily="18" charset="0"/>
              </a:rPr>
              <a:t> para ansiosamente</a:t>
            </a:r>
            <a:r>
              <a:rPr lang="es-ES" sz="1200" dirty="0">
                <a:solidFill>
                  <a:schemeClr val="bg1"/>
                </a:solidFill>
                <a:latin typeface="Times New Roman" pitchFamily="18" charset="0"/>
                <a:cs typeface="Times New Roman" pitchFamily="18" charset="0"/>
              </a:rPr>
              <a:t> </a:t>
            </a:r>
            <a:r>
              <a:rPr lang="es-ES" sz="1200" dirty="0" smtClean="0">
                <a:solidFill>
                  <a:schemeClr val="bg1"/>
                </a:solidFill>
                <a:latin typeface="Times New Roman" pitchFamily="18" charset="0"/>
                <a:cs typeface="Times New Roman" pitchFamily="18" charset="0"/>
              </a:rPr>
              <a:t>despertar con algún regalo. Las panaderías producen la Rosca de Reyes, un bizcocho en forma de dona donde se encuentra oculto un niño Jesús en pl</a:t>
            </a:r>
            <a:r>
              <a:rPr lang="es-ES" sz="1200" dirty="0" smtClean="0">
                <a:solidFill>
                  <a:schemeClr val="bg1"/>
                </a:solidFill>
                <a:latin typeface="Times New Roman"/>
                <a:cs typeface="Times New Roman"/>
              </a:rPr>
              <a:t>á</a:t>
            </a:r>
            <a:r>
              <a:rPr lang="es-ES" sz="1200" dirty="0" smtClean="0">
                <a:solidFill>
                  <a:schemeClr val="bg1"/>
                </a:solidFill>
                <a:latin typeface="Times New Roman" pitchFamily="18" charset="0"/>
                <a:cs typeface="Times New Roman" pitchFamily="18" charset="0"/>
              </a:rPr>
              <a:t>stico. Rodeado por la familia, es consumido. Para añadir a la celebración hay paradas</a:t>
            </a:r>
            <a:r>
              <a:rPr lang="es-ES" sz="1200" dirty="0">
                <a:solidFill>
                  <a:schemeClr val="bg1"/>
                </a:solidFill>
                <a:latin typeface="Times New Roman" pitchFamily="18" charset="0"/>
                <a:cs typeface="Times New Roman" pitchFamily="18" charset="0"/>
              </a:rPr>
              <a:t> </a:t>
            </a:r>
            <a:r>
              <a:rPr lang="es-ES" sz="1200" dirty="0" smtClean="0">
                <a:solidFill>
                  <a:schemeClr val="bg1"/>
                </a:solidFill>
                <a:latin typeface="Times New Roman" pitchFamily="18" charset="0"/>
                <a:cs typeface="Times New Roman" pitchFamily="18" charset="0"/>
              </a:rPr>
              <a:t>con camellos </a:t>
            </a:r>
            <a:r>
              <a:rPr lang="es-ES" sz="1200" dirty="0">
                <a:solidFill>
                  <a:schemeClr val="bg1"/>
                </a:solidFill>
                <a:latin typeface="Times New Roman" pitchFamily="18" charset="0"/>
                <a:cs typeface="Times New Roman" pitchFamily="18" charset="0"/>
              </a:rPr>
              <a:t>reales</a:t>
            </a:r>
            <a:r>
              <a:rPr lang="es-ES" sz="1200" dirty="0" smtClean="0">
                <a:solidFill>
                  <a:schemeClr val="bg1"/>
                </a:solidFill>
                <a:latin typeface="Times New Roman" pitchFamily="18" charset="0"/>
                <a:cs typeface="Times New Roman" pitchFamily="18" charset="0"/>
              </a:rPr>
              <a:t> y  niños que llevan coronas pl</a:t>
            </a:r>
            <a:r>
              <a:rPr lang="es-ES" sz="1200" dirty="0" smtClean="0">
                <a:solidFill>
                  <a:schemeClr val="bg1"/>
                </a:solidFill>
                <a:latin typeface="Times New Roman"/>
                <a:cs typeface="Times New Roman"/>
              </a:rPr>
              <a:t>á</a:t>
            </a:r>
            <a:r>
              <a:rPr lang="es-ES" sz="1200" dirty="0" smtClean="0">
                <a:solidFill>
                  <a:schemeClr val="bg1"/>
                </a:solidFill>
                <a:latin typeface="Times New Roman" pitchFamily="18" charset="0"/>
                <a:cs typeface="Times New Roman" pitchFamily="18" charset="0"/>
              </a:rPr>
              <a:t>sticas que desfilan por las calles principales mientras los padres observan llenos de orgullo y animándoles.</a:t>
            </a:r>
          </a:p>
          <a:p>
            <a:pPr algn="just">
              <a:spcBef>
                <a:spcPts val="0"/>
              </a:spcBef>
            </a:pPr>
            <a:r>
              <a:rPr lang="es-ES" sz="1200" dirty="0" smtClean="0">
                <a:solidFill>
                  <a:schemeClr val="bg1"/>
                </a:solidFill>
                <a:latin typeface="Times New Roman" pitchFamily="18" charset="0"/>
                <a:cs typeface="Times New Roman" pitchFamily="18" charset="0"/>
              </a:rPr>
              <a:t> </a:t>
            </a:r>
          </a:p>
          <a:p>
            <a:pPr algn="just">
              <a:spcBef>
                <a:spcPts val="0"/>
              </a:spcBef>
            </a:pPr>
            <a:r>
              <a:rPr lang="es-ES" sz="1200" dirty="0">
                <a:solidFill>
                  <a:schemeClr val="bg1"/>
                </a:solidFill>
                <a:latin typeface="Times New Roman" pitchFamily="18" charset="0"/>
                <a:cs typeface="Times New Roman" pitchFamily="18" charset="0"/>
              </a:rPr>
              <a:t>En las Islas Vírgenes es una celebración cultural festiva principalmente en St. Croix. Es el día que culmina el Carnaval Navideño de St. Croix después un mes largo </a:t>
            </a:r>
            <a:r>
              <a:rPr lang="es-ES" sz="1200" dirty="0" smtClean="0">
                <a:solidFill>
                  <a:schemeClr val="bg1"/>
                </a:solidFill>
                <a:latin typeface="Times New Roman" pitchFamily="18" charset="0"/>
                <a:cs typeface="Times New Roman" pitchFamily="18" charset="0"/>
              </a:rPr>
              <a:t>de actividades culturales y tradicionales llenos de diversión.  </a:t>
            </a:r>
          </a:p>
          <a:p>
            <a:pPr algn="just">
              <a:spcBef>
                <a:spcPts val="0"/>
              </a:spcBef>
            </a:pPr>
            <a:endParaRPr lang="es-ES" sz="1200" dirty="0">
              <a:solidFill>
                <a:schemeClr val="bg1"/>
              </a:solidFill>
              <a:latin typeface="Times New Roman" pitchFamily="18" charset="0"/>
              <a:cs typeface="Times New Roman" pitchFamily="18" charset="0"/>
            </a:endParaRPr>
          </a:p>
          <a:p>
            <a:pPr algn="just">
              <a:spcBef>
                <a:spcPts val="0"/>
              </a:spcBef>
            </a:pPr>
            <a:r>
              <a:rPr lang="es-ES" sz="1200" dirty="0" smtClean="0">
                <a:solidFill>
                  <a:schemeClr val="bg1"/>
                </a:solidFill>
                <a:latin typeface="Times New Roman" pitchFamily="18" charset="0"/>
                <a:cs typeface="Times New Roman" pitchFamily="18" charset="0"/>
              </a:rPr>
              <a:t>Otros </a:t>
            </a:r>
            <a:r>
              <a:rPr lang="es-ES" sz="1200" dirty="0">
                <a:solidFill>
                  <a:schemeClr val="bg1"/>
                </a:solidFill>
                <a:latin typeface="Times New Roman" pitchFamily="18" charset="0"/>
                <a:cs typeface="Times New Roman" pitchFamily="18" charset="0"/>
              </a:rPr>
              <a:t>miembros de la comunidad disfrutan de la  oportunidad de reunirse en la playa con amigos y familiares para de un día lleno de barbacoa y música</a:t>
            </a:r>
            <a:r>
              <a:rPr lang="es-ES" sz="1200" dirty="0" smtClean="0">
                <a:solidFill>
                  <a:schemeClr val="bg1"/>
                </a:solidFill>
                <a:latin typeface="Times New Roman" pitchFamily="18" charset="0"/>
                <a:cs typeface="Times New Roman" pitchFamily="18" charset="0"/>
              </a:rPr>
              <a:t>.</a:t>
            </a:r>
          </a:p>
          <a:p>
            <a:pPr algn="just">
              <a:spcBef>
                <a:spcPts val="0"/>
              </a:spcBef>
            </a:pPr>
            <a:endParaRPr lang="es-ES" sz="1200" dirty="0">
              <a:solidFill>
                <a:schemeClr val="bg1"/>
              </a:solidFill>
              <a:latin typeface="Times New Roman" pitchFamily="18" charset="0"/>
              <a:cs typeface="Times New Roman" pitchFamily="18" charset="0"/>
            </a:endParaRPr>
          </a:p>
          <a:p>
            <a:pPr algn="just">
              <a:spcBef>
                <a:spcPts val="0"/>
              </a:spcBef>
            </a:pPr>
            <a:r>
              <a:rPr lang="es-ES" sz="1200" dirty="0" smtClean="0">
                <a:solidFill>
                  <a:schemeClr val="bg1"/>
                </a:solidFill>
                <a:latin typeface="Times New Roman" pitchFamily="18" charset="0"/>
                <a:cs typeface="Times New Roman" pitchFamily="18" charset="0"/>
              </a:rPr>
              <a:t>Muchos cristianos utilizan este tiempo </a:t>
            </a:r>
            <a:r>
              <a:rPr lang="es-ES" sz="1200" dirty="0">
                <a:solidFill>
                  <a:schemeClr val="bg1"/>
                </a:solidFill>
                <a:latin typeface="Times New Roman" pitchFamily="18" charset="0"/>
                <a:cs typeface="Times New Roman" pitchFamily="18" charset="0"/>
              </a:rPr>
              <a:t>para reflexionar </a:t>
            </a:r>
            <a:r>
              <a:rPr lang="es-ES" sz="1200" dirty="0" smtClean="0">
                <a:solidFill>
                  <a:schemeClr val="bg1"/>
                </a:solidFill>
                <a:latin typeface="Times New Roman" pitchFamily="18" charset="0"/>
                <a:cs typeface="Times New Roman" pitchFamily="18" charset="0"/>
              </a:rPr>
              <a:t>solemnemente sobre </a:t>
            </a:r>
            <a:r>
              <a:rPr lang="es-ES" sz="1200" dirty="0">
                <a:solidFill>
                  <a:schemeClr val="bg1"/>
                </a:solidFill>
                <a:latin typeface="Times New Roman" pitchFamily="18" charset="0"/>
                <a:cs typeface="Times New Roman" pitchFamily="18" charset="0"/>
              </a:rPr>
              <a:t>la percepción espiritual del cierre de la época navideña</a:t>
            </a:r>
            <a:r>
              <a:rPr lang="es-ES" sz="1200" dirty="0" smtClean="0">
                <a:solidFill>
                  <a:schemeClr val="bg1"/>
                </a:solidFill>
                <a:latin typeface="Times New Roman" pitchFamily="18" charset="0"/>
                <a:cs typeface="Times New Roman" pitchFamily="18" charset="0"/>
              </a:rPr>
              <a:t>, </a:t>
            </a:r>
            <a:r>
              <a:rPr lang="es-ES" sz="1200" dirty="0">
                <a:solidFill>
                  <a:schemeClr val="bg1"/>
                </a:solidFill>
                <a:latin typeface="Times New Roman" pitchFamily="18" charset="0"/>
                <a:cs typeface="Times New Roman" pitchFamily="18" charset="0"/>
              </a:rPr>
              <a:t>que celebra el nacimiento del Niño Jesús.</a:t>
            </a:r>
          </a:p>
          <a:p>
            <a:pPr algn="just">
              <a:spcBef>
                <a:spcPts val="0"/>
              </a:spcBef>
            </a:pPr>
            <a:endParaRPr lang="en-US" sz="1550" dirty="0" smtClean="0">
              <a:solidFill>
                <a:schemeClr val="bg1"/>
              </a:solidFill>
              <a:latin typeface="Times New Roman" pitchFamily="18" charset="0"/>
              <a:cs typeface="Times New Roman" pitchFamily="18" charset="0"/>
            </a:endParaRPr>
          </a:p>
        </p:txBody>
      </p:sp>
      <p:sp>
        <p:nvSpPr>
          <p:cNvPr id="5" name="Title 1"/>
          <p:cNvSpPr txBox="1">
            <a:spLocks/>
          </p:cNvSpPr>
          <p:nvPr/>
        </p:nvSpPr>
        <p:spPr>
          <a:xfrm>
            <a:off x="1828800" y="358775"/>
            <a:ext cx="5562600" cy="631825"/>
          </a:xfrm>
          <a:prstGeom prst="rect">
            <a:avLst/>
          </a:prstGeom>
          <a:solidFill>
            <a:schemeClr val="tx1">
              <a:lumMod val="65000"/>
            </a:schemeClr>
          </a:solidFill>
          <a:ln>
            <a:solidFill>
              <a:schemeClr val="tx1"/>
            </a:solidFill>
          </a:ln>
        </p:spPr>
        <p:txBody>
          <a:bodyPr vert="horz" lIns="91440" tIns="45720" rIns="91440" bIns="45720" rtlCol="0" anchor="b">
            <a:noAutofit/>
          </a:bodyPr>
          <a:lstStyle>
            <a:lvl1pPr algn="r" defTabSz="914400" rtl="0" eaLnBrk="1" latinLnBrk="0" hangingPunct="1">
              <a:lnSpc>
                <a:spcPct val="90000"/>
              </a:lnSpc>
              <a:spcBef>
                <a:spcPct val="0"/>
              </a:spcBef>
              <a:buNone/>
              <a:defRPr sz="4800" kern="1200">
                <a:solidFill>
                  <a:schemeClr val="tx1"/>
                </a:solidFill>
                <a:latin typeface="+mj-lt"/>
                <a:ea typeface="+mj-ea"/>
                <a:cs typeface="+mj-cs"/>
              </a:defRPr>
            </a:lvl1pPr>
          </a:lstStyle>
          <a:p>
            <a:pPr algn="ctr"/>
            <a:r>
              <a:rPr lang="es-PR" sz="4400" b="1" dirty="0" smtClean="0">
                <a:solidFill>
                  <a:schemeClr val="accent5">
                    <a:lumMod val="75000"/>
                  </a:schemeClr>
                </a:solidFill>
                <a:latin typeface="Edwardian Script ITC" pitchFamily="66" charset="0"/>
              </a:rPr>
              <a:t>Día de los Tres Reyes Magos</a:t>
            </a:r>
            <a:endParaRPr lang="es-PR" sz="4400" b="1" dirty="0">
              <a:solidFill>
                <a:schemeClr val="accent5">
                  <a:lumMod val="75000"/>
                </a:schemeClr>
              </a:solidFill>
              <a:latin typeface="Edwardian Script ITC" pitchFamily="66" charset="0"/>
            </a:endParaRPr>
          </a:p>
        </p:txBody>
      </p:sp>
      <p:sp>
        <p:nvSpPr>
          <p:cNvPr id="6" name="Rectangle 5"/>
          <p:cNvSpPr/>
          <p:nvPr/>
        </p:nvSpPr>
        <p:spPr>
          <a:xfrm>
            <a:off x="-1345963" y="1371600"/>
            <a:ext cx="1371600" cy="246221"/>
          </a:xfrm>
          <a:prstGeom prst="rect">
            <a:avLst/>
          </a:prstGeom>
        </p:spPr>
        <p:txBody>
          <a:bodyPr wrap="square">
            <a:spAutoFit/>
          </a:bodyPr>
          <a:lstStyle/>
          <a:p>
            <a:pPr algn="just">
              <a:spcBef>
                <a:spcPts val="0"/>
              </a:spcBef>
            </a:pPr>
            <a:endParaRPr lang="en-US" sz="1000" dirty="0">
              <a:solidFill>
                <a:schemeClr val="bg1"/>
              </a:solidFill>
              <a:latin typeface="Times New Roman" pitchFamily="18" charset="0"/>
              <a:cs typeface="Times New Roman" pitchFamily="18" charset="0"/>
            </a:endParaRPr>
          </a:p>
        </p:txBody>
      </p:sp>
      <p:sp>
        <p:nvSpPr>
          <p:cNvPr id="7" name="Rectangle 6"/>
          <p:cNvSpPr/>
          <p:nvPr/>
        </p:nvSpPr>
        <p:spPr>
          <a:xfrm>
            <a:off x="-1219200" y="261721"/>
            <a:ext cx="1244837" cy="246221"/>
          </a:xfrm>
          <a:prstGeom prst="rect">
            <a:avLst/>
          </a:prstGeom>
        </p:spPr>
        <p:txBody>
          <a:bodyPr wrap="square">
            <a:spAutoFit/>
          </a:bodyPr>
          <a:lstStyle/>
          <a:p>
            <a:pPr algn="just">
              <a:spcBef>
                <a:spcPts val="0"/>
              </a:spcBef>
            </a:pPr>
            <a:endParaRPr lang="en-US" sz="1000" dirty="0">
              <a:solidFill>
                <a:schemeClr val="bg1"/>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Rectangle 7"/>
          <p:cNvSpPr/>
          <p:nvPr/>
        </p:nvSpPr>
        <p:spPr>
          <a:xfrm>
            <a:off x="381000" y="5029200"/>
            <a:ext cx="7924800" cy="830997"/>
          </a:xfrm>
          <a:prstGeom prst="rect">
            <a:avLst/>
          </a:prstGeom>
        </p:spPr>
        <p:txBody>
          <a:bodyPr wrap="square">
            <a:spAutoFit/>
          </a:bodyPr>
          <a:lstStyle/>
          <a:p>
            <a:r>
              <a:rPr lang="es-ES" sz="1200" u="sng" dirty="0">
                <a:latin typeface="Baskerville Old Face" pitchFamily="18" charset="0"/>
              </a:rPr>
              <a:t>Sugerencias para actividades en familia y actividades en el salón de clase</a:t>
            </a:r>
            <a:br>
              <a:rPr lang="es-ES" sz="1200" u="sng" dirty="0">
                <a:latin typeface="Baskerville Old Face" pitchFamily="18" charset="0"/>
              </a:rPr>
            </a:br>
            <a:r>
              <a:rPr lang="es-ES" sz="1200" dirty="0" smtClean="0">
                <a:latin typeface="Baskerville Old Face" pitchFamily="18" charset="0"/>
              </a:rPr>
              <a:t>Participe </a:t>
            </a:r>
            <a:r>
              <a:rPr lang="es-ES" sz="1200" dirty="0">
                <a:latin typeface="Baskerville Old Face" pitchFamily="18" charset="0"/>
              </a:rPr>
              <a:t>en una celebración latina</a:t>
            </a:r>
          </a:p>
          <a:p>
            <a:r>
              <a:rPr lang="es-ES" sz="1200" dirty="0" smtClean="0">
                <a:latin typeface="Baskerville Old Face" pitchFamily="18" charset="0"/>
              </a:rPr>
              <a:t>Investigue </a:t>
            </a:r>
            <a:r>
              <a:rPr lang="es-ES" sz="1200" dirty="0">
                <a:latin typeface="Baskerville Old Face" pitchFamily="18" charset="0"/>
              </a:rPr>
              <a:t>y </a:t>
            </a:r>
            <a:r>
              <a:rPr lang="es-ES" sz="1200" dirty="0" smtClean="0">
                <a:latin typeface="Baskerville Old Face" pitchFamily="18" charset="0"/>
              </a:rPr>
              <a:t>comparta </a:t>
            </a:r>
            <a:r>
              <a:rPr lang="es-ES" sz="1200" dirty="0">
                <a:latin typeface="Baskerville Old Face" pitchFamily="18" charset="0"/>
              </a:rPr>
              <a:t>el origen de la celebración de los Tres Reyes Magos</a:t>
            </a:r>
          </a:p>
          <a:p>
            <a:r>
              <a:rPr lang="es-ES" sz="1200" dirty="0" smtClean="0">
                <a:latin typeface="Baskerville Old Face" pitchFamily="18" charset="0"/>
              </a:rPr>
              <a:t>Aprenda a confeccionar </a:t>
            </a:r>
            <a:r>
              <a:rPr lang="es-ES" sz="1200" dirty="0">
                <a:latin typeface="Baskerville Old Face" pitchFamily="18" charset="0"/>
              </a:rPr>
              <a:t>una Rosca de Reyes</a:t>
            </a:r>
          </a:p>
        </p:txBody>
      </p:sp>
      <p:sp>
        <p:nvSpPr>
          <p:cNvPr id="10" name="Rectangle 9"/>
          <p:cNvSpPr/>
          <p:nvPr/>
        </p:nvSpPr>
        <p:spPr>
          <a:xfrm>
            <a:off x="381000" y="5942399"/>
            <a:ext cx="8229600" cy="646331"/>
          </a:xfrm>
          <a:prstGeom prst="rect">
            <a:avLst/>
          </a:prstGeom>
        </p:spPr>
        <p:txBody>
          <a:bodyPr wrap="square">
            <a:spAutoFit/>
          </a:bodyPr>
          <a:lstStyle/>
          <a:p>
            <a:r>
              <a:rPr lang="es-PR" sz="1200" b="1" u="sng" dirty="0" smtClean="0">
                <a:solidFill>
                  <a:schemeClr val="accent3">
                    <a:lumMod val="50000"/>
                  </a:schemeClr>
                </a:solidFill>
                <a:latin typeface="Bodoni MT" pitchFamily="18" charset="0"/>
                <a:ea typeface="Batang" pitchFamily="18" charset="-127"/>
              </a:rPr>
              <a:t>Cortesía de</a:t>
            </a:r>
            <a:br>
              <a:rPr lang="es-PR" sz="1200" b="1" u="sng" dirty="0" smtClean="0">
                <a:solidFill>
                  <a:schemeClr val="accent3">
                    <a:lumMod val="50000"/>
                  </a:schemeClr>
                </a:solidFill>
                <a:latin typeface="Bodoni MT" pitchFamily="18" charset="0"/>
                <a:ea typeface="Batang" pitchFamily="18" charset="-127"/>
              </a:rPr>
            </a:br>
            <a:r>
              <a:rPr lang="es-PR" sz="1200" b="1" dirty="0" smtClean="0">
                <a:solidFill>
                  <a:schemeClr val="accent3">
                    <a:lumMod val="50000"/>
                  </a:schemeClr>
                </a:solidFill>
                <a:latin typeface="Bodoni MT" pitchFamily="18" charset="0"/>
                <a:ea typeface="Batang" pitchFamily="18" charset="-127"/>
              </a:rPr>
              <a:t>Texto: </a:t>
            </a:r>
            <a:r>
              <a:rPr lang="es-PR" sz="1200" b="1" dirty="0" smtClean="0">
                <a:solidFill>
                  <a:schemeClr val="accent3">
                    <a:lumMod val="50000"/>
                  </a:schemeClr>
                </a:solidFill>
                <a:latin typeface="Bodoni MT" pitchFamily="18" charset="0"/>
                <a:ea typeface="Batang" pitchFamily="18" charset="-127"/>
                <a:hlinkClick r:id="rId2"/>
              </a:rPr>
              <a:t>http://latino.foxnews.com/latino/lifestyle/2011/01/06/bothers-kings-day/</a:t>
            </a:r>
            <a:r>
              <a:rPr lang="es-PR" sz="1200" b="1" dirty="0" smtClean="0">
                <a:solidFill>
                  <a:schemeClr val="accent3">
                    <a:lumMod val="50000"/>
                  </a:schemeClr>
                </a:solidFill>
                <a:latin typeface="Bodoni MT" pitchFamily="18" charset="0"/>
                <a:ea typeface="Batang" pitchFamily="18" charset="-127"/>
              </a:rPr>
              <a:t>; </a:t>
            </a:r>
            <a:r>
              <a:rPr lang="es-PR" sz="1200" b="1" dirty="0" smtClean="0">
                <a:solidFill>
                  <a:schemeClr val="accent3">
                    <a:lumMod val="50000"/>
                  </a:schemeClr>
                </a:solidFill>
                <a:latin typeface="Bodoni MT" pitchFamily="18" charset="0"/>
                <a:ea typeface="Batang" pitchFamily="18" charset="-127"/>
                <a:hlinkClick r:id="rId3"/>
              </a:rPr>
              <a:t>http://three-kings-day.123holiday.net/</a:t>
            </a:r>
            <a:r>
              <a:rPr lang="es-PR" sz="1200" b="1" dirty="0" smtClean="0">
                <a:solidFill>
                  <a:schemeClr val="accent3">
                    <a:lumMod val="50000"/>
                  </a:schemeClr>
                </a:solidFill>
                <a:latin typeface="Bodoni MT" pitchFamily="18" charset="0"/>
                <a:ea typeface="Batang" pitchFamily="18" charset="-127"/>
              </a:rPr>
              <a:t>; </a:t>
            </a:r>
          </a:p>
          <a:p>
            <a:r>
              <a:rPr lang="es-PR" sz="1200" b="1" dirty="0" smtClean="0">
                <a:solidFill>
                  <a:schemeClr val="accent3">
                    <a:lumMod val="50000"/>
                  </a:schemeClr>
                </a:solidFill>
                <a:latin typeface="Bodoni MT" pitchFamily="18" charset="0"/>
                <a:ea typeface="Batang" pitchFamily="18" charset="-127"/>
              </a:rPr>
              <a:t>Imagen:  </a:t>
            </a:r>
            <a:r>
              <a:rPr lang="en-US" sz="1200" b="1" dirty="0" smtClean="0">
                <a:solidFill>
                  <a:schemeClr val="accent3">
                    <a:lumMod val="50000"/>
                  </a:schemeClr>
                </a:solidFill>
                <a:latin typeface="Bodoni MT" pitchFamily="18" charset="0"/>
                <a:ea typeface="Batang" pitchFamily="18" charset="-127"/>
                <a:hlinkClick r:id="rId4"/>
              </a:rPr>
              <a:t>http</a:t>
            </a:r>
            <a:r>
              <a:rPr lang="en-US" sz="1200" b="1" dirty="0">
                <a:solidFill>
                  <a:schemeClr val="accent3">
                    <a:lumMod val="50000"/>
                  </a:schemeClr>
                </a:solidFill>
                <a:latin typeface="Bodoni MT" pitchFamily="18" charset="0"/>
                <a:ea typeface="Batang" pitchFamily="18" charset="-127"/>
                <a:hlinkClick r:id="rId4"/>
              </a:rPr>
              <a:t>://mblog.macys.com/experience-the-magic-of-three-kings-day-at-macys-2</a:t>
            </a:r>
            <a:r>
              <a:rPr lang="en-US" sz="1200" b="1" dirty="0" smtClean="0">
                <a:solidFill>
                  <a:schemeClr val="accent3">
                    <a:lumMod val="50000"/>
                  </a:schemeClr>
                </a:solidFill>
                <a:latin typeface="Bodoni MT" pitchFamily="18" charset="0"/>
                <a:ea typeface="Batang" pitchFamily="18" charset="-127"/>
                <a:hlinkClick r:id="rId4"/>
              </a:rPr>
              <a:t>/</a:t>
            </a:r>
            <a:r>
              <a:rPr lang="en-US" sz="1200" b="1" dirty="0" smtClean="0">
                <a:solidFill>
                  <a:schemeClr val="accent3">
                    <a:lumMod val="50000"/>
                  </a:schemeClr>
                </a:solidFill>
                <a:latin typeface="Bodoni MT" pitchFamily="18" charset="0"/>
                <a:ea typeface="Batang" pitchFamily="18" charset="-127"/>
              </a:rPr>
              <a:t> </a:t>
            </a:r>
          </a:p>
        </p:txBody>
      </p:sp>
      <p:pic>
        <p:nvPicPr>
          <p:cNvPr id="12"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1904998" y="643067"/>
            <a:ext cx="5556781" cy="3505200"/>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11" name="Rectangle 10"/>
          <p:cNvSpPr/>
          <p:nvPr/>
        </p:nvSpPr>
        <p:spPr>
          <a:xfrm>
            <a:off x="3109078" y="4319801"/>
            <a:ext cx="3148619" cy="461665"/>
          </a:xfrm>
          <a:prstGeom prst="rect">
            <a:avLst/>
          </a:prstGeom>
        </p:spPr>
        <p:txBody>
          <a:bodyPr wrap="none">
            <a:spAutoFit/>
          </a:bodyPr>
          <a:lstStyle/>
          <a:p>
            <a:r>
              <a:rPr lang="es-PR" sz="2400" dirty="0">
                <a:latin typeface="Algerian" panose="04020705040A02060702" pitchFamily="82" charset="0"/>
              </a:rPr>
              <a:t>Feliz </a:t>
            </a:r>
            <a:r>
              <a:rPr lang="es-PR" sz="2400" dirty="0" smtClean="0">
                <a:latin typeface="Algerian" panose="04020705040A02060702" pitchFamily="82" charset="0"/>
              </a:rPr>
              <a:t>Dia DE Reyes </a:t>
            </a:r>
            <a:endParaRPr lang="es-PR" sz="2400" dirty="0">
              <a:latin typeface="Algerian" panose="04020705040A02060702" pitchFamily="82"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6919</TotalTime>
  <Words>1816</Words>
  <Application>Microsoft Office PowerPoint</Application>
  <PresentationFormat>On-screen Show (4:3)</PresentationFormat>
  <Paragraphs>136</Paragraphs>
  <Slides>12</Slides>
  <Notes>1</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12</vt:i4>
      </vt:variant>
    </vt:vector>
  </HeadingPairs>
  <TitlesOfParts>
    <vt:vector size="26" baseType="lpstr">
      <vt:lpstr>Batang</vt:lpstr>
      <vt:lpstr>Algerian</vt:lpstr>
      <vt:lpstr>Arabic Typesetting</vt:lpstr>
      <vt:lpstr>Arial</vt:lpstr>
      <vt:lpstr>Baskerville Old Face</vt:lpstr>
      <vt:lpstr>Bodoni MT</vt:lpstr>
      <vt:lpstr>Calibri</vt:lpstr>
      <vt:lpstr>Century Gothic</vt:lpstr>
      <vt:lpstr>Constantia</vt:lpstr>
      <vt:lpstr>Edwardian Script ITC</vt:lpstr>
      <vt:lpstr>Lucida Calligraphy</vt:lpstr>
      <vt:lpstr>Times New Roman</vt:lpstr>
      <vt:lpstr>Wingdings 3</vt:lpstr>
      <vt:lpstr>Ion</vt:lpstr>
      <vt:lpstr>PowerPoint Presentation</vt:lpstr>
      <vt:lpstr>PowerPoint Presentation</vt:lpstr>
      <vt:lpstr>PowerPoint Presentation</vt:lpstr>
      <vt:lpstr>Kwanzaa</vt:lpstr>
      <vt:lpstr>PowerPoint Presentation</vt:lpstr>
      <vt:lpstr>       Carnaval Navideño de Santa Cruz</vt:lpstr>
      <vt:lpstr>PowerPoint Presentation</vt:lpstr>
      <vt:lpstr>PowerPoint Presentation</vt:lpstr>
      <vt:lpstr>PowerPoint Presentation</vt:lpstr>
      <vt:lpstr>PowerPoint Presentation</vt:lpstr>
      <vt:lpstr>PowerPoint Presentation</vt:lpstr>
      <vt:lpstr>PowerPoint Presentation</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Celebration of the  Holidays</dc:title>
  <dc:creator>Arlene L. Pinney-Benjamin</dc:creator>
  <cp:lastModifiedBy>Henley, Yohance</cp:lastModifiedBy>
  <cp:revision>772</cp:revision>
  <dcterms:created xsi:type="dcterms:W3CDTF">2012-09-12T18:02:31Z</dcterms:created>
  <dcterms:modified xsi:type="dcterms:W3CDTF">2016-12-30T15:00:08Z</dcterms:modified>
</cp:coreProperties>
</file>