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5" r:id="rId1"/>
  </p:sldMasterIdLst>
  <p:notesMasterIdLst>
    <p:notesMasterId r:id="rId39"/>
  </p:notesMasterIdLst>
  <p:sldIdLst>
    <p:sldId id="299" r:id="rId2"/>
    <p:sldId id="293" r:id="rId3"/>
    <p:sldId id="331" r:id="rId4"/>
    <p:sldId id="332" r:id="rId5"/>
    <p:sldId id="333" r:id="rId6"/>
    <p:sldId id="297" r:id="rId7"/>
    <p:sldId id="301" r:id="rId8"/>
    <p:sldId id="302" r:id="rId9"/>
    <p:sldId id="303" r:id="rId10"/>
    <p:sldId id="304" r:id="rId11"/>
    <p:sldId id="305" r:id="rId12"/>
    <p:sldId id="306" r:id="rId13"/>
    <p:sldId id="307" r:id="rId14"/>
    <p:sldId id="308" r:id="rId15"/>
    <p:sldId id="309" r:id="rId16"/>
    <p:sldId id="310" r:id="rId17"/>
    <p:sldId id="311" r:id="rId18"/>
    <p:sldId id="312" r:id="rId19"/>
    <p:sldId id="313" r:id="rId20"/>
    <p:sldId id="314" r:id="rId21"/>
    <p:sldId id="315" r:id="rId22"/>
    <p:sldId id="316" r:id="rId23"/>
    <p:sldId id="317" r:id="rId24"/>
    <p:sldId id="318" r:id="rId25"/>
    <p:sldId id="319" r:id="rId26"/>
    <p:sldId id="320" r:id="rId27"/>
    <p:sldId id="321" r:id="rId28"/>
    <p:sldId id="322" r:id="rId29"/>
    <p:sldId id="323" r:id="rId30"/>
    <p:sldId id="324" r:id="rId31"/>
    <p:sldId id="325" r:id="rId32"/>
    <p:sldId id="326" r:id="rId33"/>
    <p:sldId id="327" r:id="rId34"/>
    <p:sldId id="328" r:id="rId35"/>
    <p:sldId id="329" r:id="rId36"/>
    <p:sldId id="330" r:id="rId37"/>
    <p:sldId id="300" r:id="rId38"/>
  </p:sldIdLst>
  <p:sldSz cx="9144000" cy="6858000" type="screen4x3"/>
  <p:notesSz cx="6858000" cy="92900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8C1BA"/>
    <a:srgbClr val="C5F0FF"/>
    <a:srgbClr val="D2F2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4" autoAdjust="0"/>
    <p:restoredTop sz="94684" autoAdjust="0"/>
  </p:normalViewPr>
  <p:slideViewPr>
    <p:cSldViewPr>
      <p:cViewPr varScale="1">
        <p:scale>
          <a:sx n="57" d="100"/>
          <a:sy n="57" d="100"/>
        </p:scale>
        <p:origin x="36" y="96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D8C28693-7D44-4CE6-9E0E-74E2E9EA5336}" type="datetimeFigureOut">
              <a:rPr lang="en-US" smtClean="0"/>
              <a:pPr/>
              <a:t>12/23/2016</a:t>
            </a:fld>
            <a:endParaRPr lang="en-US"/>
          </a:p>
        </p:txBody>
      </p:sp>
      <p:sp>
        <p:nvSpPr>
          <p:cNvPr id="4" name="Slide Image Placeholder 3"/>
          <p:cNvSpPr>
            <a:spLocks noGrp="1" noRot="1" noChangeAspect="1"/>
          </p:cNvSpPr>
          <p:nvPr>
            <p:ph type="sldImg" idx="2"/>
          </p:nvPr>
        </p:nvSpPr>
        <p:spPr>
          <a:xfrm>
            <a:off x="1108075" y="696913"/>
            <a:ext cx="4641850" cy="34829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3250"/>
            <a:ext cx="5486400" cy="417988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332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3325"/>
            <a:ext cx="2971800" cy="465138"/>
          </a:xfrm>
          <a:prstGeom prst="rect">
            <a:avLst/>
          </a:prstGeom>
        </p:spPr>
        <p:txBody>
          <a:bodyPr vert="horz" lIns="91440" tIns="45720" rIns="91440" bIns="45720" rtlCol="0" anchor="b"/>
          <a:lstStyle>
            <a:lvl1pPr algn="r">
              <a:defRPr sz="1200"/>
            </a:lvl1pPr>
          </a:lstStyle>
          <a:p>
            <a:fld id="{B718754F-46E4-4A76-BC7E-55A531FB07FD}" type="slidenum">
              <a:rPr lang="en-US" smtClean="0"/>
              <a:pPr/>
              <a:t>‹#›</a:t>
            </a:fld>
            <a:endParaRPr lang="en-US"/>
          </a:p>
        </p:txBody>
      </p:sp>
    </p:spTree>
    <p:extLst>
      <p:ext uri="{BB962C8B-B14F-4D97-AF65-F5344CB8AC3E}">
        <p14:creationId xmlns:p14="http://schemas.microsoft.com/office/powerpoint/2010/main" val="271772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E6A956C-A275-4439-819F-0A1591A37C52}" type="slidenum">
              <a:rPr lang="en-US" smtClean="0"/>
              <a:pPr/>
              <a:t>1</a:t>
            </a:fld>
            <a:endParaRPr lang="en-US"/>
          </a:p>
        </p:txBody>
      </p:sp>
    </p:spTree>
    <p:extLst>
      <p:ext uri="{BB962C8B-B14F-4D97-AF65-F5344CB8AC3E}">
        <p14:creationId xmlns:p14="http://schemas.microsoft.com/office/powerpoint/2010/main" val="2287608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5813609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12/23/2016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713834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596454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13841816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6099309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91EE5EF-FEFC-4F88-9A7A-01BF286FA3E1}" type="datetimeFigureOut">
              <a:rPr lang="en-US" smtClean="0"/>
              <a:pPr/>
              <a:t>12/23/2016</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41636908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91EE5EF-FEFC-4F88-9A7A-01BF286FA3E1}" type="datetimeFigureOut">
              <a:rPr lang="en-US" smtClean="0"/>
              <a:pPr/>
              <a:t>12/23/2016</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9918715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1723099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6592263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A91EE5EF-FEFC-4F88-9A7A-01BF286FA3E1}" type="datetimeFigureOut">
              <a:rPr lang="en-US" smtClean="0"/>
              <a:pPr/>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939754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394654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91EE5EF-FEFC-4F88-9A7A-01BF286FA3E1}" type="datetimeFigureOut">
              <a:rPr lang="en-US" smtClean="0"/>
              <a:pPr/>
              <a:t>12/23/2016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866312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91EE5EF-FEFC-4F88-9A7A-01BF286FA3E1}" type="datetimeFigureOut">
              <a:rPr lang="en-US" smtClean="0"/>
              <a:pPr/>
              <a:t>12/23/2016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076401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A91EE5EF-FEFC-4F88-9A7A-01BF286FA3E1}" type="datetimeFigureOut">
              <a:rPr lang="en-US" smtClean="0"/>
              <a:pPr/>
              <a:t>12/23/2016</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893628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A91EE5EF-FEFC-4F88-9A7A-01BF286FA3E1}" type="datetimeFigureOut">
              <a:rPr lang="en-US" smtClean="0"/>
              <a:pPr/>
              <a:t>12/23/2016</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775697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fld id="{A91EE5EF-FEFC-4F88-9A7A-01BF286FA3E1}" type="datetimeFigureOut">
              <a:rPr lang="en-US" smtClean="0"/>
              <a:pPr/>
              <a:t>12/23/2016</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0135102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12/23/2016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2713890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A91EE5EF-FEFC-4F88-9A7A-01BF286FA3E1}" type="datetimeFigureOut">
              <a:rPr lang="en-US" smtClean="0"/>
              <a:pPr/>
              <a:t>12/23/2016</a:t>
            </a:fld>
            <a:endParaRPr 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0E95CD19-0FFB-4F39-9FF2-E2FC18217418}" type="slidenum">
              <a:rPr lang="en-US" smtClean="0"/>
              <a:pPr/>
              <a:t>‹#›</a:t>
            </a:fld>
            <a:endParaRPr lang="en-US"/>
          </a:p>
        </p:txBody>
      </p:sp>
    </p:spTree>
    <p:extLst>
      <p:ext uri="{BB962C8B-B14F-4D97-AF65-F5344CB8AC3E}">
        <p14:creationId xmlns:p14="http://schemas.microsoft.com/office/powerpoint/2010/main" val="3407238737"/>
      </p:ext>
    </p:extLst>
  </p:cSld>
  <p:clrMap bg1="dk1" tx1="lt1" bg2="dk2" tx2="lt2" accent1="accent1" accent2="accent2" accent3="accent3" accent4="accent4" accent5="accent5" accent6="accent6" hlink="hlink" folHlink="folHlink"/>
  <p:sldLayoutIdLst>
    <p:sldLayoutId id="2147483946" r:id="rId1"/>
    <p:sldLayoutId id="2147483947" r:id="rId2"/>
    <p:sldLayoutId id="2147483948" r:id="rId3"/>
    <p:sldLayoutId id="2147483949" r:id="rId4"/>
    <p:sldLayoutId id="2147483950" r:id="rId5"/>
    <p:sldLayoutId id="2147483951" r:id="rId6"/>
    <p:sldLayoutId id="2147483952" r:id="rId7"/>
    <p:sldLayoutId id="2147483953" r:id="rId8"/>
    <p:sldLayoutId id="2147483954" r:id="rId9"/>
    <p:sldLayoutId id="2147483955" r:id="rId10"/>
    <p:sldLayoutId id="2147483956" r:id="rId11"/>
    <p:sldLayoutId id="2147483957" r:id="rId12"/>
    <p:sldLayoutId id="2147483958" r:id="rId13"/>
    <p:sldLayoutId id="2147483959" r:id="rId14"/>
    <p:sldLayoutId id="2147483960" r:id="rId15"/>
    <p:sldLayoutId id="2147483961" r:id="rId16"/>
    <p:sldLayoutId id="2147483962"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gif"/><Relationship Id="rId7" Type="http://schemas.openxmlformats.org/officeDocument/2006/relationships/hyperlink" Target="http://viculturaled.vide.vi/" TargetMode="Externa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hyperlink" Target="http://www.vide.vi/" TargetMode="External"/><Relationship Id="rId5" Type="http://schemas.openxmlformats.org/officeDocument/2006/relationships/hyperlink" Target="mailto:vbryson@stx.k12.vi" TargetMode="External"/><Relationship Id="rId10" Type="http://schemas.openxmlformats.org/officeDocument/2006/relationships/image" Target="../media/image6.png"/><Relationship Id="rId4" Type="http://schemas.openxmlformats.org/officeDocument/2006/relationships/hyperlink" Target="mailto:shart@stj.k12.vi" TargetMode="External"/><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1" descr="armour_usvi-flag[1]"/>
          <p:cNvPicPr>
            <a:picLocks noChangeAspect="1" noChangeArrowheads="1" noCrop="1"/>
          </p:cNvPicPr>
          <p:nvPr/>
        </p:nvPicPr>
        <p:blipFill>
          <a:blip r:embed="rId3" cstate="print"/>
          <a:srcRect/>
          <a:stretch>
            <a:fillRect/>
          </a:stretch>
        </p:blipFill>
        <p:spPr bwMode="auto">
          <a:xfrm>
            <a:off x="457200" y="1524000"/>
            <a:ext cx="1277471" cy="1143000"/>
          </a:xfrm>
          <a:prstGeom prst="rect">
            <a:avLst/>
          </a:prstGeom>
          <a:ln>
            <a:noFill/>
          </a:ln>
          <a:effectLst>
            <a:outerShdw blurRad="292100" dist="139700" dir="2700000" algn="tl" rotWithShape="0">
              <a:srgbClr val="333333">
                <a:alpha val="65000"/>
              </a:srgbClr>
            </a:outerShdw>
          </a:effectLst>
        </p:spPr>
      </p:pic>
      <p:pic>
        <p:nvPicPr>
          <p:cNvPr id="24578" name="Picture 2" descr="us-flag[1]"/>
          <p:cNvPicPr>
            <a:picLocks noChangeAspect="1" noChangeArrowheads="1"/>
          </p:cNvPicPr>
          <p:nvPr/>
        </p:nvPicPr>
        <p:blipFill>
          <a:blip r:embed="rId4" cstate="print"/>
          <a:srcRect/>
          <a:stretch>
            <a:fillRect/>
          </a:stretch>
        </p:blipFill>
        <p:spPr bwMode="auto">
          <a:xfrm>
            <a:off x="364958" y="228600"/>
            <a:ext cx="1235242" cy="1066800"/>
          </a:xfrm>
          <a:prstGeom prst="rect">
            <a:avLst/>
          </a:prstGeom>
          <a:ln>
            <a:noFill/>
          </a:ln>
          <a:effectLst>
            <a:outerShdw blurRad="292100" dist="139700" dir="2700000" algn="tl" rotWithShape="0">
              <a:srgbClr val="333333">
                <a:alpha val="65000"/>
              </a:srgbClr>
            </a:outerShdw>
          </a:effectLst>
        </p:spPr>
      </p:pic>
      <p:pic>
        <p:nvPicPr>
          <p:cNvPr id="24579" name="Picture 3" descr="seal[1]"/>
          <p:cNvPicPr>
            <a:picLocks noChangeAspect="1" noChangeArrowheads="1"/>
          </p:cNvPicPr>
          <p:nvPr/>
        </p:nvPicPr>
        <p:blipFill>
          <a:blip r:embed="rId5" cstate="print"/>
          <a:srcRect/>
          <a:stretch>
            <a:fillRect/>
          </a:stretch>
        </p:blipFill>
        <p:spPr bwMode="auto">
          <a:xfrm>
            <a:off x="381000" y="2743200"/>
            <a:ext cx="1371600" cy="1371600"/>
          </a:xfrm>
          <a:prstGeom prst="rect">
            <a:avLst/>
          </a:prstGeom>
          <a:noFill/>
          <a:ln w="9525" algn="in">
            <a:noFill/>
            <a:miter lim="800000"/>
            <a:headEnd/>
            <a:tailEnd/>
          </a:ln>
          <a:effectLst/>
        </p:spPr>
      </p:pic>
      <p:pic>
        <p:nvPicPr>
          <p:cNvPr id="7" name="Picture 1" descr="cid:image004.png@01CD919D.EA625BE0"/>
          <p:cNvPicPr>
            <a:picLocks noChangeAspect="1" noChangeArrowheads="1"/>
          </p:cNvPicPr>
          <p:nvPr/>
        </p:nvPicPr>
        <p:blipFill>
          <a:blip r:embed="rId6" cstate="print"/>
          <a:srcRect/>
          <a:stretch>
            <a:fillRect/>
          </a:stretch>
        </p:blipFill>
        <p:spPr bwMode="auto">
          <a:xfrm>
            <a:off x="304800" y="4114800"/>
            <a:ext cx="1524000" cy="811695"/>
          </a:xfrm>
          <a:prstGeom prst="rect">
            <a:avLst/>
          </a:prstGeom>
          <a:noFill/>
          <a:ln w="9525">
            <a:noFill/>
            <a:miter lim="800000"/>
            <a:headEnd/>
            <a:tailEnd/>
          </a:ln>
        </p:spPr>
      </p:pic>
      <p:pic>
        <p:nvPicPr>
          <p:cNvPr id="8" name="Picture 2"/>
          <p:cNvPicPr>
            <a:picLocks noChangeAspect="1" noChangeArrowheads="1"/>
          </p:cNvPicPr>
          <p:nvPr/>
        </p:nvPicPr>
        <p:blipFill>
          <a:blip r:embed="rId7" cstate="print"/>
          <a:srcRect/>
          <a:stretch>
            <a:fillRect/>
          </a:stretch>
        </p:blipFill>
        <p:spPr bwMode="auto">
          <a:xfrm>
            <a:off x="381000" y="5105400"/>
            <a:ext cx="1371600" cy="990600"/>
          </a:xfrm>
          <a:prstGeom prst="rect">
            <a:avLst/>
          </a:prstGeom>
          <a:noFill/>
          <a:ln w="9525" algn="in">
            <a:noFill/>
            <a:miter lim="800000"/>
            <a:headEnd/>
            <a:tailEnd/>
          </a:ln>
          <a:effectLst/>
        </p:spPr>
      </p:pic>
      <p:sp>
        <p:nvSpPr>
          <p:cNvPr id="10" name="Text Box 2"/>
          <p:cNvSpPr txBox="1">
            <a:spLocks noChangeArrowheads="1"/>
          </p:cNvSpPr>
          <p:nvPr/>
        </p:nvSpPr>
        <p:spPr bwMode="auto">
          <a:xfrm>
            <a:off x="152400" y="6096000"/>
            <a:ext cx="1885950" cy="40005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Education, History and Culture!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Title 1"/>
          <p:cNvSpPr txBox="1">
            <a:spLocks/>
          </p:cNvSpPr>
          <p:nvPr/>
        </p:nvSpPr>
        <p:spPr>
          <a:xfrm>
            <a:off x="2433484" y="381000"/>
            <a:ext cx="5943600" cy="1828800"/>
          </a:xfrm>
          <a:prstGeom prst="rect">
            <a:avLst/>
          </a:prstGeom>
          <a:solidFill>
            <a:schemeClr val="tx1">
              <a:lumMod val="65000"/>
            </a:schemeClr>
          </a:solidFill>
          <a:ln>
            <a:solidFill>
              <a:schemeClr val="tx1"/>
            </a:solidFill>
          </a:ln>
        </p:spPr>
        <p:style>
          <a:lnRef idx="1">
            <a:schemeClr val="accent3"/>
          </a:lnRef>
          <a:fillRef idx="3">
            <a:schemeClr val="accent3"/>
          </a:fillRef>
          <a:effectRef idx="2">
            <a:schemeClr val="accent3"/>
          </a:effectRef>
          <a:fontRef idx="minor">
            <a:schemeClr val="lt1"/>
          </a:fontRef>
        </p:style>
        <p:txBody>
          <a:bodyPr vert="horz" anchor="b"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b="1" spc="50" dirty="0" smtClean="0">
                <a:ln w="0"/>
                <a:solidFill>
                  <a:schemeClr val="bg2"/>
                </a:solidFill>
                <a:effectLst>
                  <a:innerShdw blurRad="63500" dist="50800" dir="13500000">
                    <a:srgbClr val="000000">
                      <a:alpha val="50000"/>
                    </a:srgbClr>
                  </a:innerShdw>
                </a:effectLst>
                <a:latin typeface="+mj-lt"/>
                <a:ea typeface="+mj-ea"/>
                <a:cs typeface="+mj-cs"/>
              </a:rPr>
              <a:t>JANUARY 2017</a:t>
            </a:r>
            <a:endParaRPr kumimoji="0" lang="en-US" sz="2800" b="1" i="0" u="none" strike="noStrike" kern="1200" spc="50" normalizeH="0" baseline="0" noProof="0" dirty="0" smtClean="0">
              <a:ln w="0"/>
              <a:solidFill>
                <a:schemeClr val="bg2"/>
              </a:solidFill>
              <a:effectLst>
                <a:innerShdw blurRad="63500" dist="50800" dir="13500000">
                  <a:srgbClr val="000000">
                    <a:alpha val="50000"/>
                  </a:srgbClr>
                </a:innerShdw>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spc="50" normalizeH="0" baseline="0" noProof="0" dirty="0" smtClean="0">
                <a:ln w="0"/>
                <a:solidFill>
                  <a:schemeClr val="bg2"/>
                </a:solidFill>
                <a:effectLst>
                  <a:innerShdw blurRad="63500" dist="50800" dir="13500000">
                    <a:srgbClr val="000000">
                      <a:alpha val="50000"/>
                    </a:srgbClr>
                  </a:innerShdw>
                </a:effectLst>
                <a:uLnTx/>
                <a:uFillTx/>
                <a:latin typeface="+mj-lt"/>
                <a:ea typeface="+mj-ea"/>
                <a:cs typeface="+mj-cs"/>
              </a:rPr>
              <a:t/>
            </a:r>
            <a:br>
              <a:rPr kumimoji="0" lang="en-US" sz="2800" b="1" i="0" u="none" strike="noStrike" kern="1200" spc="50" normalizeH="0" baseline="0" noProof="0" dirty="0" smtClean="0">
                <a:ln w="0"/>
                <a:solidFill>
                  <a:schemeClr val="bg2"/>
                </a:solidFill>
                <a:effectLst>
                  <a:innerShdw blurRad="63500" dist="50800" dir="13500000">
                    <a:srgbClr val="000000">
                      <a:alpha val="50000"/>
                    </a:srgbClr>
                  </a:innerShdw>
                </a:effectLst>
                <a:uLnTx/>
                <a:uFillTx/>
                <a:latin typeface="+mj-lt"/>
                <a:ea typeface="+mj-ea"/>
                <a:cs typeface="+mj-cs"/>
              </a:rPr>
            </a:br>
            <a:r>
              <a:rPr kumimoji="0" lang="en-US" sz="2800" b="1" i="0" u="none" strike="noStrike" kern="1200" spc="50" normalizeH="0" baseline="0" noProof="0" dirty="0" smtClean="0">
                <a:ln w="0"/>
                <a:solidFill>
                  <a:schemeClr val="bg2"/>
                </a:solidFill>
                <a:effectLst>
                  <a:innerShdw blurRad="63500" dist="50800" dir="13500000">
                    <a:srgbClr val="000000">
                      <a:alpha val="50000"/>
                    </a:srgbClr>
                  </a:innerShdw>
                </a:effectLst>
                <a:uLnTx/>
                <a:uFillTx/>
                <a:latin typeface="+mj-lt"/>
                <a:ea typeface="+mj-ea"/>
                <a:cs typeface="+mj-cs"/>
              </a:rPr>
              <a:t>HISTORICAL CULTURAL CALENDAR</a:t>
            </a:r>
            <a:endParaRPr kumimoji="0" lang="en-US" sz="2800" b="1" i="0" u="none" strike="noStrike" kern="1200" spc="50" normalizeH="0" baseline="0" noProof="0" dirty="0">
              <a:ln w="0"/>
              <a:solidFill>
                <a:schemeClr val="bg2"/>
              </a:solidFill>
              <a:effectLst>
                <a:innerShdw blurRad="63500" dist="50800" dir="13500000">
                  <a:srgbClr val="000000">
                    <a:alpha val="50000"/>
                  </a:srgbClr>
                </a:innerShdw>
              </a:effectLst>
              <a:uLnTx/>
              <a:uFillTx/>
              <a:latin typeface="+mj-lt"/>
              <a:ea typeface="+mj-ea"/>
              <a:cs typeface="+mj-cs"/>
            </a:endParaRPr>
          </a:p>
        </p:txBody>
      </p:sp>
      <p:sp>
        <p:nvSpPr>
          <p:cNvPr id="13" name="Title 1"/>
          <p:cNvSpPr txBox="1">
            <a:spLocks/>
          </p:cNvSpPr>
          <p:nvPr/>
        </p:nvSpPr>
        <p:spPr>
          <a:xfrm>
            <a:off x="2431026" y="3074423"/>
            <a:ext cx="5943600" cy="3250177"/>
          </a:xfrm>
          <a:prstGeom prst="rect">
            <a:avLst/>
          </a:prstGeom>
          <a:solidFill>
            <a:schemeClr val="tx1">
              <a:lumMod val="65000"/>
            </a:schemeClr>
          </a:solidFill>
          <a:ln>
            <a:solidFill>
              <a:schemeClr val="tx1"/>
            </a:solidFill>
          </a:ln>
        </p:spPr>
        <p:style>
          <a:lnRef idx="1">
            <a:schemeClr val="accent3"/>
          </a:lnRef>
          <a:fillRef idx="3">
            <a:schemeClr val="accent3"/>
          </a:fillRef>
          <a:effectRef idx="2">
            <a:schemeClr val="accent3"/>
          </a:effectRef>
          <a:fontRef idx="minor">
            <a:schemeClr val="lt1"/>
          </a:fontRef>
        </p:style>
        <p:txBody>
          <a:bodyPr vert="horz" anchor="t">
            <a:noAutofit/>
          </a:bodyPr>
          <a:lstStyle/>
          <a:p>
            <a:pPr algn="ctr">
              <a:spcBef>
                <a:spcPct val="0"/>
              </a:spcBef>
              <a:defRPr/>
            </a:pPr>
            <a:r>
              <a:rPr lang="en-US" sz="2500" b="1" dirty="0" smtClean="0">
                <a:ln w="11430">
                  <a:solidFill>
                    <a:schemeClr val="bg2"/>
                  </a:solidFill>
                </a:ln>
                <a:solidFill>
                  <a:schemeClr val="bg2"/>
                </a:solidFill>
                <a:effectLst>
                  <a:outerShdw blurRad="50800" dist="39000" dir="5460000" algn="tl">
                    <a:srgbClr val="000000">
                      <a:alpha val="38000"/>
                    </a:srgbClr>
                  </a:outerShdw>
                </a:effectLst>
              </a:rPr>
              <a:t>COMPLIMENTS OF:</a:t>
            </a:r>
          </a:p>
          <a:p>
            <a:pPr algn="ctr">
              <a:spcBef>
                <a:spcPct val="0"/>
              </a:spcBef>
              <a:defRPr/>
            </a:pPr>
            <a:endParaRPr lang="en-US" sz="2500" b="1" dirty="0" smtClean="0">
              <a:ln w="11430">
                <a:solidFill>
                  <a:schemeClr val="bg2"/>
                </a:solidFill>
              </a:ln>
              <a:solidFill>
                <a:schemeClr val="bg2"/>
              </a:solidFill>
              <a:effectLst>
                <a:outerShdw blurRad="50800" dist="39000" dir="5460000" algn="tl">
                  <a:srgbClr val="000000">
                    <a:alpha val="38000"/>
                  </a:srgbClr>
                </a:outerShdw>
              </a:effectLst>
            </a:endParaRPr>
          </a:p>
          <a:p>
            <a:pPr algn="ctr">
              <a:spcBef>
                <a:spcPct val="0"/>
              </a:spcBef>
              <a:defRPr/>
            </a:pPr>
            <a:r>
              <a:rPr lang="en-US" sz="2500" b="1" dirty="0" smtClean="0">
                <a:ln w="11430">
                  <a:solidFill>
                    <a:schemeClr val="bg2"/>
                  </a:solidFill>
                </a:ln>
                <a:solidFill>
                  <a:schemeClr val="bg2"/>
                </a:solidFill>
                <a:effectLst>
                  <a:outerShdw blurRad="50800" dist="39000" dir="5460000" algn="tl">
                    <a:srgbClr val="000000">
                      <a:alpha val="38000"/>
                    </a:srgbClr>
                  </a:outerShdw>
                </a:effectLst>
              </a:rPr>
              <a:t>VIRGIN ISLANDS</a:t>
            </a:r>
          </a:p>
          <a:p>
            <a:pPr algn="ctr">
              <a:spcBef>
                <a:spcPct val="0"/>
              </a:spcBef>
              <a:defRPr/>
            </a:pPr>
            <a:r>
              <a:rPr lang="en-US" sz="2500" b="1" dirty="0" smtClean="0">
                <a:ln w="11430">
                  <a:solidFill>
                    <a:schemeClr val="bg2"/>
                  </a:solidFill>
                </a:ln>
                <a:solidFill>
                  <a:schemeClr val="bg2"/>
                </a:solidFill>
                <a:effectLst>
                  <a:outerShdw blurRad="50800" dist="39000" dir="5460000" algn="tl">
                    <a:srgbClr val="000000">
                      <a:alpha val="38000"/>
                    </a:srgbClr>
                  </a:outerShdw>
                </a:effectLst>
              </a:rPr>
              <a:t>DEPARTMENT OF EDUCATION</a:t>
            </a:r>
          </a:p>
          <a:p>
            <a:pPr algn="ctr">
              <a:spcBef>
                <a:spcPct val="0"/>
              </a:spcBef>
              <a:defRPr/>
            </a:pPr>
            <a:endParaRPr lang="en-US" sz="2500" b="1" dirty="0">
              <a:ln w="11430">
                <a:solidFill>
                  <a:schemeClr val="bg2"/>
                </a:solidFill>
              </a:ln>
              <a:solidFill>
                <a:schemeClr val="bg2"/>
              </a:solidFill>
              <a:effectLst>
                <a:outerShdw blurRad="50800" dist="39000" dir="5460000" algn="tl">
                  <a:srgbClr val="000000">
                    <a:alpha val="38000"/>
                  </a:srgbClr>
                </a:outerShdw>
              </a:effectLst>
            </a:endParaRPr>
          </a:p>
          <a:p>
            <a:pPr algn="ctr">
              <a:spcBef>
                <a:spcPct val="0"/>
              </a:spcBef>
              <a:defRPr/>
            </a:pPr>
            <a:r>
              <a:rPr lang="en-US" sz="2500" b="1" dirty="0" smtClean="0">
                <a:ln w="11430">
                  <a:solidFill>
                    <a:schemeClr val="bg2"/>
                  </a:solidFill>
                </a:ln>
                <a:solidFill>
                  <a:schemeClr val="bg2"/>
                </a:solidFill>
                <a:effectLst>
                  <a:outerShdw blurRad="50800" dist="39000" dir="5460000" algn="tl">
                    <a:srgbClr val="000000">
                      <a:alpha val="38000"/>
                    </a:srgbClr>
                  </a:outerShdw>
                </a:effectLst>
              </a:rPr>
              <a:t>DIVISION OF </a:t>
            </a:r>
          </a:p>
          <a:p>
            <a:pPr algn="ctr">
              <a:spcBef>
                <a:spcPct val="0"/>
              </a:spcBef>
              <a:defRPr/>
            </a:pPr>
            <a:r>
              <a:rPr lang="en-US" sz="2500" b="1" dirty="0" smtClean="0">
                <a:ln w="11430">
                  <a:solidFill>
                    <a:schemeClr val="bg2"/>
                  </a:solidFill>
                </a:ln>
                <a:solidFill>
                  <a:schemeClr val="bg2"/>
                </a:solidFill>
                <a:effectLst>
                  <a:outerShdw blurRad="50800" dist="39000" dir="5460000" algn="tl">
                    <a:srgbClr val="000000">
                      <a:alpha val="38000"/>
                    </a:srgbClr>
                  </a:outerShdw>
                </a:effectLst>
              </a:rPr>
              <a:t>VIRGIN ISLANDS CULTURAL EDUCATION</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500" b="1" dirty="0" smtClean="0">
              <a:ln w="12700">
                <a:solidFill>
                  <a:schemeClr val="tx2">
                    <a:satMod val="155000"/>
                  </a:schemeClr>
                </a:solidFill>
                <a:prstDash val="solid"/>
              </a:ln>
              <a:solidFill>
                <a:schemeClr val="accent1"/>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95776978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5</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403642" y="1143000"/>
            <a:ext cx="4114800" cy="4505980"/>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3200" dirty="0">
                <a:solidFill>
                  <a:schemeClr val="bg2"/>
                </a:solidFill>
              </a:rPr>
              <a:t>2009: A Cultural icon,  educator and beloved matriarch to many, passed away on this day. Eulalie “</a:t>
            </a:r>
            <a:r>
              <a:rPr lang="en-US" sz="3200" dirty="0" err="1">
                <a:solidFill>
                  <a:schemeClr val="bg2"/>
                </a:solidFill>
              </a:rPr>
              <a:t>Marlee</a:t>
            </a:r>
            <a:r>
              <a:rPr lang="en-US" sz="3200" dirty="0">
                <a:solidFill>
                  <a:schemeClr val="bg2"/>
                </a:solidFill>
              </a:rPr>
              <a:t>” </a:t>
            </a:r>
            <a:r>
              <a:rPr lang="en-US" sz="3200" dirty="0" err="1">
                <a:solidFill>
                  <a:schemeClr val="bg2"/>
                </a:solidFill>
              </a:rPr>
              <a:t>Rohlsen</a:t>
            </a:r>
            <a:r>
              <a:rPr lang="en-US" sz="3200" dirty="0">
                <a:solidFill>
                  <a:schemeClr val="bg2"/>
                </a:solidFill>
              </a:rPr>
              <a:t> Rivera died at the </a:t>
            </a:r>
          </a:p>
          <a:p>
            <a:pPr algn="just"/>
            <a:r>
              <a:rPr lang="en-US" sz="3200" dirty="0">
                <a:solidFill>
                  <a:schemeClr val="bg2"/>
                </a:solidFill>
              </a:rPr>
              <a:t>age of 100.</a:t>
            </a:r>
          </a:p>
        </p:txBody>
      </p:sp>
      <p:sp>
        <p:nvSpPr>
          <p:cNvPr id="5" name="TextBox 4"/>
          <p:cNvSpPr txBox="1"/>
          <p:nvPr/>
        </p:nvSpPr>
        <p:spPr>
          <a:xfrm>
            <a:off x="439994" y="5648980"/>
            <a:ext cx="70866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Daily News1/5/2009 page. 9</a:t>
            </a:r>
            <a:endParaRPr lang="en-US" sz="1400" b="1" dirty="0">
              <a:latin typeface="Baskerville Old Face"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6800" y="1182374"/>
            <a:ext cx="3581400" cy="4432426"/>
          </a:xfrm>
          <a:prstGeom prst="rect">
            <a:avLst/>
          </a:prstGeom>
        </p:spPr>
      </p:pic>
    </p:spTree>
    <p:extLst>
      <p:ext uri="{BB962C8B-B14F-4D97-AF65-F5344CB8AC3E}">
        <p14:creationId xmlns:p14="http://schemas.microsoft.com/office/powerpoint/2010/main" val="1691825549"/>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6</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304800" y="1143000"/>
            <a:ext cx="4191000" cy="4495800"/>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3600" dirty="0">
                <a:solidFill>
                  <a:schemeClr val="bg2"/>
                </a:solidFill>
              </a:rPr>
              <a:t>1841: President </a:t>
            </a:r>
            <a:r>
              <a:rPr lang="en-US" sz="3600" dirty="0" smtClean="0">
                <a:solidFill>
                  <a:schemeClr val="bg2"/>
                </a:solidFill>
              </a:rPr>
              <a:t>Roosevelt </a:t>
            </a:r>
            <a:r>
              <a:rPr lang="en-US" sz="3600" dirty="0">
                <a:solidFill>
                  <a:schemeClr val="bg2"/>
                </a:solidFill>
              </a:rPr>
              <a:t>appointed Charles Harwood to replace </a:t>
            </a:r>
          </a:p>
          <a:p>
            <a:r>
              <a:rPr lang="en-US" sz="3600" dirty="0">
                <a:solidFill>
                  <a:schemeClr val="bg2"/>
                </a:solidFill>
              </a:rPr>
              <a:t>Lawrence Cramer </a:t>
            </a:r>
          </a:p>
          <a:p>
            <a:r>
              <a:rPr lang="en-US" sz="3600" dirty="0">
                <a:solidFill>
                  <a:schemeClr val="bg2"/>
                </a:solidFill>
              </a:rPr>
              <a:t>as Governor.</a:t>
            </a:r>
          </a:p>
        </p:txBody>
      </p:sp>
      <p:sp>
        <p:nvSpPr>
          <p:cNvPr id="5" name="TextBox 4"/>
          <p:cNvSpPr txBox="1"/>
          <p:nvPr/>
        </p:nvSpPr>
        <p:spPr>
          <a:xfrm>
            <a:off x="439994" y="5638800"/>
            <a:ext cx="70866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Daily News 1/6/1977 page 11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3000" y="1144630"/>
            <a:ext cx="3124200" cy="4494170"/>
          </a:xfrm>
          <a:prstGeom prst="rect">
            <a:avLst/>
          </a:prstGeom>
        </p:spPr>
      </p:pic>
    </p:spTree>
    <p:extLst>
      <p:ext uri="{BB962C8B-B14F-4D97-AF65-F5344CB8AC3E}">
        <p14:creationId xmlns:p14="http://schemas.microsoft.com/office/powerpoint/2010/main" val="9351426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7</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304800" y="1143000"/>
            <a:ext cx="3810000" cy="4495800"/>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3600" dirty="0" smtClean="0">
                <a:solidFill>
                  <a:schemeClr val="bg2"/>
                </a:solidFill>
              </a:rPr>
              <a:t>2003</a:t>
            </a:r>
            <a:r>
              <a:rPr lang="en-US" sz="3600" dirty="0">
                <a:solidFill>
                  <a:schemeClr val="bg2"/>
                </a:solidFill>
              </a:rPr>
              <a:t>:  On this day it was </a:t>
            </a:r>
            <a:r>
              <a:rPr lang="en-US" sz="3600" dirty="0" smtClean="0">
                <a:solidFill>
                  <a:schemeClr val="bg2"/>
                </a:solidFill>
              </a:rPr>
              <a:t>said by park services </a:t>
            </a:r>
            <a:r>
              <a:rPr lang="en-US" sz="3600" dirty="0">
                <a:solidFill>
                  <a:schemeClr val="bg2"/>
                </a:solidFill>
              </a:rPr>
              <a:t>that 2 slave ship wrecks likely took place in </a:t>
            </a:r>
            <a:r>
              <a:rPr lang="en-US" sz="3600" dirty="0" smtClean="0">
                <a:solidFill>
                  <a:schemeClr val="bg2"/>
                </a:solidFill>
              </a:rPr>
              <a:t>Virgin Islands waters.</a:t>
            </a:r>
            <a:endParaRPr lang="en-US" sz="3600" dirty="0">
              <a:solidFill>
                <a:schemeClr val="bg2"/>
              </a:solidFill>
            </a:endParaRPr>
          </a:p>
        </p:txBody>
      </p:sp>
      <p:sp>
        <p:nvSpPr>
          <p:cNvPr id="5" name="TextBox 4"/>
          <p:cNvSpPr txBox="1"/>
          <p:nvPr/>
        </p:nvSpPr>
        <p:spPr>
          <a:xfrm>
            <a:off x="439994" y="5638800"/>
            <a:ext cx="70866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Daily News 1/7/2003 page. 6</a:t>
            </a:r>
            <a:endParaRPr lang="en-US" sz="1400" b="1" dirty="0">
              <a:latin typeface="Baskerville Old Face"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7200" y="1905000"/>
            <a:ext cx="4654670" cy="2819400"/>
          </a:xfrm>
          <a:prstGeom prst="rect">
            <a:avLst/>
          </a:prstGeom>
        </p:spPr>
      </p:pic>
    </p:spTree>
    <p:extLst>
      <p:ext uri="{BB962C8B-B14F-4D97-AF65-F5344CB8AC3E}">
        <p14:creationId xmlns:p14="http://schemas.microsoft.com/office/powerpoint/2010/main" val="1387726090"/>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8</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304800" y="1143000"/>
            <a:ext cx="5105400" cy="4572000"/>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3200" dirty="0">
                <a:solidFill>
                  <a:schemeClr val="bg2"/>
                </a:solidFill>
              </a:rPr>
              <a:t>1976: </a:t>
            </a:r>
            <a:r>
              <a:rPr lang="en-US" sz="3200" dirty="0" smtClean="0">
                <a:solidFill>
                  <a:schemeClr val="bg2"/>
                </a:solidFill>
              </a:rPr>
              <a:t>A </a:t>
            </a:r>
            <a:r>
              <a:rPr lang="en-US" sz="3200" dirty="0">
                <a:solidFill>
                  <a:schemeClr val="bg2"/>
                </a:solidFill>
              </a:rPr>
              <a:t>major teachers strike Territory-wide started and lasted five weeks, ending on February 15th of that year due to an injunction granted forcing teachers to return to work. </a:t>
            </a:r>
          </a:p>
        </p:txBody>
      </p:sp>
      <p:sp>
        <p:nvSpPr>
          <p:cNvPr id="5" name="TextBox 4"/>
          <p:cNvSpPr txBox="1"/>
          <p:nvPr/>
        </p:nvSpPr>
        <p:spPr>
          <a:xfrm>
            <a:off x="533400" y="5791200"/>
            <a:ext cx="70866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Daily News 1/4/1977 page. 1</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2600" y="2286000"/>
            <a:ext cx="3357121" cy="2514600"/>
          </a:xfrm>
          <a:prstGeom prst="rect">
            <a:avLst/>
          </a:prstGeom>
        </p:spPr>
      </p:pic>
    </p:spTree>
    <p:extLst>
      <p:ext uri="{BB962C8B-B14F-4D97-AF65-F5344CB8AC3E}">
        <p14:creationId xmlns:p14="http://schemas.microsoft.com/office/powerpoint/2010/main" val="1924347962"/>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9</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228600" y="1143000"/>
            <a:ext cx="8839200" cy="2862322"/>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3600" dirty="0">
                <a:solidFill>
                  <a:schemeClr val="bg2"/>
                </a:solidFill>
              </a:rPr>
              <a:t>2009:  The book “I Born Here” by Enrique F. “Rico” </a:t>
            </a:r>
            <a:r>
              <a:rPr lang="en-US" sz="3600" dirty="0" err="1">
                <a:solidFill>
                  <a:schemeClr val="bg2"/>
                </a:solidFill>
              </a:rPr>
              <a:t>Coneiro</a:t>
            </a:r>
            <a:r>
              <a:rPr lang="en-US" sz="3600" dirty="0">
                <a:solidFill>
                  <a:schemeClr val="bg2"/>
                </a:solidFill>
              </a:rPr>
              <a:t> that traces 200 plus years of the </a:t>
            </a:r>
            <a:r>
              <a:rPr lang="en-US" sz="3600" dirty="0" err="1">
                <a:solidFill>
                  <a:schemeClr val="bg2"/>
                </a:solidFill>
              </a:rPr>
              <a:t>Coneiro</a:t>
            </a:r>
            <a:r>
              <a:rPr lang="en-US" sz="3600" dirty="0">
                <a:solidFill>
                  <a:schemeClr val="bg2"/>
                </a:solidFill>
              </a:rPr>
              <a:t> family in St. Thomas was copyrighted through publisher Triple E. Enterprises.</a:t>
            </a:r>
          </a:p>
        </p:txBody>
      </p:sp>
      <p:sp>
        <p:nvSpPr>
          <p:cNvPr id="5" name="TextBox 4"/>
          <p:cNvSpPr txBox="1"/>
          <p:nvPr/>
        </p:nvSpPr>
        <p:spPr>
          <a:xfrm>
            <a:off x="439994" y="5966936"/>
            <a:ext cx="7086600" cy="738664"/>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Text:  I Born Here by Enrique </a:t>
            </a:r>
            <a:r>
              <a:rPr lang="en-US" sz="1400" b="1" dirty="0" err="1" smtClean="0">
                <a:latin typeface="Baskerville Old Face" pitchFamily="18" charset="0"/>
              </a:rPr>
              <a:t>Corneiro</a:t>
            </a:r>
            <a:r>
              <a:rPr lang="en-US" sz="1400" b="1" dirty="0" smtClean="0">
                <a:latin typeface="Baskerville Old Face" pitchFamily="18" charset="0"/>
              </a:rPr>
              <a:t> Publisher’s page</a:t>
            </a:r>
          </a:p>
          <a:p>
            <a:endParaRPr lang="en-US" sz="1400" b="1" dirty="0">
              <a:latin typeface="Baskerville Old Face"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000" y="4068165"/>
            <a:ext cx="5715000" cy="2004066"/>
          </a:xfrm>
          <a:prstGeom prst="rect">
            <a:avLst/>
          </a:prstGeom>
        </p:spPr>
      </p:pic>
    </p:spTree>
    <p:extLst>
      <p:ext uri="{BB962C8B-B14F-4D97-AF65-F5344CB8AC3E}">
        <p14:creationId xmlns:p14="http://schemas.microsoft.com/office/powerpoint/2010/main" val="8838122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10</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228600" y="1143000"/>
            <a:ext cx="8763000" cy="3046988"/>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3200" dirty="0">
                <a:solidFill>
                  <a:schemeClr val="bg2"/>
                </a:solidFill>
              </a:rPr>
              <a:t>2005:  The streets of </a:t>
            </a:r>
            <a:r>
              <a:rPr lang="en-US" sz="3200" dirty="0" err="1">
                <a:solidFill>
                  <a:schemeClr val="bg2"/>
                </a:solidFill>
              </a:rPr>
              <a:t>Frederiksted</a:t>
            </a:r>
            <a:r>
              <a:rPr lang="en-US" sz="3200" dirty="0">
                <a:solidFill>
                  <a:schemeClr val="bg2"/>
                </a:solidFill>
              </a:rPr>
              <a:t> were filled with high energy, bright colors and lots of local culture Saturday as more than 20,000 people converged on the town for the 52nd anniversary of the </a:t>
            </a:r>
            <a:r>
              <a:rPr lang="en-US" sz="3200" dirty="0" err="1">
                <a:solidFill>
                  <a:schemeClr val="bg2"/>
                </a:solidFill>
              </a:rPr>
              <a:t>Crucian</a:t>
            </a:r>
            <a:r>
              <a:rPr lang="en-US" sz="3200" dirty="0">
                <a:solidFill>
                  <a:schemeClr val="bg2"/>
                </a:solidFill>
              </a:rPr>
              <a:t> Christmas Festival Adult Parade.</a:t>
            </a:r>
          </a:p>
        </p:txBody>
      </p:sp>
      <p:sp>
        <p:nvSpPr>
          <p:cNvPr id="5" name="TextBox 4"/>
          <p:cNvSpPr txBox="1"/>
          <p:nvPr/>
        </p:nvSpPr>
        <p:spPr>
          <a:xfrm>
            <a:off x="381000" y="5867400"/>
            <a:ext cx="70866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Daily News 1/10/2005 page. 3</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1400" y="4245840"/>
            <a:ext cx="4572000" cy="1981105"/>
          </a:xfrm>
          <a:prstGeom prst="rect">
            <a:avLst/>
          </a:prstGeom>
        </p:spPr>
      </p:pic>
    </p:spTree>
    <p:extLst>
      <p:ext uri="{BB962C8B-B14F-4D97-AF65-F5344CB8AC3E}">
        <p14:creationId xmlns:p14="http://schemas.microsoft.com/office/powerpoint/2010/main" val="277928050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11</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228600" y="1143000"/>
            <a:ext cx="6172200" cy="4401205"/>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2800" dirty="0">
                <a:solidFill>
                  <a:schemeClr val="bg2"/>
                </a:solidFill>
              </a:rPr>
              <a:t>1801: St. Thomas </a:t>
            </a:r>
            <a:r>
              <a:rPr lang="en-US" sz="2800" dirty="0" smtClean="0">
                <a:solidFill>
                  <a:schemeClr val="bg2"/>
                </a:solidFill>
              </a:rPr>
              <a:t>Commandant </a:t>
            </a:r>
            <a:r>
              <a:rPr lang="en-US" sz="2800" dirty="0">
                <a:solidFill>
                  <a:schemeClr val="bg2"/>
                </a:solidFill>
              </a:rPr>
              <a:t>Casimir von </a:t>
            </a:r>
            <a:r>
              <a:rPr lang="en-US" sz="2800" dirty="0" err="1">
                <a:solidFill>
                  <a:schemeClr val="bg2"/>
                </a:solidFill>
              </a:rPr>
              <a:t>Scholten</a:t>
            </a:r>
            <a:r>
              <a:rPr lang="en-US" sz="2800" dirty="0">
                <a:solidFill>
                  <a:schemeClr val="bg2"/>
                </a:solidFill>
              </a:rPr>
              <a:t> reported to the </a:t>
            </a:r>
            <a:r>
              <a:rPr lang="en-US" sz="2800" dirty="0" smtClean="0">
                <a:solidFill>
                  <a:schemeClr val="bg2"/>
                </a:solidFill>
              </a:rPr>
              <a:t>Burgher </a:t>
            </a:r>
            <a:r>
              <a:rPr lang="en-US" sz="2800" dirty="0">
                <a:solidFill>
                  <a:schemeClr val="bg2"/>
                </a:solidFill>
              </a:rPr>
              <a:t>Council of the Island’s inability to withstand any attack due to militia mostly of Englishmen, unacceptable mortality rate among soldier’s, shortage of ammunitions and untrustworthy freedmen– especially </a:t>
            </a:r>
          </a:p>
          <a:p>
            <a:pPr algn="just"/>
            <a:r>
              <a:rPr lang="en-US" sz="2800" dirty="0">
                <a:solidFill>
                  <a:schemeClr val="bg2"/>
                </a:solidFill>
              </a:rPr>
              <a:t>the French. </a:t>
            </a:r>
          </a:p>
        </p:txBody>
      </p:sp>
      <p:sp>
        <p:nvSpPr>
          <p:cNvPr id="5" name="TextBox 4"/>
          <p:cNvSpPr txBox="1"/>
          <p:nvPr/>
        </p:nvSpPr>
        <p:spPr>
          <a:xfrm>
            <a:off x="439994" y="5638800"/>
            <a:ext cx="7086600" cy="738664"/>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Text: The Danish West Indies: Empire without Dominion 1671-1848 by N.A.T. Hall pages 18-20</a:t>
            </a:r>
            <a:endParaRPr lang="en-US" sz="1400" b="1" dirty="0">
              <a:latin typeface="Baskerville Old Face"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7000" y="1143000"/>
            <a:ext cx="2545773" cy="4114800"/>
          </a:xfrm>
          <a:prstGeom prst="rect">
            <a:avLst/>
          </a:prstGeom>
        </p:spPr>
      </p:pic>
    </p:spTree>
    <p:extLst>
      <p:ext uri="{BB962C8B-B14F-4D97-AF65-F5344CB8AC3E}">
        <p14:creationId xmlns:p14="http://schemas.microsoft.com/office/powerpoint/2010/main" val="329629227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12</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228600" y="1143000"/>
            <a:ext cx="4953000" cy="4648200"/>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3200" dirty="0">
                <a:solidFill>
                  <a:schemeClr val="bg2"/>
                </a:solidFill>
              </a:rPr>
              <a:t>1925:  Rothschild Francis was found guilty for libel for his December 27, 1924 editorial and sentenced to thirty days in prison. Circuit Judge Woolley of the Circuit Court reversed this conviction.</a:t>
            </a:r>
          </a:p>
        </p:txBody>
      </p:sp>
      <p:sp>
        <p:nvSpPr>
          <p:cNvPr id="5" name="TextBox 4"/>
          <p:cNvSpPr txBox="1"/>
          <p:nvPr/>
        </p:nvSpPr>
        <p:spPr>
          <a:xfrm>
            <a:off x="381000" y="6019800"/>
            <a:ext cx="70866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Text: Rothschild Francis and Freedom of the Press USVI Islands, by William W. Boyer, page 17</a:t>
            </a:r>
            <a:endParaRPr lang="en-US" sz="1400" b="1" dirty="0">
              <a:latin typeface="Baskerville Old Face"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5900" y="1153486"/>
            <a:ext cx="3478286" cy="4637714"/>
          </a:xfrm>
          <a:prstGeom prst="rect">
            <a:avLst/>
          </a:prstGeom>
        </p:spPr>
      </p:pic>
    </p:spTree>
    <p:extLst>
      <p:ext uri="{BB962C8B-B14F-4D97-AF65-F5344CB8AC3E}">
        <p14:creationId xmlns:p14="http://schemas.microsoft.com/office/powerpoint/2010/main" val="1913084175"/>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13</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304800" y="1143000"/>
            <a:ext cx="5257800" cy="4524315"/>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3600" dirty="0">
                <a:solidFill>
                  <a:schemeClr val="bg2"/>
                </a:solidFill>
              </a:rPr>
              <a:t>1559:  The day Elizabeth I was crowned queen. During her reign, these islands would be named the Virgin Islands for the second time, and in her honor. </a:t>
            </a:r>
          </a:p>
        </p:txBody>
      </p:sp>
      <p:sp>
        <p:nvSpPr>
          <p:cNvPr id="5" name="TextBox 4"/>
          <p:cNvSpPr txBox="1"/>
          <p:nvPr/>
        </p:nvSpPr>
        <p:spPr>
          <a:xfrm>
            <a:off x="321578" y="6019800"/>
            <a:ext cx="8246806"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The Avis January 13, 2010 page 6</a:t>
            </a:r>
            <a:endParaRPr lang="en-US" sz="1400" b="1" dirty="0">
              <a:latin typeface="Baskerville Old Face"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5150" y="1143699"/>
            <a:ext cx="3381288" cy="4523616"/>
          </a:xfrm>
          <a:prstGeom prst="rect">
            <a:avLst/>
          </a:prstGeom>
        </p:spPr>
      </p:pic>
    </p:spTree>
    <p:extLst>
      <p:ext uri="{BB962C8B-B14F-4D97-AF65-F5344CB8AC3E}">
        <p14:creationId xmlns:p14="http://schemas.microsoft.com/office/powerpoint/2010/main" val="2327619804"/>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14</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228600" y="1143000"/>
            <a:ext cx="4191000" cy="4401205"/>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2800" dirty="0">
                <a:solidFill>
                  <a:schemeClr val="bg2"/>
                </a:solidFill>
              </a:rPr>
              <a:t>2009:  The Ricardo Richards Elementary </a:t>
            </a:r>
            <a:r>
              <a:rPr lang="en-US" sz="2800" dirty="0" err="1">
                <a:solidFill>
                  <a:schemeClr val="bg2"/>
                </a:solidFill>
              </a:rPr>
              <a:t>Mocko</a:t>
            </a:r>
            <a:r>
              <a:rPr lang="en-US" sz="2800" dirty="0">
                <a:solidFill>
                  <a:schemeClr val="bg2"/>
                </a:solidFill>
              </a:rPr>
              <a:t> </a:t>
            </a:r>
            <a:r>
              <a:rPr lang="en-US" sz="2800" dirty="0" err="1">
                <a:solidFill>
                  <a:schemeClr val="bg2"/>
                </a:solidFill>
              </a:rPr>
              <a:t>Jumbies</a:t>
            </a:r>
            <a:r>
              <a:rPr lang="en-US" sz="2800" dirty="0">
                <a:solidFill>
                  <a:schemeClr val="bg2"/>
                </a:solidFill>
              </a:rPr>
              <a:t> won a newly revived award for their creative and accurate representation of local culture at the </a:t>
            </a:r>
            <a:r>
              <a:rPr lang="en-US" sz="2800" dirty="0" err="1">
                <a:solidFill>
                  <a:schemeClr val="bg2"/>
                </a:solidFill>
              </a:rPr>
              <a:t>Crucian</a:t>
            </a:r>
            <a:r>
              <a:rPr lang="en-US" sz="2800" dirty="0">
                <a:solidFill>
                  <a:schemeClr val="bg2"/>
                </a:solidFill>
              </a:rPr>
              <a:t> Christmas Festival’s </a:t>
            </a:r>
          </a:p>
          <a:p>
            <a:pPr algn="just"/>
            <a:r>
              <a:rPr lang="en-US" sz="2800" dirty="0">
                <a:solidFill>
                  <a:schemeClr val="bg2"/>
                </a:solidFill>
              </a:rPr>
              <a:t>Children’s Parade.</a:t>
            </a:r>
          </a:p>
        </p:txBody>
      </p:sp>
      <p:sp>
        <p:nvSpPr>
          <p:cNvPr id="5" name="TextBox 4"/>
          <p:cNvSpPr txBox="1"/>
          <p:nvPr/>
        </p:nvSpPr>
        <p:spPr>
          <a:xfrm>
            <a:off x="228600" y="5867400"/>
            <a:ext cx="83820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Daily News 1/14/2009 page. 6</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5800" y="1752600"/>
            <a:ext cx="4470400" cy="3352800"/>
          </a:xfrm>
          <a:prstGeom prst="rect">
            <a:avLst/>
          </a:prstGeom>
        </p:spPr>
      </p:pic>
    </p:spTree>
    <p:extLst>
      <p:ext uri="{BB962C8B-B14F-4D97-AF65-F5344CB8AC3E}">
        <p14:creationId xmlns:p14="http://schemas.microsoft.com/office/powerpoint/2010/main" val="301563285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600200" y="1524000"/>
            <a:ext cx="6324600" cy="3352800"/>
          </a:xfrm>
          <a:prstGeom prst="rect">
            <a:avLst/>
          </a:prstGeom>
          <a:solidFill>
            <a:schemeClr val="tx1">
              <a:lumMod val="65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vert="horz" anchor="b" anchorCtr="0">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000" b="1" dirty="0" smtClean="0">
                <a:ln w="12700">
                  <a:solidFill>
                    <a:schemeClr val="bg2"/>
                  </a:solidFill>
                  <a:prstDash val="solid"/>
                </a:ln>
                <a:solidFill>
                  <a:schemeClr val="bg2"/>
                </a:solidFill>
                <a:effectLst>
                  <a:outerShdw blurRad="41275" dist="20320" dir="1800000" algn="tl" rotWithShape="0">
                    <a:srgbClr val="000000">
                      <a:alpha val="40000"/>
                    </a:srgbClr>
                  </a:outerShdw>
                </a:effectLst>
                <a:latin typeface="+mj-lt"/>
                <a:ea typeface="+mj-ea"/>
                <a:cs typeface="+mj-cs"/>
              </a:rPr>
              <a:t>SPECIAL TRIBUTE</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000" b="1" i="0" u="none" strike="noStrike" kern="1200" normalizeH="0" baseline="0" noProof="0" dirty="0" smtClean="0">
              <a:ln w="12700">
                <a:solidFill>
                  <a:schemeClr val="bg2"/>
                </a:solidFill>
                <a:prstDash val="solid"/>
              </a:ln>
              <a:solidFill>
                <a:schemeClr val="bg2"/>
              </a:solidFill>
              <a:effectLst>
                <a:outerShdw blurRad="41275" dist="20320" dir="1800000" algn="tl" rotWithShape="0">
                  <a:srgbClr val="000000">
                    <a:alpha val="40000"/>
                  </a:srgbClr>
                </a:outerShdw>
              </a:effectLst>
              <a:uLnTx/>
              <a:uFillTx/>
              <a:latin typeface="+mj-lt"/>
              <a:ea typeface="+mj-ea"/>
              <a:cs typeface="+mj-cs"/>
            </a:endParaRPr>
          </a:p>
          <a:p>
            <a:pPr lvl="0" algn="ctr">
              <a:spcBef>
                <a:spcPct val="0"/>
              </a:spcBef>
              <a:defRPr/>
            </a:pPr>
            <a:r>
              <a:rPr lang="en-US" sz="3000" b="1" dirty="0" smtClean="0">
                <a:ln w="12700">
                  <a:solidFill>
                    <a:schemeClr val="bg2"/>
                  </a:solidFill>
                  <a:prstDash val="solid"/>
                </a:ln>
                <a:solidFill>
                  <a:schemeClr val="bg2"/>
                </a:solidFill>
              </a:rPr>
              <a:t>HISTORICAL LANDMARKS</a:t>
            </a:r>
          </a:p>
          <a:p>
            <a:pPr lvl="0" algn="ctr">
              <a:spcBef>
                <a:spcPct val="0"/>
              </a:spcBef>
              <a:defRPr/>
            </a:pPr>
            <a:r>
              <a:rPr lang="en-US" sz="3000" b="1" dirty="0" smtClean="0">
                <a:ln w="12700">
                  <a:solidFill>
                    <a:schemeClr val="bg2"/>
                  </a:solidFill>
                  <a:prstDash val="solid"/>
                </a:ln>
                <a:solidFill>
                  <a:schemeClr val="bg2"/>
                </a:solidFill>
              </a:rPr>
              <a:t>AND TOURIST ATTRACTIONS </a:t>
            </a:r>
          </a:p>
          <a:p>
            <a:pPr lvl="0" algn="ctr">
              <a:spcBef>
                <a:spcPct val="0"/>
              </a:spcBef>
              <a:defRPr/>
            </a:pPr>
            <a:r>
              <a:rPr lang="en-US" sz="3000" b="1" dirty="0" smtClean="0">
                <a:ln w="12700">
                  <a:solidFill>
                    <a:schemeClr val="bg2"/>
                  </a:solidFill>
                  <a:prstDash val="solid"/>
                </a:ln>
                <a:solidFill>
                  <a:schemeClr val="bg2"/>
                </a:solidFill>
              </a:rPr>
              <a:t>OF THE </a:t>
            </a:r>
          </a:p>
          <a:p>
            <a:pPr lvl="0" algn="ctr">
              <a:spcBef>
                <a:spcPct val="0"/>
              </a:spcBef>
              <a:defRPr/>
            </a:pPr>
            <a:r>
              <a:rPr lang="en-US" sz="3000" b="1" dirty="0" smtClean="0">
                <a:ln w="12700">
                  <a:solidFill>
                    <a:schemeClr val="bg2"/>
                  </a:solidFill>
                  <a:prstDash val="solid"/>
                </a:ln>
                <a:solidFill>
                  <a:schemeClr val="bg2"/>
                </a:solidFill>
              </a:rPr>
              <a:t>UNITED STATES VIRGIN ISLANDS</a:t>
            </a:r>
            <a:endParaRPr kumimoji="0" lang="en-US" sz="3000" b="1" i="0" u="none" strike="noStrike" kern="1200" normalizeH="0" baseline="0" noProof="0" dirty="0">
              <a:ln w="12700">
                <a:solidFill>
                  <a:schemeClr val="bg2"/>
                </a:solidFill>
                <a:prstDash val="solid"/>
              </a:ln>
              <a:solidFill>
                <a:schemeClr val="bg2"/>
              </a:solidFill>
              <a:effectLst>
                <a:outerShdw blurRad="41275" dist="20320" dir="1800000" algn="tl" rotWithShape="0">
                  <a:srgbClr val="000000">
                    <a:alpha val="40000"/>
                  </a:srgbClr>
                </a:outerShdw>
              </a:effectLst>
              <a:uLnTx/>
              <a:uFillTx/>
              <a:latin typeface="+mj-lt"/>
              <a:ea typeface="+mj-ea"/>
              <a:cs typeface="+mj-cs"/>
            </a:endParaRPr>
          </a:p>
        </p:txBody>
      </p:sp>
    </p:spTree>
    <p:extLst>
      <p:ext uri="{BB962C8B-B14F-4D97-AF65-F5344CB8AC3E}">
        <p14:creationId xmlns:p14="http://schemas.microsoft.com/office/powerpoint/2010/main" val="19102065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15</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228600" y="1143000"/>
            <a:ext cx="4876800" cy="4572000"/>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3200" dirty="0">
                <a:solidFill>
                  <a:schemeClr val="bg2"/>
                </a:solidFill>
              </a:rPr>
              <a:t>1816:  Governor General Peter </a:t>
            </a:r>
            <a:r>
              <a:rPr lang="en-US" sz="3200" dirty="0" err="1">
                <a:solidFill>
                  <a:schemeClr val="bg2"/>
                </a:solidFill>
              </a:rPr>
              <a:t>Oxholm</a:t>
            </a:r>
            <a:r>
              <a:rPr lang="en-US" sz="3200" dirty="0">
                <a:solidFill>
                  <a:schemeClr val="bg2"/>
                </a:solidFill>
              </a:rPr>
              <a:t> upon the return of the Islands to Denmark issued a new placard of new regulations for Permits of Residence, Burgher Briefs and Free Briefs.</a:t>
            </a:r>
          </a:p>
        </p:txBody>
      </p:sp>
      <p:sp>
        <p:nvSpPr>
          <p:cNvPr id="5" name="TextBox 4"/>
          <p:cNvSpPr txBox="1"/>
          <p:nvPr/>
        </p:nvSpPr>
        <p:spPr>
          <a:xfrm>
            <a:off x="406864" y="5791200"/>
            <a:ext cx="70866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Daily News 1/15/1977 page. 7</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81600" y="1447800"/>
            <a:ext cx="3766361" cy="3886200"/>
          </a:xfrm>
          <a:prstGeom prst="rect">
            <a:avLst/>
          </a:prstGeom>
        </p:spPr>
      </p:pic>
    </p:spTree>
    <p:extLst>
      <p:ext uri="{BB962C8B-B14F-4D97-AF65-F5344CB8AC3E}">
        <p14:creationId xmlns:p14="http://schemas.microsoft.com/office/powerpoint/2010/main" val="3901015197"/>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16</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228600" y="1143000"/>
            <a:ext cx="8915400" cy="2677656"/>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2800" dirty="0">
                <a:solidFill>
                  <a:schemeClr val="bg2"/>
                </a:solidFill>
              </a:rPr>
              <a:t>2010: The Daily News announced seven local high school students were honored for their exemplification of the teachings of the Rev. Martin Luther King Jr. at the Hebrew Congregation’s annual awards ceremony and evening Shabbat service at the St. Thomas Synagogue.</a:t>
            </a:r>
          </a:p>
        </p:txBody>
      </p:sp>
      <p:sp>
        <p:nvSpPr>
          <p:cNvPr id="5" name="TextBox 4"/>
          <p:cNvSpPr txBox="1"/>
          <p:nvPr/>
        </p:nvSpPr>
        <p:spPr>
          <a:xfrm>
            <a:off x="457200" y="5922744"/>
            <a:ext cx="70866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Daily News January 16, 2010 page. 1</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4200" y="3877206"/>
            <a:ext cx="5257800" cy="2066393"/>
          </a:xfrm>
          <a:prstGeom prst="rect">
            <a:avLst/>
          </a:prstGeom>
        </p:spPr>
      </p:pic>
    </p:spTree>
    <p:extLst>
      <p:ext uri="{BB962C8B-B14F-4D97-AF65-F5344CB8AC3E}">
        <p14:creationId xmlns:p14="http://schemas.microsoft.com/office/powerpoint/2010/main" val="772774947"/>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17</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304800" y="1143000"/>
            <a:ext cx="5410200" cy="4524315"/>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3200" dirty="0">
                <a:solidFill>
                  <a:schemeClr val="bg2"/>
                </a:solidFill>
              </a:rPr>
              <a:t>1998: A seminar held on St. Croix about “The Struggle for Self-Emancipation from Africa to the Danish West Indies”, new light was shed over the forms of slavery and emancipation in Ghana as well as the USVI</a:t>
            </a:r>
            <a:r>
              <a:rPr lang="en-US" sz="3200" dirty="0" smtClean="0">
                <a:solidFill>
                  <a:schemeClr val="bg2"/>
                </a:solidFill>
              </a:rPr>
              <a:t>.</a:t>
            </a:r>
            <a:endParaRPr lang="en-US" sz="3200" dirty="0">
              <a:solidFill>
                <a:schemeClr val="bg2"/>
              </a:solidFill>
            </a:endParaRPr>
          </a:p>
        </p:txBody>
      </p:sp>
      <p:sp>
        <p:nvSpPr>
          <p:cNvPr id="5" name="TextBox 4"/>
          <p:cNvSpPr txBox="1"/>
          <p:nvPr/>
        </p:nvSpPr>
        <p:spPr>
          <a:xfrm>
            <a:off x="457200" y="5695622"/>
            <a:ext cx="8018206" cy="738664"/>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Text:  The </a:t>
            </a:r>
            <a:r>
              <a:rPr lang="en-US" sz="1400" b="1" dirty="0" err="1" smtClean="0">
                <a:latin typeface="Baskerville Old Face" pitchFamily="18" charset="0"/>
              </a:rPr>
              <a:t>Vigin</a:t>
            </a:r>
            <a:r>
              <a:rPr lang="en-US" sz="1400" b="1" dirty="0" smtClean="0">
                <a:latin typeface="Baskerville Old Face" pitchFamily="18" charset="0"/>
              </a:rPr>
              <a:t> Islands Daily News, Celebrating Freedom A Black History Month Special Supplement, February 3, 1998, page BH-7</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1151389"/>
            <a:ext cx="3048000" cy="4580328"/>
          </a:xfrm>
          <a:prstGeom prst="rect">
            <a:avLst/>
          </a:prstGeom>
        </p:spPr>
      </p:pic>
    </p:spTree>
    <p:extLst>
      <p:ext uri="{BB962C8B-B14F-4D97-AF65-F5344CB8AC3E}">
        <p14:creationId xmlns:p14="http://schemas.microsoft.com/office/powerpoint/2010/main" val="1823411218"/>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18</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152400" y="1158657"/>
            <a:ext cx="8839200" cy="3046988"/>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3200" dirty="0">
                <a:solidFill>
                  <a:schemeClr val="bg2"/>
                </a:solidFill>
              </a:rPr>
              <a:t>2012: After 45 years in operation as the territory’s largest private employer, HOVENSA announced that the 350,000-barrel-per-day refinery will shut down and more than 2,000 employees will be dismissed.</a:t>
            </a:r>
          </a:p>
        </p:txBody>
      </p:sp>
      <p:sp>
        <p:nvSpPr>
          <p:cNvPr id="5" name="TextBox 4"/>
          <p:cNvSpPr txBox="1"/>
          <p:nvPr/>
        </p:nvSpPr>
        <p:spPr>
          <a:xfrm>
            <a:off x="304800" y="6097478"/>
            <a:ext cx="70866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http://highbeam.com/doc/1P2-30537848.html</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1800" y="4316333"/>
            <a:ext cx="4876800" cy="1932067"/>
          </a:xfrm>
          <a:prstGeom prst="rect">
            <a:avLst/>
          </a:prstGeom>
        </p:spPr>
      </p:pic>
    </p:spTree>
    <p:extLst>
      <p:ext uri="{BB962C8B-B14F-4D97-AF65-F5344CB8AC3E}">
        <p14:creationId xmlns:p14="http://schemas.microsoft.com/office/powerpoint/2010/main" val="637037045"/>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19</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533400" y="1166069"/>
            <a:ext cx="4191000" cy="4648200"/>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3600" dirty="0">
                <a:solidFill>
                  <a:schemeClr val="bg2"/>
                </a:solidFill>
              </a:rPr>
              <a:t>1792: A survey list revealed that there were 183 free, black men, women, and children living in </a:t>
            </a:r>
            <a:r>
              <a:rPr lang="en-US" sz="3600" dirty="0" err="1">
                <a:solidFill>
                  <a:schemeClr val="bg2"/>
                </a:solidFill>
              </a:rPr>
              <a:t>Frederiksted</a:t>
            </a:r>
            <a:r>
              <a:rPr lang="en-US" sz="3600" dirty="0">
                <a:solidFill>
                  <a:schemeClr val="bg2"/>
                </a:solidFill>
              </a:rPr>
              <a:t>, St. Croix. </a:t>
            </a:r>
          </a:p>
        </p:txBody>
      </p:sp>
      <p:sp>
        <p:nvSpPr>
          <p:cNvPr id="5" name="TextBox 4"/>
          <p:cNvSpPr txBox="1"/>
          <p:nvPr/>
        </p:nvSpPr>
        <p:spPr>
          <a:xfrm>
            <a:off x="228600" y="6019800"/>
            <a:ext cx="70866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Text: Black Facts from the Facts Man, Wayne “Facts Man” Adams</a:t>
            </a:r>
            <a:endParaRPr lang="en-US" sz="1400" b="1" dirty="0">
              <a:latin typeface="Baskerville Old Face"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7800" y="1249168"/>
            <a:ext cx="3276600" cy="4569995"/>
          </a:xfrm>
          <a:prstGeom prst="rect">
            <a:avLst/>
          </a:prstGeom>
        </p:spPr>
      </p:pic>
    </p:spTree>
    <p:extLst>
      <p:ext uri="{BB962C8B-B14F-4D97-AF65-F5344CB8AC3E}">
        <p14:creationId xmlns:p14="http://schemas.microsoft.com/office/powerpoint/2010/main" val="2337031989"/>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20</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228600" y="1143000"/>
            <a:ext cx="5562600" cy="4524315"/>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3600" dirty="0">
                <a:solidFill>
                  <a:schemeClr val="bg2"/>
                </a:solidFill>
              </a:rPr>
              <a:t>2006:  Governor Charles W. Turnbull signed an executive order creating a task force to study the feasibility of establishing a stock exchange in the territory.</a:t>
            </a:r>
          </a:p>
        </p:txBody>
      </p:sp>
      <p:sp>
        <p:nvSpPr>
          <p:cNvPr id="5" name="TextBox 4"/>
          <p:cNvSpPr txBox="1"/>
          <p:nvPr/>
        </p:nvSpPr>
        <p:spPr>
          <a:xfrm>
            <a:off x="304800" y="6029980"/>
            <a:ext cx="7086600" cy="523220"/>
          </a:xfrm>
          <a:prstGeom prst="rect">
            <a:avLst/>
          </a:prstGeom>
          <a:noFill/>
        </p:spPr>
        <p:txBody>
          <a:bodyPr wrap="square" rtlCol="0">
            <a:spAutoFit/>
          </a:bodyPr>
          <a:lstStyle/>
          <a:p>
            <a:r>
              <a:rPr lang="en-US" sz="1400" b="1" dirty="0" smtClean="0">
                <a:latin typeface="Baskerville Old Face" pitchFamily="18" charset="0"/>
              </a:rPr>
              <a:t>Courtesy of </a:t>
            </a:r>
          </a:p>
          <a:p>
            <a:r>
              <a:rPr lang="en-US" sz="1400" b="1" dirty="0" smtClean="0">
                <a:latin typeface="Baskerville Old Face" pitchFamily="18" charset="0"/>
              </a:rPr>
              <a:t>Source: Daily News 1/3/2007 page. 4</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3600" y="2186614"/>
            <a:ext cx="3116275" cy="2743200"/>
          </a:xfrm>
          <a:prstGeom prst="rect">
            <a:avLst/>
          </a:prstGeom>
        </p:spPr>
      </p:pic>
    </p:spTree>
    <p:extLst>
      <p:ext uri="{BB962C8B-B14F-4D97-AF65-F5344CB8AC3E}">
        <p14:creationId xmlns:p14="http://schemas.microsoft.com/office/powerpoint/2010/main" val="332114054"/>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21</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ST</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228600" y="1143000"/>
            <a:ext cx="4038600" cy="3970318"/>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3600" dirty="0">
                <a:solidFill>
                  <a:schemeClr val="bg2"/>
                </a:solidFill>
              </a:rPr>
              <a:t>2009:  President Barack Obama was inaugurated in the capital of the </a:t>
            </a:r>
            <a:r>
              <a:rPr lang="en-US" sz="3600" dirty="0" smtClean="0">
                <a:solidFill>
                  <a:schemeClr val="bg2"/>
                </a:solidFill>
              </a:rPr>
              <a:t>United States, </a:t>
            </a:r>
            <a:r>
              <a:rPr lang="en-US" sz="3600" dirty="0">
                <a:solidFill>
                  <a:schemeClr val="bg2"/>
                </a:solidFill>
              </a:rPr>
              <a:t>Washington, D.C.</a:t>
            </a:r>
          </a:p>
        </p:txBody>
      </p:sp>
      <p:sp>
        <p:nvSpPr>
          <p:cNvPr id="5" name="TextBox 4"/>
          <p:cNvSpPr txBox="1"/>
          <p:nvPr/>
        </p:nvSpPr>
        <p:spPr>
          <a:xfrm>
            <a:off x="439994" y="5953780"/>
            <a:ext cx="70866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Daily News 1/21/2009 page. 59</a:t>
            </a:r>
            <a:endParaRPr lang="en-US" sz="1400" b="1" dirty="0">
              <a:latin typeface="Baskerville Old Face"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5800" y="1143000"/>
            <a:ext cx="3970318" cy="3970318"/>
          </a:xfrm>
          <a:prstGeom prst="rect">
            <a:avLst/>
          </a:prstGeom>
        </p:spPr>
      </p:pic>
    </p:spTree>
    <p:extLst>
      <p:ext uri="{BB962C8B-B14F-4D97-AF65-F5344CB8AC3E}">
        <p14:creationId xmlns:p14="http://schemas.microsoft.com/office/powerpoint/2010/main" val="1533950975"/>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22</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ND</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228600" y="1143001"/>
            <a:ext cx="8839200" cy="3124200"/>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2400" dirty="0">
                <a:solidFill>
                  <a:schemeClr val="bg2"/>
                </a:solidFill>
              </a:rPr>
              <a:t>2016:  The USVI Department of Health received laboratory confirmation of a case on 22 January. The patient was a non-pregnant woman from USVI who reported the onset of fever, rash, conjunctivitis and arthralgia on 1 January. She had not travelled in the three weeks that preceded the onset of symptoms.  A serum sample obtained from the patient on 8 January tested IgM positive at the U.S. Centers for Disease Control and Prevention. </a:t>
            </a:r>
          </a:p>
        </p:txBody>
      </p:sp>
      <p:sp>
        <p:nvSpPr>
          <p:cNvPr id="5" name="TextBox 4"/>
          <p:cNvSpPr txBox="1"/>
          <p:nvPr/>
        </p:nvSpPr>
        <p:spPr>
          <a:xfrm>
            <a:off x="250971" y="5967000"/>
            <a:ext cx="70866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a:t>
            </a:r>
            <a:r>
              <a:rPr lang="en-US" sz="1400" b="1" dirty="0">
                <a:latin typeface="Baskerville Old Face" pitchFamily="18" charset="0"/>
              </a:rPr>
              <a:t>www.who.int/csr/don/29-january-2016-zika-usa/en/</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4323754"/>
            <a:ext cx="4953000" cy="1904856"/>
          </a:xfrm>
          <a:prstGeom prst="rect">
            <a:avLst/>
          </a:prstGeom>
        </p:spPr>
      </p:pic>
    </p:spTree>
    <p:extLst>
      <p:ext uri="{BB962C8B-B14F-4D97-AF65-F5344CB8AC3E}">
        <p14:creationId xmlns:p14="http://schemas.microsoft.com/office/powerpoint/2010/main" val="1134234289"/>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23</a:t>
            </a:r>
            <a:r>
              <a:rPr lang="en-US" sz="5000" baseline="30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R</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D</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228600" y="1143001"/>
            <a:ext cx="8839200" cy="2590800"/>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3200" dirty="0">
                <a:solidFill>
                  <a:schemeClr val="bg2"/>
                </a:solidFill>
              </a:rPr>
              <a:t>1974:  Students from 6 Midwestern colleges spent a term studying a course, “The Virgin Islands Past &amp; Present”. They spent some time in the Virgin Islands and posed for the January 23rd issue of the Daily News.</a:t>
            </a:r>
          </a:p>
        </p:txBody>
      </p:sp>
      <p:sp>
        <p:nvSpPr>
          <p:cNvPr id="5" name="TextBox 4"/>
          <p:cNvSpPr txBox="1"/>
          <p:nvPr/>
        </p:nvSpPr>
        <p:spPr>
          <a:xfrm>
            <a:off x="457200" y="6043341"/>
            <a:ext cx="70866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Daily News 1/23/1974 page. 5</a:t>
            </a:r>
            <a:endParaRPr lang="en-US" sz="1400" b="1" dirty="0">
              <a:latin typeface="Baskerville Old Face"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9399" y="3790353"/>
            <a:ext cx="5562601" cy="2458046"/>
          </a:xfrm>
          <a:prstGeom prst="rect">
            <a:avLst/>
          </a:prstGeom>
        </p:spPr>
      </p:pic>
    </p:spTree>
    <p:extLst>
      <p:ext uri="{BB962C8B-B14F-4D97-AF65-F5344CB8AC3E}">
        <p14:creationId xmlns:p14="http://schemas.microsoft.com/office/powerpoint/2010/main" val="195667323"/>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24</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304800" y="1143000"/>
            <a:ext cx="5791200" cy="4893647"/>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2400" dirty="0">
                <a:solidFill>
                  <a:schemeClr val="bg2"/>
                </a:solidFill>
              </a:rPr>
              <a:t>1874:  Arthur A. </a:t>
            </a:r>
            <a:r>
              <a:rPr lang="en-US" sz="2400" dirty="0" err="1">
                <a:solidFill>
                  <a:schemeClr val="bg2"/>
                </a:solidFill>
              </a:rPr>
              <a:t>Schomburg</a:t>
            </a:r>
            <a:r>
              <a:rPr lang="en-US" sz="2400" dirty="0">
                <a:solidFill>
                  <a:schemeClr val="bg2"/>
                </a:solidFill>
              </a:rPr>
              <a:t> was born on the island of Puerto Rico of Virgin Islands parents, where he spent a portion of his life. He was a noted historian, writer, bibliophile and collector of African-American, documents, books and artifacts in New York. He was involved in Numerous social and  political struggles of Cuba and Puerto Rico. The </a:t>
            </a:r>
            <a:r>
              <a:rPr lang="en-US" sz="2400" dirty="0" err="1">
                <a:solidFill>
                  <a:schemeClr val="bg2"/>
                </a:solidFill>
              </a:rPr>
              <a:t>Schomburg</a:t>
            </a:r>
            <a:r>
              <a:rPr lang="en-US" sz="2400" dirty="0">
                <a:solidFill>
                  <a:schemeClr val="bg2"/>
                </a:solidFill>
              </a:rPr>
              <a:t> </a:t>
            </a:r>
            <a:r>
              <a:rPr lang="en-US" sz="2400" dirty="0" smtClean="0">
                <a:solidFill>
                  <a:schemeClr val="bg2"/>
                </a:solidFill>
              </a:rPr>
              <a:t>collection </a:t>
            </a:r>
            <a:r>
              <a:rPr lang="en-US" sz="2400" dirty="0">
                <a:solidFill>
                  <a:schemeClr val="bg2"/>
                </a:solidFill>
              </a:rPr>
              <a:t>in New </a:t>
            </a:r>
            <a:r>
              <a:rPr lang="en-US" sz="2400" dirty="0" smtClean="0">
                <a:solidFill>
                  <a:schemeClr val="bg2"/>
                </a:solidFill>
              </a:rPr>
              <a:t>York stands as </a:t>
            </a:r>
            <a:r>
              <a:rPr lang="en-US" sz="2400" dirty="0">
                <a:solidFill>
                  <a:schemeClr val="bg2"/>
                </a:solidFill>
              </a:rPr>
              <a:t>a tribute to his life’s work.</a:t>
            </a:r>
          </a:p>
        </p:txBody>
      </p:sp>
      <p:sp>
        <p:nvSpPr>
          <p:cNvPr id="5" name="TextBox 4"/>
          <p:cNvSpPr txBox="1"/>
          <p:nvPr/>
        </p:nvSpPr>
        <p:spPr>
          <a:xfrm>
            <a:off x="381000" y="6029980"/>
            <a:ext cx="70866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Text: January 24, 1874 From These Shores by Axel C. Hansen page. 221</a:t>
            </a:r>
            <a:endParaRPr lang="en-US" sz="1400" b="1" dirty="0">
              <a:latin typeface="Baskerville Old Face"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8400" y="1828800"/>
            <a:ext cx="2743200" cy="3672172"/>
          </a:xfrm>
          <a:prstGeom prst="rect">
            <a:avLst/>
          </a:prstGeom>
        </p:spPr>
      </p:pic>
    </p:spTree>
    <p:extLst>
      <p:ext uri="{BB962C8B-B14F-4D97-AF65-F5344CB8AC3E}">
        <p14:creationId xmlns:p14="http://schemas.microsoft.com/office/powerpoint/2010/main" val="163126815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966305" y="5257800"/>
            <a:ext cx="5410200" cy="533400"/>
          </a:xfrm>
          <a:prstGeom prst="rect">
            <a:avLst/>
          </a:prstGeom>
          <a:solidFill>
            <a:schemeClr val="tx1">
              <a:lumMod val="65000"/>
            </a:schemeClr>
          </a:solidFill>
          <a:ln>
            <a:solidFill>
              <a:schemeClr val="accent1"/>
            </a:solidFill>
          </a:ln>
        </p:spPr>
        <p:style>
          <a:lnRef idx="3">
            <a:schemeClr val="lt1"/>
          </a:lnRef>
          <a:fillRef idx="1">
            <a:schemeClr val="accent2"/>
          </a:fillRef>
          <a:effectRef idx="1">
            <a:schemeClr val="accent2"/>
          </a:effectRef>
          <a:fontRef idx="minor">
            <a:schemeClr val="lt1"/>
          </a:fontRef>
        </p:style>
        <p:txBody>
          <a:bodyPr vert="horz" anchor="b" anchorCtr="0">
            <a:normAutofit/>
          </a:bodyPr>
          <a:lstStyle/>
          <a:p>
            <a:pPr algn="ctr"/>
            <a:r>
              <a:rPr lang="en-US" sz="2000" b="1" dirty="0" smtClean="0">
                <a:solidFill>
                  <a:schemeClr val="bg2"/>
                </a:solidFill>
              </a:rPr>
              <a:t>Emancipation Garden-STT</a:t>
            </a:r>
            <a:endParaRPr lang="en-US" sz="2000" dirty="0">
              <a:solidFill>
                <a:schemeClr val="bg2"/>
              </a:solidFill>
            </a:endParaRPr>
          </a:p>
        </p:txBody>
      </p:sp>
      <p:sp>
        <p:nvSpPr>
          <p:cNvPr id="4" name="Rectangle 3"/>
          <p:cNvSpPr/>
          <p:nvPr/>
        </p:nvSpPr>
        <p:spPr>
          <a:xfrm>
            <a:off x="381000" y="6096000"/>
            <a:ext cx="4290405" cy="276999"/>
          </a:xfrm>
          <a:prstGeom prst="rect">
            <a:avLst/>
          </a:prstGeom>
        </p:spPr>
        <p:txBody>
          <a:bodyPr wrap="none">
            <a:spAutoFit/>
          </a:bodyPr>
          <a:lstStyle/>
          <a:p>
            <a:r>
              <a:rPr lang="en-US" sz="1200" b="1" dirty="0" smtClean="0"/>
              <a:t>Courtesy of:  Division of Virgin Islands Cultural Education</a:t>
            </a:r>
            <a:endParaRPr lang="en-US" sz="1200" b="1"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457200"/>
            <a:ext cx="6324600" cy="42087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186843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25</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304800" y="1143000"/>
            <a:ext cx="8551606" cy="2554545"/>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3200" dirty="0">
                <a:solidFill>
                  <a:schemeClr val="bg2"/>
                </a:solidFill>
              </a:rPr>
              <a:t>2006:  Eunice Charles, 18 months, drowned as she, her mother and others try to enter St. Thomas illegally from Haiti. Her tragic death sparked community support for a proper burial.</a:t>
            </a:r>
          </a:p>
        </p:txBody>
      </p:sp>
      <p:sp>
        <p:nvSpPr>
          <p:cNvPr id="5" name="TextBox 4"/>
          <p:cNvSpPr txBox="1"/>
          <p:nvPr/>
        </p:nvSpPr>
        <p:spPr>
          <a:xfrm>
            <a:off x="334478" y="6023045"/>
            <a:ext cx="70866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Daily News 1/3/2007 page. 4</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3200" y="3810000"/>
            <a:ext cx="5636698" cy="2362200"/>
          </a:xfrm>
          <a:prstGeom prst="rect">
            <a:avLst/>
          </a:prstGeom>
        </p:spPr>
      </p:pic>
    </p:spTree>
    <p:extLst>
      <p:ext uri="{BB962C8B-B14F-4D97-AF65-F5344CB8AC3E}">
        <p14:creationId xmlns:p14="http://schemas.microsoft.com/office/powerpoint/2010/main" val="1356139422"/>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26</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228599" y="1143000"/>
            <a:ext cx="8701893" cy="2246769"/>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2800" dirty="0">
                <a:solidFill>
                  <a:schemeClr val="bg2"/>
                </a:solidFill>
              </a:rPr>
              <a:t>2007:  Sashay, Promenade and ladies chain was a few of the calls chanted from the floor as the Caribbean ritual dancers in colorful madras swirl across the stage of the </a:t>
            </a:r>
            <a:r>
              <a:rPr lang="en-US" sz="2800" dirty="0" err="1">
                <a:solidFill>
                  <a:schemeClr val="bg2"/>
                </a:solidFill>
              </a:rPr>
              <a:t>Reichold</a:t>
            </a:r>
            <a:r>
              <a:rPr lang="en-US" sz="2800" dirty="0">
                <a:solidFill>
                  <a:schemeClr val="bg2"/>
                </a:solidFill>
              </a:rPr>
              <a:t> Center for the Arts in “Playing Ring: A Journey into Quadrille”.</a:t>
            </a:r>
          </a:p>
        </p:txBody>
      </p:sp>
      <p:sp>
        <p:nvSpPr>
          <p:cNvPr id="5" name="TextBox 4"/>
          <p:cNvSpPr txBox="1"/>
          <p:nvPr/>
        </p:nvSpPr>
        <p:spPr>
          <a:xfrm>
            <a:off x="304800" y="6106180"/>
            <a:ext cx="70866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Daily News 1/26/07 page. W-5</a:t>
            </a:r>
            <a:endParaRPr lang="en-US" sz="1400" b="1" dirty="0">
              <a:latin typeface="Baskerville Old Face"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3505199"/>
            <a:ext cx="6019800" cy="2600981"/>
          </a:xfrm>
          <a:prstGeom prst="rect">
            <a:avLst/>
          </a:prstGeom>
        </p:spPr>
      </p:pic>
    </p:spTree>
    <p:extLst>
      <p:ext uri="{BB962C8B-B14F-4D97-AF65-F5344CB8AC3E}">
        <p14:creationId xmlns:p14="http://schemas.microsoft.com/office/powerpoint/2010/main" val="2582034354"/>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27</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304800" y="1143000"/>
            <a:ext cx="4343400" cy="4524315"/>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3600" dirty="0">
                <a:solidFill>
                  <a:schemeClr val="bg2"/>
                </a:solidFill>
              </a:rPr>
              <a:t>1842:  The La </a:t>
            </a:r>
            <a:r>
              <a:rPr lang="en-US" sz="3600" dirty="0" err="1">
                <a:solidFill>
                  <a:schemeClr val="bg2"/>
                </a:solidFill>
              </a:rPr>
              <a:t>Vallee</a:t>
            </a:r>
            <a:r>
              <a:rPr lang="en-US" sz="3600" dirty="0">
                <a:solidFill>
                  <a:schemeClr val="bg2"/>
                </a:solidFill>
              </a:rPr>
              <a:t> School name was changed to the Alexander Henderson School and was opened in St. Croix</a:t>
            </a:r>
            <a:r>
              <a:rPr lang="en-US" sz="3600" dirty="0" smtClean="0">
                <a:solidFill>
                  <a:schemeClr val="bg2"/>
                </a:solidFill>
              </a:rPr>
              <a:t>.</a:t>
            </a:r>
            <a:endParaRPr lang="en-US" sz="3600" dirty="0">
              <a:solidFill>
                <a:schemeClr val="bg2"/>
              </a:solidFill>
            </a:endParaRPr>
          </a:p>
        </p:txBody>
      </p:sp>
      <p:sp>
        <p:nvSpPr>
          <p:cNvPr id="5" name="TextBox 4"/>
          <p:cNvSpPr txBox="1"/>
          <p:nvPr/>
        </p:nvSpPr>
        <p:spPr>
          <a:xfrm>
            <a:off x="304800" y="6096000"/>
            <a:ext cx="70866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1/27/1977 page. 17</a:t>
            </a:r>
            <a:endParaRPr lang="en-US" sz="1400" b="1" dirty="0">
              <a:latin typeface="Baskerville Old Face"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600" y="1295400"/>
            <a:ext cx="4241334" cy="4241334"/>
          </a:xfrm>
          <a:prstGeom prst="rect">
            <a:avLst/>
          </a:prstGeom>
        </p:spPr>
      </p:pic>
    </p:spTree>
    <p:extLst>
      <p:ext uri="{BB962C8B-B14F-4D97-AF65-F5344CB8AC3E}">
        <p14:creationId xmlns:p14="http://schemas.microsoft.com/office/powerpoint/2010/main" val="2872901904"/>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28</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228600" y="1219201"/>
            <a:ext cx="8839200" cy="3046988"/>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3200" dirty="0">
                <a:solidFill>
                  <a:schemeClr val="bg2"/>
                </a:solidFill>
              </a:rPr>
              <a:t>1969:  The St. Croix Avis reported that the day before, 75 miles per hour winds brought driving rains, a water spout and hailstones the size  of golf balls to the east end of St. Croix causing $1,000s in damages to houses and property.</a:t>
            </a:r>
          </a:p>
        </p:txBody>
      </p:sp>
      <p:sp>
        <p:nvSpPr>
          <p:cNvPr id="5" name="TextBox 4"/>
          <p:cNvSpPr txBox="1"/>
          <p:nvPr/>
        </p:nvSpPr>
        <p:spPr>
          <a:xfrm>
            <a:off x="439994" y="6184043"/>
            <a:ext cx="70866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St. Croix Avis dated 1/28/1969 page. 1</a:t>
            </a:r>
            <a:endParaRPr lang="en-US" sz="1400" b="1" dirty="0">
              <a:latin typeface="Baskerville Old Face"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8600" y="4306612"/>
            <a:ext cx="4038600" cy="2366963"/>
          </a:xfrm>
          <a:prstGeom prst="rect">
            <a:avLst/>
          </a:prstGeom>
        </p:spPr>
      </p:pic>
    </p:spTree>
    <p:extLst>
      <p:ext uri="{BB962C8B-B14F-4D97-AF65-F5344CB8AC3E}">
        <p14:creationId xmlns:p14="http://schemas.microsoft.com/office/powerpoint/2010/main" val="3502992202"/>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29</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228600" y="1142999"/>
            <a:ext cx="4419600" cy="4031873"/>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3200" dirty="0">
                <a:solidFill>
                  <a:schemeClr val="bg2"/>
                </a:solidFill>
              </a:rPr>
              <a:t>2009:  The V.I Tourism Department Launched a $250,000 website to lure higher Internet traffic and ultimately bring more tourist dollars to the territory.</a:t>
            </a:r>
          </a:p>
        </p:txBody>
      </p:sp>
      <p:sp>
        <p:nvSpPr>
          <p:cNvPr id="5" name="TextBox 4"/>
          <p:cNvSpPr txBox="1"/>
          <p:nvPr/>
        </p:nvSpPr>
        <p:spPr>
          <a:xfrm>
            <a:off x="381000" y="6019800"/>
            <a:ext cx="70866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Daily News 1/29/2009 page. 2</a:t>
            </a:r>
            <a:endParaRPr lang="en-US" sz="1400" b="1" dirty="0">
              <a:latin typeface="Baskerville Old Face"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600" y="1141601"/>
            <a:ext cx="4033271" cy="4033271"/>
          </a:xfrm>
          <a:prstGeom prst="rect">
            <a:avLst/>
          </a:prstGeom>
        </p:spPr>
      </p:pic>
    </p:spTree>
    <p:extLst>
      <p:ext uri="{BB962C8B-B14F-4D97-AF65-F5344CB8AC3E}">
        <p14:creationId xmlns:p14="http://schemas.microsoft.com/office/powerpoint/2010/main" val="3840608472"/>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30</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228600" y="1143001"/>
            <a:ext cx="8610600" cy="3581399"/>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2500" dirty="0">
                <a:solidFill>
                  <a:schemeClr val="bg2"/>
                </a:solidFill>
              </a:rPr>
              <a:t>2012:  About 100 demonstrators gathered across the V.I. Legislature to voice their concerns, frustrations </a:t>
            </a:r>
            <a:r>
              <a:rPr lang="en-US" sz="2500" dirty="0" smtClean="0">
                <a:solidFill>
                  <a:schemeClr val="bg2"/>
                </a:solidFill>
              </a:rPr>
              <a:t>and </a:t>
            </a:r>
            <a:r>
              <a:rPr lang="en-US" sz="2500" dirty="0">
                <a:solidFill>
                  <a:schemeClr val="bg2"/>
                </a:solidFill>
              </a:rPr>
              <a:t>cases over the state of life in the Virgin Islands. Feeling pushed close to the brink, they drew close to steel barricades lining Veterans Drive, Chanting in unison and leaning into the roadway to wave signs at passing traffic. The noise could be </a:t>
            </a:r>
            <a:r>
              <a:rPr lang="en-US" sz="2500" dirty="0" smtClean="0">
                <a:solidFill>
                  <a:schemeClr val="bg2"/>
                </a:solidFill>
              </a:rPr>
              <a:t>heard from </a:t>
            </a:r>
            <a:r>
              <a:rPr lang="en-US" sz="2500" dirty="0">
                <a:solidFill>
                  <a:schemeClr val="bg2"/>
                </a:solidFill>
              </a:rPr>
              <a:t>inside the Legislature chambers as </a:t>
            </a:r>
            <a:r>
              <a:rPr lang="en-US" sz="2500" dirty="0" smtClean="0">
                <a:solidFill>
                  <a:schemeClr val="bg2"/>
                </a:solidFill>
              </a:rPr>
              <a:t>Governor </a:t>
            </a:r>
            <a:r>
              <a:rPr lang="en-US" sz="2500" dirty="0">
                <a:solidFill>
                  <a:schemeClr val="bg2"/>
                </a:solidFill>
              </a:rPr>
              <a:t>John </a:t>
            </a:r>
            <a:r>
              <a:rPr lang="en-US" sz="2500" dirty="0" err="1">
                <a:solidFill>
                  <a:schemeClr val="bg2"/>
                </a:solidFill>
              </a:rPr>
              <a:t>DeJongh</a:t>
            </a:r>
            <a:r>
              <a:rPr lang="en-US" sz="2500" dirty="0">
                <a:solidFill>
                  <a:schemeClr val="bg2"/>
                </a:solidFill>
              </a:rPr>
              <a:t> Jr. gave his state of the territory address.</a:t>
            </a:r>
          </a:p>
        </p:txBody>
      </p:sp>
      <p:sp>
        <p:nvSpPr>
          <p:cNvPr id="5" name="TextBox 4"/>
          <p:cNvSpPr txBox="1"/>
          <p:nvPr/>
        </p:nvSpPr>
        <p:spPr>
          <a:xfrm>
            <a:off x="439994" y="6029980"/>
            <a:ext cx="70866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http://highbeam.com/doc/1P2-30616319.html</a:t>
            </a:r>
            <a:endParaRPr lang="en-US" sz="1400" b="1" dirty="0">
              <a:latin typeface="Baskerville Old Face"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0" y="4829582"/>
            <a:ext cx="2667000" cy="1729414"/>
          </a:xfrm>
          <a:prstGeom prst="rect">
            <a:avLst/>
          </a:prstGeom>
        </p:spPr>
      </p:pic>
    </p:spTree>
    <p:extLst>
      <p:ext uri="{BB962C8B-B14F-4D97-AF65-F5344CB8AC3E}">
        <p14:creationId xmlns:p14="http://schemas.microsoft.com/office/powerpoint/2010/main" val="354682697"/>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31</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ST</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228600" y="1143000"/>
            <a:ext cx="4419600" cy="4419600"/>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2800" dirty="0">
                <a:solidFill>
                  <a:schemeClr val="bg2"/>
                </a:solidFill>
              </a:rPr>
              <a:t>1914:  The roof of the Hamburg American Line building roof was raised. It also housed the Imperial German Consulate and Later became Headquarters for the U.S. Navy. Subsequently, it housed the U.S. District Court.</a:t>
            </a:r>
          </a:p>
        </p:txBody>
      </p:sp>
      <p:sp>
        <p:nvSpPr>
          <p:cNvPr id="5" name="TextBox 4"/>
          <p:cNvSpPr txBox="1"/>
          <p:nvPr/>
        </p:nvSpPr>
        <p:spPr>
          <a:xfrm>
            <a:off x="439994" y="5751493"/>
            <a:ext cx="8551606"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Daily News 1/31/1977 page. 13</a:t>
            </a:r>
            <a:endParaRPr lang="en-US" sz="1400" b="1" dirty="0">
              <a:latin typeface="Baskerville Old Face"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4400" y="2209800"/>
            <a:ext cx="4323077" cy="2420923"/>
          </a:xfrm>
          <a:prstGeom prst="rect">
            <a:avLst/>
          </a:prstGeom>
        </p:spPr>
      </p:pic>
    </p:spTree>
    <p:extLst>
      <p:ext uri="{BB962C8B-B14F-4D97-AF65-F5344CB8AC3E}">
        <p14:creationId xmlns:p14="http://schemas.microsoft.com/office/powerpoint/2010/main" val="1921615236"/>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us-flag[1]"/>
          <p:cNvPicPr>
            <a:picLocks noChangeAspect="1" noChangeArrowheads="1"/>
          </p:cNvPicPr>
          <p:nvPr/>
        </p:nvPicPr>
        <p:blipFill>
          <a:blip r:embed="rId2" cstate="print"/>
          <a:srcRect/>
          <a:stretch>
            <a:fillRect/>
          </a:stretch>
        </p:blipFill>
        <p:spPr bwMode="auto">
          <a:xfrm>
            <a:off x="365760" y="152400"/>
            <a:ext cx="1386840" cy="990600"/>
          </a:xfrm>
          <a:prstGeom prst="rect">
            <a:avLst/>
          </a:prstGeom>
          <a:noFill/>
          <a:ln w="9525" algn="in">
            <a:noFill/>
            <a:miter lim="800000"/>
            <a:headEnd/>
            <a:tailEnd/>
          </a:ln>
          <a:effectLst/>
        </p:spPr>
      </p:pic>
      <p:pic>
        <p:nvPicPr>
          <p:cNvPr id="9" name="Picture 4" descr="armour_usvi-flag[1]"/>
          <p:cNvPicPr>
            <a:picLocks noChangeAspect="1" noChangeArrowheads="1" noCrop="1"/>
          </p:cNvPicPr>
          <p:nvPr/>
        </p:nvPicPr>
        <p:blipFill>
          <a:blip r:embed="rId3" cstate="print"/>
          <a:srcRect/>
          <a:stretch>
            <a:fillRect/>
          </a:stretch>
        </p:blipFill>
        <p:spPr bwMode="auto">
          <a:xfrm>
            <a:off x="400050" y="1371600"/>
            <a:ext cx="1428750" cy="1143000"/>
          </a:xfrm>
          <a:prstGeom prst="rect">
            <a:avLst/>
          </a:prstGeom>
          <a:noFill/>
          <a:ln w="9525" algn="in">
            <a:noFill/>
            <a:miter lim="800000"/>
            <a:headEnd/>
            <a:tailEnd/>
          </a:ln>
        </p:spPr>
      </p:pic>
      <p:sp>
        <p:nvSpPr>
          <p:cNvPr id="11" name="TextBox 10"/>
          <p:cNvSpPr txBox="1"/>
          <p:nvPr/>
        </p:nvSpPr>
        <p:spPr>
          <a:xfrm>
            <a:off x="2438400" y="2244804"/>
            <a:ext cx="6019800" cy="1107996"/>
          </a:xfrm>
          <a:prstGeom prst="rect">
            <a:avLst/>
          </a:prstGeom>
          <a:solidFill>
            <a:schemeClr val="tx1">
              <a:lumMod val="65000"/>
            </a:schemeClr>
          </a:solidFill>
          <a:ln>
            <a:solidFill>
              <a:schemeClr val="tx1"/>
            </a:solidFill>
          </a:ln>
        </p:spPr>
        <p:txBody>
          <a:bodyPr wrap="square" rtlCol="0">
            <a:spAutoFit/>
          </a:bodyPr>
          <a:lstStyle/>
          <a:p>
            <a:pPr algn="ctr"/>
            <a:r>
              <a:rPr lang="en-US" sz="3300" b="1" dirty="0" smtClean="0">
                <a:ln w="12700">
                  <a:solidFill>
                    <a:schemeClr val="bg2"/>
                  </a:solidFill>
                  <a:prstDash val="solid"/>
                </a:ln>
                <a:effectLst>
                  <a:outerShdw blurRad="41275" dist="20320" dir="1800000" algn="tl" rotWithShape="0">
                    <a:srgbClr val="000000">
                      <a:alpha val="40000"/>
                    </a:srgbClr>
                  </a:outerShdw>
                </a:effectLst>
                <a:latin typeface="Edwardian Script ITC" pitchFamily="66" charset="0"/>
              </a:rPr>
              <a:t>Virgin Islands Department of Education</a:t>
            </a:r>
          </a:p>
          <a:p>
            <a:pPr algn="ctr"/>
            <a:r>
              <a:rPr lang="en-US" sz="3300" b="1" dirty="0" smtClean="0">
                <a:ln w="12700">
                  <a:solidFill>
                    <a:schemeClr val="bg2"/>
                  </a:solidFill>
                  <a:prstDash val="solid"/>
                </a:ln>
                <a:effectLst>
                  <a:outerShdw blurRad="41275" dist="20320" dir="1800000" algn="tl" rotWithShape="0">
                    <a:srgbClr val="000000">
                      <a:alpha val="40000"/>
                    </a:srgbClr>
                  </a:outerShdw>
                </a:effectLst>
                <a:latin typeface="Edwardian Script ITC" pitchFamily="66" charset="0"/>
              </a:rPr>
              <a:t>Division of Virgin Islands Cultural Education</a:t>
            </a:r>
          </a:p>
        </p:txBody>
      </p:sp>
      <p:sp>
        <p:nvSpPr>
          <p:cNvPr id="10" name="Rectangle 9"/>
          <p:cNvSpPr/>
          <p:nvPr/>
        </p:nvSpPr>
        <p:spPr>
          <a:xfrm>
            <a:off x="1905000" y="3912275"/>
            <a:ext cx="7010400" cy="2308324"/>
          </a:xfrm>
          <a:prstGeom prst="rect">
            <a:avLst/>
          </a:prstGeom>
        </p:spPr>
        <p:txBody>
          <a:bodyPr wrap="square">
            <a:spAutoFit/>
          </a:bodyPr>
          <a:lstStyle/>
          <a:p>
            <a:pPr lvl="0" algn="ctr" fontAlgn="base">
              <a:spcBef>
                <a:spcPct val="0"/>
              </a:spcBef>
              <a:spcAft>
                <a:spcPct val="0"/>
              </a:spcAft>
            </a:pPr>
            <a:r>
              <a:rPr lang="en-US" b="1" u="sng" dirty="0" smtClean="0">
                <a:latin typeface="Baskerville Old Face" pitchFamily="18" charset="0"/>
                <a:cs typeface="Arial" pitchFamily="34" charset="0"/>
              </a:rPr>
              <a:t>ST. THOMAS / ST. JOHN </a:t>
            </a:r>
          </a:p>
          <a:p>
            <a:pPr lvl="0" algn="ctr" fontAlgn="base">
              <a:spcBef>
                <a:spcPct val="0"/>
              </a:spcBef>
              <a:spcAft>
                <a:spcPct val="0"/>
              </a:spcAft>
            </a:pPr>
            <a:r>
              <a:rPr lang="en-US" b="1" dirty="0" smtClean="0">
                <a:latin typeface="Baskerville Old Face" pitchFamily="18" charset="0"/>
                <a:cs typeface="Arial" pitchFamily="34" charset="0"/>
              </a:rPr>
              <a:t>Mailing Address:  1834 </a:t>
            </a:r>
            <a:r>
              <a:rPr lang="en-US" b="1" dirty="0" err="1" smtClean="0">
                <a:latin typeface="Baskerville Old Face" pitchFamily="18" charset="0"/>
                <a:cs typeface="Arial" pitchFamily="34" charset="0"/>
              </a:rPr>
              <a:t>Kongens</a:t>
            </a:r>
            <a:r>
              <a:rPr lang="en-US" b="1" dirty="0" smtClean="0">
                <a:latin typeface="Baskerville Old Face" pitchFamily="18" charset="0"/>
                <a:cs typeface="Arial" pitchFamily="34" charset="0"/>
              </a:rPr>
              <a:t> </a:t>
            </a:r>
            <a:r>
              <a:rPr lang="en-US" b="1" dirty="0" err="1" smtClean="0">
                <a:latin typeface="Baskerville Old Face" pitchFamily="18" charset="0"/>
                <a:cs typeface="Arial" pitchFamily="34" charset="0"/>
              </a:rPr>
              <a:t>Gade</a:t>
            </a:r>
            <a:r>
              <a:rPr lang="en-US" b="1" dirty="0" smtClean="0">
                <a:latin typeface="Baskerville Old Face" pitchFamily="18" charset="0"/>
                <a:cs typeface="Arial" pitchFamily="34" charset="0"/>
              </a:rPr>
              <a:t>, STT, VI   00802</a:t>
            </a:r>
          </a:p>
          <a:p>
            <a:pPr lvl="0" algn="ctr" fontAlgn="base">
              <a:spcBef>
                <a:spcPct val="0"/>
              </a:spcBef>
              <a:spcAft>
                <a:spcPct val="0"/>
              </a:spcAft>
            </a:pPr>
            <a:r>
              <a:rPr lang="en-US" b="1" dirty="0" smtClean="0">
                <a:latin typeface="Baskerville Old Face" pitchFamily="18" charset="0"/>
                <a:cs typeface="Arial" pitchFamily="34" charset="0"/>
              </a:rPr>
              <a:t>Physical Address:  J. Antonio Jarvis Annex, STT, VI   00802</a:t>
            </a:r>
          </a:p>
          <a:p>
            <a:pPr lvl="0" algn="ctr" fontAlgn="base">
              <a:spcBef>
                <a:spcPct val="0"/>
              </a:spcBef>
              <a:spcAft>
                <a:spcPct val="0"/>
              </a:spcAft>
            </a:pPr>
            <a:r>
              <a:rPr lang="en-US" b="1" dirty="0" smtClean="0">
                <a:latin typeface="Baskerville Old Face" pitchFamily="18" charset="0"/>
                <a:cs typeface="Arial" pitchFamily="34" charset="0"/>
              </a:rPr>
              <a:t>Telephone Number:  340-774-0100  x: 2804, 8043, 2806, 2808, or 2809</a:t>
            </a:r>
          </a:p>
          <a:p>
            <a:pPr lvl="0" algn="ctr" fontAlgn="base">
              <a:spcBef>
                <a:spcPct val="0"/>
              </a:spcBef>
              <a:spcAft>
                <a:spcPct val="0"/>
              </a:spcAft>
            </a:pPr>
            <a:r>
              <a:rPr lang="en-US" b="1" dirty="0" smtClean="0">
                <a:latin typeface="Baskerville Old Face" pitchFamily="18" charset="0"/>
                <a:cs typeface="Arial" pitchFamily="34" charset="0"/>
              </a:rPr>
              <a:t>Fax Number:  340-777-4342</a:t>
            </a:r>
          </a:p>
          <a:p>
            <a:pPr lvl="0" algn="ctr" fontAlgn="base">
              <a:spcBef>
                <a:spcPct val="0"/>
              </a:spcBef>
              <a:spcAft>
                <a:spcPct val="0"/>
              </a:spcAft>
            </a:pPr>
            <a:r>
              <a:rPr lang="en-US" b="1" dirty="0" smtClean="0">
                <a:latin typeface="Baskerville Old Face" pitchFamily="18" charset="0"/>
                <a:cs typeface="Arial" pitchFamily="34" charset="0"/>
              </a:rPr>
              <a:t>Email Addresses:  </a:t>
            </a:r>
            <a:r>
              <a:rPr lang="en-US" b="1" dirty="0" smtClean="0">
                <a:solidFill>
                  <a:srgbClr val="58C1BA"/>
                </a:solidFill>
                <a:latin typeface="Baskerville Old Face" pitchFamily="18" charset="0"/>
                <a:cs typeface="Arial" pitchFamily="34" charset="0"/>
              </a:rPr>
              <a:t>yohance.henley</a:t>
            </a:r>
            <a:r>
              <a:rPr lang="en-US" b="1" dirty="0" smtClean="0">
                <a:solidFill>
                  <a:srgbClr val="58C1BA"/>
                </a:solidFill>
                <a:latin typeface="Baskerville Old Face" pitchFamily="18" charset="0"/>
                <a:cs typeface="Arial" pitchFamily="34" charset="0"/>
                <a:hlinkClick r:id="rId4"/>
              </a:rPr>
              <a:t>@vid</a:t>
            </a:r>
            <a:r>
              <a:rPr lang="en-US" b="1" dirty="0" smtClean="0">
                <a:latin typeface="Baskerville Old Face" pitchFamily="18" charset="0"/>
                <a:cs typeface="Arial" pitchFamily="34" charset="0"/>
                <a:hlinkClick r:id="rId4"/>
              </a:rPr>
              <a:t>e.vi;  mmartin@vide.vi;</a:t>
            </a:r>
            <a:r>
              <a:rPr lang="en-US" b="1" dirty="0" smtClean="0">
                <a:latin typeface="Baskerville Old Face" pitchFamily="18" charset="0"/>
                <a:cs typeface="Arial" pitchFamily="34" charset="0"/>
              </a:rPr>
              <a:t> </a:t>
            </a:r>
            <a:r>
              <a:rPr lang="en-US" b="1" dirty="0" err="1" smtClean="0">
                <a:latin typeface="Baskerville Old Face" pitchFamily="18" charset="0"/>
                <a:cs typeface="Arial" pitchFamily="34" charset="0"/>
                <a:hlinkClick r:id="rId5"/>
              </a:rPr>
              <a:t>vbryson@vide</a:t>
            </a:r>
            <a:r>
              <a:rPr lang="en-US" b="1" dirty="0">
                <a:latin typeface="Baskerville Old Face" pitchFamily="18" charset="0"/>
                <a:cs typeface="Arial" pitchFamily="34" charset="0"/>
                <a:hlinkClick r:id="rId5"/>
              </a:rPr>
              <a:t>.</a:t>
            </a:r>
            <a:r>
              <a:rPr lang="en-US" b="1" dirty="0" smtClean="0">
                <a:latin typeface="Baskerville Old Face" pitchFamily="18" charset="0"/>
                <a:cs typeface="Arial" pitchFamily="34" charset="0"/>
                <a:hlinkClick r:id="rId5"/>
              </a:rPr>
              <a:t>.vi</a:t>
            </a:r>
            <a:r>
              <a:rPr lang="en-US" b="1" dirty="0" smtClean="0">
                <a:latin typeface="Baskerville Old Face" pitchFamily="18" charset="0"/>
                <a:cs typeface="Arial" pitchFamily="34" charset="0"/>
              </a:rPr>
              <a:t> </a:t>
            </a:r>
            <a:endParaRPr lang="en-US" b="1" u="sng" dirty="0" smtClean="0">
              <a:latin typeface="Baskerville Old Face" pitchFamily="18" charset="0"/>
              <a:cs typeface="Arial" pitchFamily="34" charset="0"/>
            </a:endParaRPr>
          </a:p>
          <a:p>
            <a:pPr lvl="0" algn="ctr" fontAlgn="base">
              <a:spcBef>
                <a:spcPct val="0"/>
              </a:spcBef>
              <a:spcAft>
                <a:spcPct val="0"/>
              </a:spcAft>
            </a:pPr>
            <a:r>
              <a:rPr lang="en-US" b="1" dirty="0">
                <a:latin typeface="Baskerville Old Face" pitchFamily="18" charset="0"/>
                <a:cs typeface="Arial" pitchFamily="34" charset="0"/>
              </a:rPr>
              <a:t>Website Addresses:  </a:t>
            </a:r>
            <a:r>
              <a:rPr lang="en-US" b="1" dirty="0">
                <a:solidFill>
                  <a:srgbClr val="C00000"/>
                </a:solidFill>
                <a:latin typeface="Baskerville Old Face" pitchFamily="18" charset="0"/>
                <a:cs typeface="Arial" pitchFamily="34" charset="0"/>
                <a:hlinkClick r:id="rId6"/>
              </a:rPr>
              <a:t>www.vide.vi/</a:t>
            </a:r>
            <a:r>
              <a:rPr lang="en-US" b="1" dirty="0">
                <a:solidFill>
                  <a:srgbClr val="C00000"/>
                </a:solidFill>
                <a:latin typeface="Baskerville Old Face" pitchFamily="18" charset="0"/>
                <a:cs typeface="Arial" pitchFamily="34" charset="0"/>
              </a:rPr>
              <a:t> </a:t>
            </a:r>
            <a:r>
              <a:rPr lang="en-US" b="1" dirty="0">
                <a:solidFill>
                  <a:schemeClr val="accent1">
                    <a:lumMod val="75000"/>
                  </a:schemeClr>
                </a:solidFill>
                <a:latin typeface="Baskerville Old Face" pitchFamily="18" charset="0"/>
                <a:cs typeface="Arial" pitchFamily="34" charset="0"/>
              </a:rPr>
              <a:t>or</a:t>
            </a:r>
            <a:r>
              <a:rPr lang="en-US" b="1" dirty="0">
                <a:solidFill>
                  <a:srgbClr val="C00000"/>
                </a:solidFill>
                <a:latin typeface="Baskerville Old Face" pitchFamily="18" charset="0"/>
                <a:cs typeface="Arial" pitchFamily="34" charset="0"/>
              </a:rPr>
              <a:t> </a:t>
            </a:r>
            <a:r>
              <a:rPr lang="en-US" b="1" dirty="0">
                <a:solidFill>
                  <a:srgbClr val="C00000"/>
                </a:solidFill>
                <a:latin typeface="Baskerville Old Face" pitchFamily="18" charset="0"/>
                <a:cs typeface="Arial" pitchFamily="34" charset="0"/>
                <a:hlinkClick r:id="rId7"/>
              </a:rPr>
              <a:t>http://viculturaled.vide.vi</a:t>
            </a:r>
            <a:r>
              <a:rPr lang="en-US" b="1" dirty="0">
                <a:solidFill>
                  <a:srgbClr val="C00000"/>
                </a:solidFill>
                <a:latin typeface="Baskerville Old Face" pitchFamily="18" charset="0"/>
                <a:cs typeface="Arial" pitchFamily="34" charset="0"/>
              </a:rPr>
              <a:t> </a:t>
            </a:r>
          </a:p>
        </p:txBody>
      </p:sp>
      <p:sp>
        <p:nvSpPr>
          <p:cNvPr id="15" name="Rectangle 14"/>
          <p:cNvSpPr/>
          <p:nvPr/>
        </p:nvSpPr>
        <p:spPr>
          <a:xfrm>
            <a:off x="2286000" y="630704"/>
            <a:ext cx="6324600" cy="969496"/>
          </a:xfrm>
          <a:prstGeom prst="rect">
            <a:avLst/>
          </a:prstGeom>
          <a:solidFill>
            <a:schemeClr val="tx1">
              <a:lumMod val="65000"/>
            </a:schemeClr>
          </a:solidFill>
          <a:ln>
            <a:solidFill>
              <a:schemeClr val="tx1"/>
            </a:solidFill>
          </a:ln>
        </p:spPr>
        <p:txBody>
          <a:bodyPr wrap="square">
            <a:spAutoFit/>
          </a:bodyPr>
          <a:lstStyle/>
          <a:p>
            <a:pPr lvl="0" algn="ctr">
              <a:spcBef>
                <a:spcPct val="0"/>
              </a:spcBef>
              <a:defRPr/>
            </a:pPr>
            <a:r>
              <a:rPr lang="en-US" sz="1900" dirty="0" smtClean="0">
                <a:ln w="0">
                  <a:solidFill>
                    <a:schemeClr val="bg2"/>
                  </a:solidFill>
                </a:ln>
                <a:solidFill>
                  <a:schemeClr val="bg2"/>
                </a:solidFill>
                <a:effectLst>
                  <a:outerShdw blurRad="38100" dist="19050" dir="2700000" algn="tl" rotWithShape="0">
                    <a:schemeClr val="dk1">
                      <a:alpha val="40000"/>
                    </a:schemeClr>
                  </a:outerShdw>
                </a:effectLst>
              </a:rPr>
              <a:t>To receive monthly complimentary electronic</a:t>
            </a:r>
          </a:p>
          <a:p>
            <a:pPr lvl="0" algn="ctr">
              <a:spcBef>
                <a:spcPct val="0"/>
              </a:spcBef>
              <a:defRPr/>
            </a:pPr>
            <a:r>
              <a:rPr lang="en-US" sz="1900" dirty="0" smtClean="0">
                <a:ln w="0">
                  <a:solidFill>
                    <a:schemeClr val="bg2"/>
                  </a:solidFill>
                </a:ln>
                <a:solidFill>
                  <a:schemeClr val="bg2"/>
                </a:solidFill>
                <a:effectLst>
                  <a:outerShdw blurRad="38100" dist="19050" dir="2700000" algn="tl" rotWithShape="0">
                    <a:schemeClr val="dk1">
                      <a:alpha val="40000"/>
                    </a:schemeClr>
                  </a:outerShdw>
                </a:effectLst>
              </a:rPr>
              <a:t>Historical Cultural Calendar, </a:t>
            </a:r>
          </a:p>
          <a:p>
            <a:pPr lvl="0" algn="ctr">
              <a:spcBef>
                <a:spcPct val="0"/>
              </a:spcBef>
              <a:defRPr/>
            </a:pPr>
            <a:r>
              <a:rPr lang="en-US" sz="1900" dirty="0" smtClean="0">
                <a:ln w="0">
                  <a:solidFill>
                    <a:schemeClr val="bg2"/>
                  </a:solidFill>
                </a:ln>
                <a:solidFill>
                  <a:schemeClr val="bg2"/>
                </a:solidFill>
                <a:effectLst>
                  <a:outerShdw blurRad="38100" dist="19050" dir="2700000" algn="tl" rotWithShape="0">
                    <a:schemeClr val="dk1">
                      <a:alpha val="40000"/>
                    </a:schemeClr>
                  </a:outerShdw>
                </a:effectLst>
              </a:rPr>
              <a:t>kindly contact …..</a:t>
            </a:r>
            <a:endParaRPr lang="en-US" sz="1900" dirty="0">
              <a:ln w="0">
                <a:solidFill>
                  <a:schemeClr val="bg2"/>
                </a:solidFill>
              </a:ln>
              <a:solidFill>
                <a:schemeClr val="bg2"/>
              </a:solidFill>
              <a:effectLst>
                <a:outerShdw blurRad="38100" dist="19050" dir="2700000" algn="tl" rotWithShape="0">
                  <a:schemeClr val="dk1">
                    <a:alpha val="40000"/>
                  </a:schemeClr>
                </a:outerShdw>
              </a:effectLst>
            </a:endParaRPr>
          </a:p>
        </p:txBody>
      </p:sp>
      <p:pic>
        <p:nvPicPr>
          <p:cNvPr id="12" name="Picture 2" descr="seal[1]"/>
          <p:cNvPicPr>
            <a:picLocks noChangeAspect="1" noChangeArrowheads="1"/>
          </p:cNvPicPr>
          <p:nvPr/>
        </p:nvPicPr>
        <p:blipFill>
          <a:blip r:embed="rId8" cstate="print"/>
          <a:srcRect/>
          <a:stretch>
            <a:fillRect/>
          </a:stretch>
        </p:blipFill>
        <p:spPr bwMode="auto">
          <a:xfrm>
            <a:off x="381000" y="2743200"/>
            <a:ext cx="1371600" cy="1313969"/>
          </a:xfrm>
          <a:prstGeom prst="rect">
            <a:avLst/>
          </a:prstGeom>
          <a:noFill/>
          <a:ln w="9525" algn="in">
            <a:noFill/>
            <a:miter lim="800000"/>
            <a:headEnd/>
            <a:tailEnd/>
          </a:ln>
          <a:effectLst/>
        </p:spPr>
      </p:pic>
      <p:pic>
        <p:nvPicPr>
          <p:cNvPr id="13" name="Picture 1" descr="cid:image004.png@01CD919D.EA625BE0"/>
          <p:cNvPicPr>
            <a:picLocks noChangeAspect="1" noChangeArrowheads="1"/>
          </p:cNvPicPr>
          <p:nvPr/>
        </p:nvPicPr>
        <p:blipFill>
          <a:blip r:embed="rId9" cstate="print"/>
          <a:srcRect/>
          <a:stretch>
            <a:fillRect/>
          </a:stretch>
        </p:blipFill>
        <p:spPr bwMode="auto">
          <a:xfrm>
            <a:off x="464974" y="4267201"/>
            <a:ext cx="1287626" cy="685800"/>
          </a:xfrm>
          <a:prstGeom prst="rect">
            <a:avLst/>
          </a:prstGeom>
          <a:noFill/>
          <a:ln w="9525">
            <a:noFill/>
            <a:miter lim="800000"/>
            <a:headEnd/>
            <a:tailEnd/>
          </a:ln>
        </p:spPr>
      </p:pic>
      <p:pic>
        <p:nvPicPr>
          <p:cNvPr id="14" name="Picture 2"/>
          <p:cNvPicPr>
            <a:picLocks noChangeAspect="1" noChangeArrowheads="1"/>
          </p:cNvPicPr>
          <p:nvPr/>
        </p:nvPicPr>
        <p:blipFill>
          <a:blip r:embed="rId10" cstate="print"/>
          <a:srcRect/>
          <a:stretch>
            <a:fillRect/>
          </a:stretch>
        </p:blipFill>
        <p:spPr bwMode="auto">
          <a:xfrm>
            <a:off x="533400" y="5181600"/>
            <a:ext cx="1219200" cy="917786"/>
          </a:xfrm>
          <a:prstGeom prst="rect">
            <a:avLst/>
          </a:prstGeom>
          <a:noFill/>
          <a:ln w="9525" algn="in">
            <a:noFill/>
            <a:miter lim="800000"/>
            <a:headEnd/>
            <a:tailEnd/>
          </a:ln>
          <a:effectLst/>
        </p:spPr>
      </p:pic>
      <p:sp>
        <p:nvSpPr>
          <p:cNvPr id="16" name="Text Box 2"/>
          <p:cNvSpPr txBox="1">
            <a:spLocks noChangeArrowheads="1"/>
          </p:cNvSpPr>
          <p:nvPr/>
        </p:nvSpPr>
        <p:spPr bwMode="auto">
          <a:xfrm>
            <a:off x="152400" y="6153150"/>
            <a:ext cx="1885950" cy="400050"/>
          </a:xfrm>
          <a:prstGeom prst="rect">
            <a:avLst/>
          </a:prstGeom>
          <a:solidFill>
            <a:schemeClr val="tx1">
              <a:lumMod val="65000"/>
            </a:schemeClr>
          </a:solidFill>
          <a:ln w="9525" algn="in">
            <a:solidFill>
              <a:schemeClr val="tx1"/>
            </a:solid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Education, History and Culture!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74579454"/>
      </p:ext>
    </p:extLst>
  </p:cSld>
  <p:clrMapOvr>
    <a:masterClrMapping/>
  </p:clrMapOvr>
  <p:transition advClick="0" advTm="10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966305" y="4953000"/>
            <a:ext cx="5410200" cy="838200"/>
          </a:xfrm>
          <a:prstGeom prst="rect">
            <a:avLst/>
          </a:prstGeom>
          <a:solidFill>
            <a:schemeClr val="tx1">
              <a:lumMod val="65000"/>
            </a:schemeClr>
          </a:solidFill>
          <a:ln>
            <a:solidFill>
              <a:schemeClr val="accent1"/>
            </a:solidFill>
          </a:ln>
        </p:spPr>
        <p:style>
          <a:lnRef idx="3">
            <a:schemeClr val="lt1"/>
          </a:lnRef>
          <a:fillRef idx="1">
            <a:schemeClr val="accent2"/>
          </a:fillRef>
          <a:effectRef idx="1">
            <a:schemeClr val="accent2"/>
          </a:effectRef>
          <a:fontRef idx="minor">
            <a:schemeClr val="lt1"/>
          </a:fontRef>
        </p:style>
        <p:txBody>
          <a:bodyPr vert="horz" anchor="b" anchorCtr="0">
            <a:normAutofit/>
          </a:bodyPr>
          <a:lstStyle/>
          <a:p>
            <a:pPr algn="ctr"/>
            <a:r>
              <a:rPr lang="en-US" sz="2000" b="1" dirty="0" smtClean="0">
                <a:solidFill>
                  <a:schemeClr val="bg2"/>
                </a:solidFill>
              </a:rPr>
              <a:t>ANNE E. ABRAMMSON MARINE FACILITY </a:t>
            </a:r>
          </a:p>
          <a:p>
            <a:pPr algn="ctr"/>
            <a:r>
              <a:rPr lang="en-US" sz="2000" b="1" dirty="0" smtClean="0">
                <a:solidFill>
                  <a:schemeClr val="bg2"/>
                </a:solidFill>
              </a:rPr>
              <a:t>(FREDERIKSTED DOCK)-STX</a:t>
            </a:r>
            <a:endParaRPr lang="en-US" sz="2000" b="1" dirty="0">
              <a:solidFill>
                <a:schemeClr val="bg2"/>
              </a:solidFill>
            </a:endParaRPr>
          </a:p>
        </p:txBody>
      </p:sp>
      <p:sp>
        <p:nvSpPr>
          <p:cNvPr id="4" name="Rectangle 3"/>
          <p:cNvSpPr/>
          <p:nvPr/>
        </p:nvSpPr>
        <p:spPr>
          <a:xfrm>
            <a:off x="381000" y="6096000"/>
            <a:ext cx="4290405" cy="276999"/>
          </a:xfrm>
          <a:prstGeom prst="rect">
            <a:avLst/>
          </a:prstGeom>
        </p:spPr>
        <p:txBody>
          <a:bodyPr wrap="none">
            <a:spAutoFit/>
          </a:bodyPr>
          <a:lstStyle/>
          <a:p>
            <a:r>
              <a:rPr lang="en-US" sz="1200" b="1" dirty="0" smtClean="0"/>
              <a:t>Courtesy of:  Division of Virgin Islands Cultural Education</a:t>
            </a:r>
            <a:endParaRPr lang="en-US" sz="1200" b="1"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228600"/>
            <a:ext cx="7086600" cy="381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690646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966305" y="5334000"/>
            <a:ext cx="5410200" cy="457200"/>
          </a:xfrm>
          <a:prstGeom prst="rect">
            <a:avLst/>
          </a:prstGeom>
          <a:solidFill>
            <a:schemeClr val="tx1">
              <a:lumMod val="65000"/>
            </a:schemeClr>
          </a:solidFill>
          <a:ln>
            <a:solidFill>
              <a:schemeClr val="accent1"/>
            </a:solidFill>
          </a:ln>
        </p:spPr>
        <p:style>
          <a:lnRef idx="3">
            <a:schemeClr val="lt1"/>
          </a:lnRef>
          <a:fillRef idx="1">
            <a:schemeClr val="accent2"/>
          </a:fillRef>
          <a:effectRef idx="1">
            <a:schemeClr val="accent2"/>
          </a:effectRef>
          <a:fontRef idx="minor">
            <a:schemeClr val="lt1"/>
          </a:fontRef>
        </p:style>
        <p:txBody>
          <a:bodyPr vert="horz" anchor="b" anchorCtr="0">
            <a:normAutofit/>
          </a:bodyPr>
          <a:lstStyle/>
          <a:p>
            <a:pPr algn="ctr"/>
            <a:r>
              <a:rPr lang="en-US" sz="2000" b="1" dirty="0" smtClean="0">
                <a:solidFill>
                  <a:schemeClr val="bg2"/>
                </a:solidFill>
              </a:rPr>
              <a:t>Cruz Bay Ferry Dock - STJ</a:t>
            </a:r>
            <a:endParaRPr lang="en-US" sz="2000" b="1" dirty="0">
              <a:solidFill>
                <a:schemeClr val="bg2"/>
              </a:solidFill>
            </a:endParaRPr>
          </a:p>
        </p:txBody>
      </p:sp>
      <p:sp>
        <p:nvSpPr>
          <p:cNvPr id="4" name="Rectangle 3"/>
          <p:cNvSpPr/>
          <p:nvPr/>
        </p:nvSpPr>
        <p:spPr>
          <a:xfrm>
            <a:off x="381000" y="6096000"/>
            <a:ext cx="4290405" cy="276999"/>
          </a:xfrm>
          <a:prstGeom prst="rect">
            <a:avLst/>
          </a:prstGeom>
        </p:spPr>
        <p:txBody>
          <a:bodyPr wrap="none">
            <a:spAutoFit/>
          </a:bodyPr>
          <a:lstStyle/>
          <a:p>
            <a:r>
              <a:rPr lang="en-US" sz="1200" b="1" dirty="0" smtClean="0"/>
              <a:t>Courtesy of:  Division of Virgin Islands Cultural Education</a:t>
            </a:r>
            <a:endParaRPr lang="en-US" sz="1200" b="1"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304800"/>
            <a:ext cx="7467600" cy="3962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9223356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275303"/>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1</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ST</a:t>
            </a: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 </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381000" y="1132344"/>
            <a:ext cx="4343400" cy="3416320"/>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3600" dirty="0">
                <a:solidFill>
                  <a:schemeClr val="bg2"/>
                </a:solidFill>
              </a:rPr>
              <a:t>1977: </a:t>
            </a:r>
            <a:r>
              <a:rPr lang="en-US" sz="3600" dirty="0" smtClean="0">
                <a:solidFill>
                  <a:schemeClr val="bg2"/>
                </a:solidFill>
              </a:rPr>
              <a:t> The designation </a:t>
            </a:r>
            <a:r>
              <a:rPr lang="en-US" sz="3600" dirty="0">
                <a:solidFill>
                  <a:schemeClr val="bg2"/>
                </a:solidFill>
              </a:rPr>
              <a:t>Municipal Court was replaced with the new title Territorial Court.</a:t>
            </a:r>
          </a:p>
        </p:txBody>
      </p:sp>
      <p:sp>
        <p:nvSpPr>
          <p:cNvPr id="5" name="TextBox 4"/>
          <p:cNvSpPr txBox="1"/>
          <p:nvPr/>
        </p:nvSpPr>
        <p:spPr>
          <a:xfrm>
            <a:off x="685800" y="5867400"/>
            <a:ext cx="80772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Daily News 1/4/1977 page 1</a:t>
            </a:r>
            <a:endParaRPr lang="en-US" sz="1400" b="1" dirty="0">
              <a:latin typeface="Baskerville Old Face" pitchFamily="18" charset="0"/>
            </a:endParaRPr>
          </a:p>
        </p:txBody>
      </p:sp>
      <p:pic>
        <p:nvPicPr>
          <p:cNvPr id="1030" name="Picture 6"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1308288"/>
            <a:ext cx="3733800" cy="3111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641249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2</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ND</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304799" y="1143000"/>
            <a:ext cx="4572001" cy="3970318"/>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3600" dirty="0">
                <a:solidFill>
                  <a:schemeClr val="bg2"/>
                </a:solidFill>
              </a:rPr>
              <a:t>2007: </a:t>
            </a:r>
            <a:r>
              <a:rPr lang="en-US" sz="3600" dirty="0" smtClean="0">
                <a:solidFill>
                  <a:schemeClr val="bg2"/>
                </a:solidFill>
              </a:rPr>
              <a:t>Governor </a:t>
            </a:r>
            <a:r>
              <a:rPr lang="en-US" sz="3600" dirty="0">
                <a:solidFill>
                  <a:schemeClr val="bg2"/>
                </a:solidFill>
              </a:rPr>
              <a:t>John </a:t>
            </a:r>
            <a:r>
              <a:rPr lang="en-US" sz="3600" dirty="0" err="1">
                <a:solidFill>
                  <a:schemeClr val="bg2"/>
                </a:solidFill>
              </a:rPr>
              <a:t>DeJongh</a:t>
            </a:r>
            <a:r>
              <a:rPr lang="en-US" sz="3600" dirty="0">
                <a:solidFill>
                  <a:schemeClr val="bg2"/>
                </a:solidFill>
              </a:rPr>
              <a:t> and </a:t>
            </a:r>
            <a:r>
              <a:rPr lang="en-US" sz="3600" dirty="0" smtClean="0">
                <a:solidFill>
                  <a:schemeClr val="bg2"/>
                </a:solidFill>
              </a:rPr>
              <a:t>Lieutenant Governor Gregory </a:t>
            </a:r>
            <a:r>
              <a:rPr lang="en-US" sz="3600" dirty="0">
                <a:solidFill>
                  <a:schemeClr val="bg2"/>
                </a:solidFill>
              </a:rPr>
              <a:t>Francis take oaths of office and are sworn in. </a:t>
            </a:r>
          </a:p>
        </p:txBody>
      </p:sp>
      <p:sp>
        <p:nvSpPr>
          <p:cNvPr id="5" name="TextBox 4"/>
          <p:cNvSpPr txBox="1"/>
          <p:nvPr/>
        </p:nvSpPr>
        <p:spPr>
          <a:xfrm>
            <a:off x="439994" y="6029980"/>
            <a:ext cx="70866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Daily News 1/2/2007 page 1</a:t>
            </a:r>
            <a:endParaRPr lang="en-US" sz="1400" b="1" dirty="0">
              <a:latin typeface="Baskerville Old Face"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9199" y="1219200"/>
            <a:ext cx="3954867" cy="3505200"/>
          </a:xfrm>
          <a:prstGeom prst="rect">
            <a:avLst/>
          </a:prstGeom>
        </p:spPr>
      </p:pic>
    </p:spTree>
    <p:extLst>
      <p:ext uri="{BB962C8B-B14F-4D97-AF65-F5344CB8AC3E}">
        <p14:creationId xmlns:p14="http://schemas.microsoft.com/office/powerpoint/2010/main" val="2935195977"/>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228600"/>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3</a:t>
            </a:r>
            <a:r>
              <a:rPr lang="en-US" sz="5000" baseline="30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R</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D</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228600" y="1143000"/>
            <a:ext cx="5562600" cy="3416320"/>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3600" dirty="0">
                <a:solidFill>
                  <a:schemeClr val="bg2"/>
                </a:solidFill>
              </a:rPr>
              <a:t>1851: The Danish Press Law was established. It was not applied to the DWI until 1915 through the efforts of D. Hamilton Jackson</a:t>
            </a:r>
          </a:p>
        </p:txBody>
      </p:sp>
      <p:sp>
        <p:nvSpPr>
          <p:cNvPr id="5" name="TextBox 4"/>
          <p:cNvSpPr txBox="1"/>
          <p:nvPr/>
        </p:nvSpPr>
        <p:spPr>
          <a:xfrm>
            <a:off x="439994" y="5638800"/>
            <a:ext cx="8018206"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Source: Daily News 1/4/1977 page 10</a:t>
            </a:r>
            <a:endParaRPr lang="en-US" sz="1400" b="1" dirty="0">
              <a:latin typeface="Baskerville Old Face"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9800" y="1143000"/>
            <a:ext cx="2852271" cy="3416320"/>
          </a:xfrm>
          <a:prstGeom prst="rect">
            <a:avLst/>
          </a:prstGeom>
        </p:spPr>
      </p:pic>
    </p:spTree>
    <p:extLst>
      <p:ext uri="{BB962C8B-B14F-4D97-AF65-F5344CB8AC3E}">
        <p14:creationId xmlns:p14="http://schemas.microsoft.com/office/powerpoint/2010/main" val="3340301112"/>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24449"/>
            <a:ext cx="5029200" cy="762000"/>
          </a:xfrm>
          <a:solidFill>
            <a:schemeClr val="tx1">
              <a:lumMod val="6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5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JANUARY 4</a:t>
            </a:r>
            <a:r>
              <a:rPr lang="en-US" sz="5000" baseline="30000" dirty="0" smtClean="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rPr>
              <a:t>TH</a:t>
            </a:r>
            <a:endParaRPr lang="en-US" sz="5000" dirty="0">
              <a:ln w="0">
                <a:solidFill>
                  <a:schemeClr val="tx1"/>
                </a:solidFill>
              </a:ln>
              <a:solidFill>
                <a:schemeClr val="bg2"/>
              </a:solidFill>
              <a:effectLst>
                <a:outerShdw blurRad="38100" dist="19050" dir="2700000" algn="tl" rotWithShape="0">
                  <a:schemeClr val="dk1">
                    <a:alpha val="40000"/>
                  </a:schemeClr>
                </a:outerShdw>
              </a:effectLst>
              <a:latin typeface="Constantia" pitchFamily="18" charset="0"/>
            </a:endParaRPr>
          </a:p>
        </p:txBody>
      </p:sp>
      <p:sp>
        <p:nvSpPr>
          <p:cNvPr id="6" name="TextBox 5"/>
          <p:cNvSpPr txBox="1"/>
          <p:nvPr/>
        </p:nvSpPr>
        <p:spPr>
          <a:xfrm>
            <a:off x="228600" y="1190382"/>
            <a:ext cx="5105400" cy="4524315"/>
          </a:xfrm>
          <a:prstGeom prst="rect">
            <a:avLst/>
          </a:prstGeom>
          <a:solidFill>
            <a:schemeClr val="tx1">
              <a:lumMod val="65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US" sz="3200" dirty="0">
                <a:solidFill>
                  <a:schemeClr val="bg2"/>
                </a:solidFill>
              </a:rPr>
              <a:t>1978: Cyril E. King passed away on a Monday. He did not go gentle into that good night, he fought the ravage of an inoperable cancer until complications arose from its treatment , </a:t>
            </a:r>
          </a:p>
          <a:p>
            <a:pPr algn="just"/>
            <a:r>
              <a:rPr lang="en-US" sz="3200" dirty="0">
                <a:solidFill>
                  <a:schemeClr val="bg2"/>
                </a:solidFill>
              </a:rPr>
              <a:t>finally took him.</a:t>
            </a:r>
          </a:p>
        </p:txBody>
      </p:sp>
      <p:sp>
        <p:nvSpPr>
          <p:cNvPr id="5" name="TextBox 4"/>
          <p:cNvSpPr txBox="1"/>
          <p:nvPr/>
        </p:nvSpPr>
        <p:spPr>
          <a:xfrm>
            <a:off x="304800" y="5953780"/>
            <a:ext cx="7086600" cy="523220"/>
          </a:xfrm>
          <a:prstGeom prst="rect">
            <a:avLst/>
          </a:prstGeom>
          <a:noFill/>
        </p:spPr>
        <p:txBody>
          <a:bodyPr wrap="square" rtlCol="0">
            <a:spAutoFit/>
          </a:bodyPr>
          <a:lstStyle/>
          <a:p>
            <a:r>
              <a:rPr lang="en-US" sz="1400" b="1" dirty="0" smtClean="0">
                <a:latin typeface="Baskerville Old Face" pitchFamily="18" charset="0"/>
              </a:rPr>
              <a:t>Courtesy of</a:t>
            </a:r>
          </a:p>
          <a:p>
            <a:r>
              <a:rPr lang="en-US" sz="1400" b="1" dirty="0" smtClean="0">
                <a:latin typeface="Baskerville Old Face" pitchFamily="18" charset="0"/>
              </a:rPr>
              <a:t>Text: Thought Along the was, Ariel Melchior, Sr. page. 561</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7349" y="1190381"/>
            <a:ext cx="3600451" cy="4524315"/>
          </a:xfrm>
          <a:prstGeom prst="rect">
            <a:avLst/>
          </a:prstGeom>
        </p:spPr>
      </p:pic>
    </p:spTree>
    <p:extLst>
      <p:ext uri="{BB962C8B-B14F-4D97-AF65-F5344CB8AC3E}">
        <p14:creationId xmlns:p14="http://schemas.microsoft.com/office/powerpoint/2010/main" val="2671662186"/>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TM02836342[[fn=Ion]]</Template>
  <TotalTime>5988</TotalTime>
  <Words>1753</Words>
  <Application>Microsoft Office PowerPoint</Application>
  <PresentationFormat>On-screen Show (4:3)</PresentationFormat>
  <Paragraphs>169</Paragraphs>
  <Slides>37</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Arial</vt:lpstr>
      <vt:lpstr>Baskerville Old Face</vt:lpstr>
      <vt:lpstr>Calibri</vt:lpstr>
      <vt:lpstr>Century Gothic</vt:lpstr>
      <vt:lpstr>Constantia</vt:lpstr>
      <vt:lpstr>Edwardian Script ITC</vt:lpstr>
      <vt:lpstr>Times New Roman</vt:lpstr>
      <vt:lpstr>Wingdings 3</vt:lpstr>
      <vt:lpstr>Ion</vt:lpstr>
      <vt:lpstr>PowerPoint Presentation</vt:lpstr>
      <vt:lpstr>PowerPoint Presentation</vt:lpstr>
      <vt:lpstr>PowerPoint Presentation</vt:lpstr>
      <vt:lpstr>PowerPoint Presentation</vt:lpstr>
      <vt:lpstr>PowerPoint Presentation</vt:lpstr>
      <vt:lpstr>JANUARY 1ST </vt:lpstr>
      <vt:lpstr>JANUARY 2ND</vt:lpstr>
      <vt:lpstr>JANUARY 3RD</vt:lpstr>
      <vt:lpstr>JANUARY 4TH</vt:lpstr>
      <vt:lpstr>JANUARY 5TH</vt:lpstr>
      <vt:lpstr>JANUARY 6TH</vt:lpstr>
      <vt:lpstr>JANUARY 7TH</vt:lpstr>
      <vt:lpstr>JANUARY 8TH</vt:lpstr>
      <vt:lpstr>JANUARY 9TH</vt:lpstr>
      <vt:lpstr>JANUARY 10TH</vt:lpstr>
      <vt:lpstr>JANUARY 11TH</vt:lpstr>
      <vt:lpstr>JANUARY 12TH</vt:lpstr>
      <vt:lpstr>JANUARY 13TH</vt:lpstr>
      <vt:lpstr>JANUARY 14TH</vt:lpstr>
      <vt:lpstr>JANUARY 15TH</vt:lpstr>
      <vt:lpstr>JANUARY 16TH</vt:lpstr>
      <vt:lpstr>JANUARY 17TH</vt:lpstr>
      <vt:lpstr>JANUARY 18TH</vt:lpstr>
      <vt:lpstr>JANUARY 19TH</vt:lpstr>
      <vt:lpstr>JANUARY 20TH</vt:lpstr>
      <vt:lpstr>JANUARY 21ST</vt:lpstr>
      <vt:lpstr>JANUARY 22ND</vt:lpstr>
      <vt:lpstr>JANUARY 23RD</vt:lpstr>
      <vt:lpstr>JANUARY 24TH</vt:lpstr>
      <vt:lpstr>JANUARY 25TH</vt:lpstr>
      <vt:lpstr>JANUARY 26TH</vt:lpstr>
      <vt:lpstr>JANUARY 27TH</vt:lpstr>
      <vt:lpstr>JANUARY 28TH</vt:lpstr>
      <vt:lpstr>JANUARY 29TH</vt:lpstr>
      <vt:lpstr>JANUARY 30TH</vt:lpstr>
      <vt:lpstr>JANUARY 31ST</vt:lpstr>
      <vt:lpstr>PowerPoint Presentation</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Celebration of the  Holidays</dc:title>
  <dc:creator>Arlene L. Pinney-Benjamin</dc:creator>
  <cp:lastModifiedBy>Admin</cp:lastModifiedBy>
  <cp:revision>671</cp:revision>
  <dcterms:created xsi:type="dcterms:W3CDTF">2012-09-12T18:02:31Z</dcterms:created>
  <dcterms:modified xsi:type="dcterms:W3CDTF">2016-12-23T13:26:55Z</dcterms:modified>
</cp:coreProperties>
</file>