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0"/>
  </p:notesMasterIdLst>
  <p:sldIdLst>
    <p:sldId id="265" r:id="rId2"/>
    <p:sldId id="266" r:id="rId3"/>
    <p:sldId id="258" r:id="rId4"/>
    <p:sldId id="261" r:id="rId5"/>
    <p:sldId id="262" r:id="rId6"/>
    <p:sldId id="267" r:id="rId7"/>
    <p:sldId id="275" r:id="rId8"/>
    <p:sldId id="264" r:id="rId9"/>
  </p:sldIdLst>
  <p:sldSz cx="9144000" cy="6858000" type="screen4x3"/>
  <p:notesSz cx="7000875" cy="92297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684" autoAdjust="0"/>
  </p:normalViewPr>
  <p:slideViewPr>
    <p:cSldViewPr>
      <p:cViewPr varScale="1">
        <p:scale>
          <a:sx n="74" d="100"/>
          <a:sy n="74" d="100"/>
        </p:scale>
        <p:origin x="144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3713" cy="46211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965542" y="0"/>
            <a:ext cx="3033713" cy="462118"/>
          </a:xfrm>
          <a:prstGeom prst="rect">
            <a:avLst/>
          </a:prstGeom>
        </p:spPr>
        <p:txBody>
          <a:bodyPr vert="horz" lIns="91440" tIns="45720" rIns="91440" bIns="45720" rtlCol="0"/>
          <a:lstStyle>
            <a:lvl1pPr algn="r">
              <a:defRPr sz="1200"/>
            </a:lvl1pPr>
          </a:lstStyle>
          <a:p>
            <a:fld id="{098017BC-5EE9-481B-9000-0F1DC8D4A677}" type="datetimeFigureOut">
              <a:rPr lang="es-ES" smtClean="0"/>
              <a:t>27/10/2016</a:t>
            </a:fld>
            <a:endParaRPr lang="es-ES"/>
          </a:p>
        </p:txBody>
      </p:sp>
      <p:sp>
        <p:nvSpPr>
          <p:cNvPr id="4" name="Slide Image Placeholder 3"/>
          <p:cNvSpPr>
            <a:spLocks noGrp="1" noRot="1" noChangeAspect="1"/>
          </p:cNvSpPr>
          <p:nvPr>
            <p:ph type="sldImg" idx="2"/>
          </p:nvPr>
        </p:nvSpPr>
        <p:spPr>
          <a:xfrm>
            <a:off x="1423988" y="1154113"/>
            <a:ext cx="4152900" cy="3114675"/>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700088" y="4441371"/>
            <a:ext cx="5600700" cy="363542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Footer Placeholder 5"/>
          <p:cNvSpPr>
            <a:spLocks noGrp="1"/>
          </p:cNvSpPr>
          <p:nvPr>
            <p:ph type="ftr" sz="quarter" idx="4"/>
          </p:nvPr>
        </p:nvSpPr>
        <p:spPr>
          <a:xfrm>
            <a:off x="0" y="8767609"/>
            <a:ext cx="3033713" cy="46211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965542" y="8767609"/>
            <a:ext cx="3033713" cy="462117"/>
          </a:xfrm>
          <a:prstGeom prst="rect">
            <a:avLst/>
          </a:prstGeom>
        </p:spPr>
        <p:txBody>
          <a:bodyPr vert="horz" lIns="91440" tIns="45720" rIns="91440" bIns="45720" rtlCol="0" anchor="b"/>
          <a:lstStyle>
            <a:lvl1pPr algn="r">
              <a:defRPr sz="1200"/>
            </a:lvl1pPr>
          </a:lstStyle>
          <a:p>
            <a:fld id="{EEC0AB94-C314-45EB-84F1-95023FF8F937}" type="slidenum">
              <a:rPr lang="es-ES" smtClean="0"/>
              <a:t>‹#›</a:t>
            </a:fld>
            <a:endParaRPr lang="es-ES"/>
          </a:p>
        </p:txBody>
      </p:sp>
    </p:spTree>
    <p:extLst>
      <p:ext uri="{BB962C8B-B14F-4D97-AF65-F5344CB8AC3E}">
        <p14:creationId xmlns:p14="http://schemas.microsoft.com/office/powerpoint/2010/main" val="478559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EEC0AB94-C314-45EB-84F1-95023FF8F937}" type="slidenum">
              <a:rPr lang="es-ES" smtClean="0"/>
              <a:t>2</a:t>
            </a:fld>
            <a:endParaRPr lang="es-ES"/>
          </a:p>
        </p:txBody>
      </p:sp>
    </p:spTree>
    <p:extLst>
      <p:ext uri="{BB962C8B-B14F-4D97-AF65-F5344CB8AC3E}">
        <p14:creationId xmlns:p14="http://schemas.microsoft.com/office/powerpoint/2010/main" val="27800291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0E95CD19-0FFB-4F39-9FF2-E2FC18217418}" type="slidenum">
              <a:rPr lang="en-US" smtClean="0"/>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4790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650405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36278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6398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47336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3986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0649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30636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7886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44696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8586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710763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8850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2163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652250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0942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812792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1EE5EF-FEFC-4F88-9A7A-01BF286FA3E1}" type="datetimeFigureOut">
              <a:rPr lang="en-US" smtClean="0"/>
              <a:pPr/>
              <a:t>10/27/2016</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346277402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en.wikipedia.org/wiki/Veterans_Day"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thanksgiving.org.uk/thanksgiving-history.html" TargetMode="External"/><Relationship Id="rId2" Type="http://schemas.openxmlformats.org/officeDocument/2006/relationships/hyperlink" Target="http://www.timelineanddate.com/" TargetMode="Externa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hyperlink" Target="http://kcclayoutchallenges.blogspot.com/2014_11_01_archive.html" TargetMode="External"/><Relationship Id="rId4" Type="http://schemas.openxmlformats.org/officeDocument/2006/relationships/hyperlink" Target="http://facts.randomhistory.com/thanksgiving-facts.html"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gif"/><Relationship Id="rId7" Type="http://schemas.openxmlformats.org/officeDocument/2006/relationships/hyperlink" Target="http://viculturaled.vide.vi/" TargetMode="Externa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hyperlink" Target="http://www.vide.vi/" TargetMode="External"/><Relationship Id="rId5" Type="http://schemas.openxmlformats.org/officeDocument/2006/relationships/hyperlink" Target="mailto:nikima.richards@vide.vi" TargetMode="External"/><Relationship Id="rId10" Type="http://schemas.openxmlformats.org/officeDocument/2006/relationships/image" Target="../media/image11.png"/><Relationship Id="rId4" Type="http://schemas.openxmlformats.org/officeDocument/2006/relationships/hyperlink" Target="mailto:valrica.byson@vide.vi;maria.martin@vide.vi;nikima.richards@vide.vi" TargetMode="External"/><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228600"/>
            <a:ext cx="6477000" cy="1219200"/>
          </a:xfrm>
          <a:solidFill>
            <a:schemeClr val="accent6">
              <a:lumMod val="20000"/>
              <a:lumOff val="80000"/>
            </a:schemeClr>
          </a:solidFill>
          <a:ln>
            <a:solidFill>
              <a:srgbClr val="C00000"/>
            </a:solidFill>
          </a:ln>
        </p:spPr>
        <p:txBody>
          <a:bodyPr>
            <a:normAutofit fontScale="90000"/>
          </a:bodyPr>
          <a:lstStyle/>
          <a:p>
            <a:pPr algn="ctr"/>
            <a:r>
              <a:rPr lang="en-US" sz="2800" b="1" dirty="0" smtClean="0">
                <a:solidFill>
                  <a:srgbClr val="C00000"/>
                </a:solidFill>
                <a:latin typeface="Constantia" pitchFamily="18" charset="0"/>
                <a:cs typeface="Times New Roman" pitchFamily="18" charset="0"/>
              </a:rPr>
              <a:t/>
            </a:r>
            <a:br>
              <a:rPr lang="en-US" sz="2800" b="1" dirty="0" smtClean="0">
                <a:solidFill>
                  <a:srgbClr val="C00000"/>
                </a:solidFill>
                <a:latin typeface="Constantia" pitchFamily="18" charset="0"/>
                <a:cs typeface="Times New Roman" pitchFamily="18" charset="0"/>
              </a:rPr>
            </a:br>
            <a:r>
              <a:rPr lang="es-ES" sz="2800" dirty="0" smtClean="0">
                <a:solidFill>
                  <a:srgbClr val="C00000"/>
                </a:solidFill>
                <a:latin typeface="Constantia" pitchFamily="18" charset="0"/>
                <a:cs typeface="Times New Roman" pitchFamily="18" charset="0"/>
              </a:rPr>
              <a:t> </a:t>
            </a:r>
            <a:r>
              <a:rPr lang="es-PR" sz="2800" dirty="0" smtClean="0">
                <a:solidFill>
                  <a:srgbClr val="C00000"/>
                </a:solidFill>
                <a:latin typeface="Constantia" pitchFamily="18" charset="0"/>
                <a:cs typeface="Times New Roman" pitchFamily="18" charset="0"/>
              </a:rPr>
              <a:t>Reconocimiento </a:t>
            </a:r>
            <a:r>
              <a:rPr lang="es-ES" sz="2800" dirty="0" smtClean="0">
                <a:solidFill>
                  <a:srgbClr val="C00000"/>
                </a:solidFill>
                <a:latin typeface="Constantia" pitchFamily="18" charset="0"/>
                <a:cs typeface="Times New Roman" pitchFamily="18" charset="0"/>
              </a:rPr>
              <a:t>de los días </a:t>
            </a:r>
            <a:r>
              <a:rPr lang="es-ES" sz="2800" dirty="0">
                <a:solidFill>
                  <a:srgbClr val="C00000"/>
                </a:solidFill>
                <a:latin typeface="Constantia" pitchFamily="18" charset="0"/>
                <a:cs typeface="Times New Roman" pitchFamily="18" charset="0"/>
              </a:rPr>
              <a:t>feriados de </a:t>
            </a:r>
            <a:r>
              <a:rPr lang="es-ES" sz="2800" dirty="0" smtClean="0">
                <a:solidFill>
                  <a:srgbClr val="C00000"/>
                </a:solidFill>
                <a:latin typeface="Constantia" pitchFamily="18" charset="0"/>
                <a:cs typeface="Times New Roman" pitchFamily="18" charset="0"/>
              </a:rPr>
              <a:t>Noviembre 2016 </a:t>
            </a:r>
            <a:r>
              <a:rPr lang="es-ES" sz="2800" dirty="0">
                <a:solidFill>
                  <a:srgbClr val="C00000"/>
                </a:solidFill>
                <a:latin typeface="Constantia" pitchFamily="18" charset="0"/>
                <a:cs typeface="Times New Roman" pitchFamily="18" charset="0"/>
              </a:rPr>
              <a:t>en las islas vírgenes de estados unidos</a:t>
            </a:r>
            <a:r>
              <a:rPr lang="en-US" sz="2800" b="1" dirty="0" smtClean="0">
                <a:solidFill>
                  <a:srgbClr val="C00000"/>
                </a:solidFill>
                <a:latin typeface="Constantia" pitchFamily="18" charset="0"/>
                <a:cs typeface="Times New Roman" pitchFamily="18" charset="0"/>
              </a:rPr>
              <a:t> </a:t>
            </a:r>
            <a:endParaRPr lang="en-US" sz="2800" b="1" dirty="0">
              <a:solidFill>
                <a:srgbClr val="C00000"/>
              </a:solidFill>
              <a:latin typeface="Constantia" pitchFamily="18" charset="0"/>
              <a:cs typeface="Times New Roman" pitchFamily="18" charset="0"/>
            </a:endParaRPr>
          </a:p>
        </p:txBody>
      </p:sp>
      <p:sp>
        <p:nvSpPr>
          <p:cNvPr id="3" name="Subtitle 2"/>
          <p:cNvSpPr>
            <a:spLocks noGrp="1"/>
          </p:cNvSpPr>
          <p:nvPr>
            <p:ph type="subTitle" idx="1"/>
          </p:nvPr>
        </p:nvSpPr>
        <p:spPr>
          <a:xfrm>
            <a:off x="2362200" y="4038600"/>
            <a:ext cx="6019800" cy="914400"/>
          </a:xfrm>
          <a:solidFill>
            <a:schemeClr val="accent6">
              <a:lumMod val="20000"/>
              <a:lumOff val="80000"/>
            </a:schemeClr>
          </a:solidFill>
          <a:ln>
            <a:solidFill>
              <a:srgbClr val="C00000"/>
            </a:solidFill>
          </a:ln>
        </p:spPr>
        <p:style>
          <a:lnRef idx="2">
            <a:schemeClr val="accent6"/>
          </a:lnRef>
          <a:fillRef idx="1">
            <a:schemeClr val="lt1"/>
          </a:fillRef>
          <a:effectRef idx="0">
            <a:schemeClr val="accent6"/>
          </a:effectRef>
          <a:fontRef idx="minor">
            <a:schemeClr val="dk1"/>
          </a:fontRef>
        </p:style>
        <p:txBody>
          <a:bodyPr>
            <a:noAutofit/>
          </a:bodyPr>
          <a:lstStyle/>
          <a:p>
            <a:pPr algn="ctr">
              <a:spcBef>
                <a:spcPts val="0"/>
              </a:spcBef>
            </a:pPr>
            <a:r>
              <a:rPr lang="es-ES" sz="2500" dirty="0">
                <a:solidFill>
                  <a:srgbClr val="C00000"/>
                </a:solidFill>
                <a:latin typeface="Edwardian Script ITC" pitchFamily="66" charset="0"/>
              </a:rPr>
              <a:t>La observación de </a:t>
            </a:r>
            <a:r>
              <a:rPr lang="es-ES" sz="2500" dirty="0" smtClean="0">
                <a:solidFill>
                  <a:srgbClr val="C00000"/>
                </a:solidFill>
                <a:latin typeface="Edwardian Script ITC" pitchFamily="66" charset="0"/>
              </a:rPr>
              <a:t>los días </a:t>
            </a:r>
            <a:r>
              <a:rPr lang="es-ES" sz="2500" dirty="0">
                <a:solidFill>
                  <a:srgbClr val="C00000"/>
                </a:solidFill>
                <a:latin typeface="Edwardian Script ITC" pitchFamily="66" charset="0"/>
              </a:rPr>
              <a:t>feriados en las Islas Vírgenes  fortalece al territorio en un proceso importante de su </a:t>
            </a:r>
            <a:r>
              <a:rPr lang="es-ES" sz="2500" dirty="0" smtClean="0">
                <a:solidFill>
                  <a:srgbClr val="C00000"/>
                </a:solidFill>
                <a:latin typeface="Edwardian Script ITC" pitchFamily="66" charset="0"/>
              </a:rPr>
              <a:t>desarrollo.</a:t>
            </a:r>
            <a:endParaRPr lang="en-US" sz="2500" dirty="0">
              <a:solidFill>
                <a:srgbClr val="C00000"/>
              </a:solidFill>
              <a:latin typeface="Edwardian Script ITC" pitchFamily="66" charset="0"/>
            </a:endParaRPr>
          </a:p>
          <a:p>
            <a:pPr marL="0" algn="ctr">
              <a:spcBef>
                <a:spcPts val="0"/>
              </a:spcBef>
            </a:pPr>
            <a:endParaRPr lang="es-PR" sz="2500" b="1" dirty="0">
              <a:solidFill>
                <a:srgbClr val="C00000"/>
              </a:solidFill>
              <a:effectLst>
                <a:outerShdw blurRad="38100" dist="38100" dir="2700000" algn="tl">
                  <a:srgbClr val="000000">
                    <a:alpha val="43137"/>
                  </a:srgbClr>
                </a:outerShdw>
              </a:effectLst>
              <a:latin typeface="Edwardian Script ITC" pitchFamily="66" charset="0"/>
            </a:endParaRPr>
          </a:p>
        </p:txBody>
      </p:sp>
      <p:pic>
        <p:nvPicPr>
          <p:cNvPr id="4" name="Picture 3" descr="us-flag[1]"/>
          <p:cNvPicPr>
            <a:picLocks noChangeAspect="1" noChangeArrowheads="1"/>
          </p:cNvPicPr>
          <p:nvPr/>
        </p:nvPicPr>
        <p:blipFill>
          <a:blip r:embed="rId2" cstate="print"/>
          <a:srcRect/>
          <a:stretch>
            <a:fillRect/>
          </a:stretch>
        </p:blipFill>
        <p:spPr bwMode="auto">
          <a:xfrm>
            <a:off x="432509" y="504158"/>
            <a:ext cx="1167691" cy="943642"/>
          </a:xfrm>
          <a:prstGeom prst="rect">
            <a:avLst/>
          </a:prstGeom>
          <a:noFill/>
          <a:ln w="9525" algn="in">
            <a:noFill/>
            <a:miter lim="800000"/>
            <a:headEnd/>
            <a:tailEnd/>
          </a:ln>
          <a:effectLst/>
        </p:spPr>
      </p:pic>
      <p:pic>
        <p:nvPicPr>
          <p:cNvPr id="5" name="Picture 4" descr="armour_usvi-flag[1]"/>
          <p:cNvPicPr>
            <a:picLocks noChangeAspect="1" noChangeArrowheads="1" noCrop="1"/>
          </p:cNvPicPr>
          <p:nvPr/>
        </p:nvPicPr>
        <p:blipFill>
          <a:blip r:embed="rId3" cstate="print"/>
          <a:srcRect/>
          <a:stretch>
            <a:fillRect/>
          </a:stretch>
        </p:blipFill>
        <p:spPr bwMode="auto">
          <a:xfrm>
            <a:off x="428312" y="1723012"/>
            <a:ext cx="1219200" cy="1009401"/>
          </a:xfrm>
          <a:prstGeom prst="rect">
            <a:avLst/>
          </a:prstGeom>
          <a:noFill/>
          <a:ln w="9525" algn="in">
            <a:noFill/>
            <a:miter lim="800000"/>
            <a:headEnd/>
            <a:tailEnd/>
          </a:ln>
        </p:spPr>
      </p:pic>
      <p:sp>
        <p:nvSpPr>
          <p:cNvPr id="6" name="Title 1"/>
          <p:cNvSpPr txBox="1">
            <a:spLocks/>
          </p:cNvSpPr>
          <p:nvPr/>
        </p:nvSpPr>
        <p:spPr>
          <a:xfrm>
            <a:off x="2133600" y="1600200"/>
            <a:ext cx="6248400" cy="1828800"/>
          </a:xfrm>
          <a:prstGeom prst="rect">
            <a:avLst/>
          </a:prstGeom>
          <a:solidFill>
            <a:schemeClr val="accent6">
              <a:lumMod val="20000"/>
              <a:lumOff val="80000"/>
            </a:schemeClr>
          </a:solidFill>
          <a:ln>
            <a:solidFill>
              <a:srgbClr val="C00000"/>
            </a:solidFill>
          </a:ln>
        </p:spPr>
        <p:txBody>
          <a:bodyPr anchor="b">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PR" sz="4000" b="1" u="sng" dirty="0" smtClean="0">
                <a:solidFill>
                  <a:srgbClr val="C00000"/>
                </a:solidFill>
                <a:effectLst>
                  <a:outerShdw blurRad="50000" dist="30000" dir="5400000" algn="tl" rotWithShape="0">
                    <a:srgbClr val="000000">
                      <a:alpha val="30000"/>
                    </a:srgbClr>
                  </a:outerShdw>
                </a:effectLst>
                <a:latin typeface="Edwardian Script ITC" pitchFamily="66" charset="0"/>
                <a:ea typeface="+mj-ea"/>
                <a:cs typeface="+mj-cs"/>
              </a:rPr>
              <a:t>noviembre</a:t>
            </a:r>
            <a:r>
              <a:rPr kumimoji="0" lang="es-PR" sz="4000" b="1"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Edwardian Script ITC" pitchFamily="66" charset="0"/>
                <a:ea typeface="+mj-ea"/>
                <a:cs typeface="+mj-cs"/>
              </a:rPr>
              <a:t/>
            </a:r>
            <a:br>
              <a:rPr kumimoji="0" lang="es-PR" sz="4000" b="1"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Edwardian Script ITC" pitchFamily="66" charset="0"/>
                <a:ea typeface="+mj-ea"/>
                <a:cs typeface="+mj-cs"/>
              </a:rPr>
            </a:br>
            <a:r>
              <a:rPr kumimoji="0" lang="es-PR" sz="4000" b="1"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Edwardian Script ITC" pitchFamily="66" charset="0"/>
                <a:ea typeface="+mj-ea"/>
                <a:cs typeface="+mj-cs"/>
              </a:rPr>
              <a:t>Día de </a:t>
            </a:r>
            <a:r>
              <a:rPr lang="es-PR" sz="4000" b="1" dirty="0" smtClean="0">
                <a:solidFill>
                  <a:srgbClr val="C00000"/>
                </a:solidFill>
                <a:effectLst>
                  <a:outerShdw blurRad="50000" dist="30000" dir="5400000" algn="tl" rotWithShape="0">
                    <a:srgbClr val="000000">
                      <a:alpha val="30000"/>
                    </a:srgbClr>
                  </a:outerShdw>
                </a:effectLst>
                <a:latin typeface="Edwardian Script ITC" pitchFamily="66" charset="0"/>
                <a:ea typeface="+mj-ea"/>
                <a:cs typeface="+mj-cs"/>
              </a:rPr>
              <a:t>D. Hamilton Jackson …1 de noviembre </a:t>
            </a:r>
          </a:p>
          <a:p>
            <a:pPr marL="0" marR="0" lvl="0" indent="0" algn="ctr" defTabSz="914400" rtl="0" eaLnBrk="1" fontAlgn="auto" latinLnBrk="0" hangingPunct="1">
              <a:lnSpc>
                <a:spcPct val="100000"/>
              </a:lnSpc>
              <a:spcBef>
                <a:spcPct val="0"/>
              </a:spcBef>
              <a:spcAft>
                <a:spcPts val="0"/>
              </a:spcAft>
              <a:buClrTx/>
              <a:buSzTx/>
              <a:buFontTx/>
              <a:buNone/>
              <a:tabLst/>
              <a:defRPr/>
            </a:pPr>
            <a:r>
              <a:rPr lang="es-PR" sz="4000" b="1" baseline="0" dirty="0" smtClean="0">
                <a:solidFill>
                  <a:srgbClr val="C00000"/>
                </a:solidFill>
                <a:effectLst>
                  <a:outerShdw blurRad="50000" dist="30000" dir="5400000" algn="tl" rotWithShape="0">
                    <a:srgbClr val="000000">
                      <a:alpha val="30000"/>
                    </a:srgbClr>
                  </a:outerShdw>
                </a:effectLst>
                <a:latin typeface="Edwardian Script ITC" pitchFamily="66" charset="0"/>
                <a:ea typeface="+mj-ea"/>
                <a:cs typeface="+mj-cs"/>
              </a:rPr>
              <a:t>Día del Veterano …11 de noviembre </a:t>
            </a:r>
          </a:p>
          <a:p>
            <a:pPr marL="0" marR="0" lvl="0" indent="0" algn="ctr" defTabSz="914400" rtl="0" eaLnBrk="1" fontAlgn="auto" latinLnBrk="0" hangingPunct="1">
              <a:lnSpc>
                <a:spcPct val="100000"/>
              </a:lnSpc>
              <a:spcBef>
                <a:spcPct val="0"/>
              </a:spcBef>
              <a:spcAft>
                <a:spcPts val="0"/>
              </a:spcAft>
              <a:buClrTx/>
              <a:buSzTx/>
              <a:buFontTx/>
              <a:buNone/>
              <a:tabLst/>
              <a:defRPr/>
            </a:pPr>
            <a:r>
              <a:rPr lang="es-PR" sz="4000" b="1" dirty="0" smtClean="0">
                <a:solidFill>
                  <a:srgbClr val="C00000"/>
                </a:solidFill>
                <a:effectLst>
                  <a:outerShdw blurRad="50000" dist="30000" dir="5400000" algn="tl" rotWithShape="0">
                    <a:srgbClr val="000000">
                      <a:alpha val="30000"/>
                    </a:srgbClr>
                  </a:outerShdw>
                </a:effectLst>
                <a:latin typeface="Edwardian Script ITC" pitchFamily="66" charset="0"/>
                <a:ea typeface="+mj-ea"/>
                <a:cs typeface="+mj-cs"/>
              </a:rPr>
              <a:t>Día de Acción de Gracias</a:t>
            </a:r>
            <a:r>
              <a:rPr kumimoji="0" lang="es-PR" sz="4000" b="1"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Edwardian Script ITC" pitchFamily="66" charset="0"/>
                <a:ea typeface="+mj-ea"/>
                <a:cs typeface="+mj-cs"/>
              </a:rPr>
              <a:t> … 24 de noviembre </a:t>
            </a:r>
            <a:endParaRPr kumimoji="0" lang="es-PR" sz="4000" b="1"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Edwardian Script ITC" pitchFamily="66" charset="0"/>
              <a:ea typeface="+mj-ea"/>
              <a:cs typeface="+mj-cs"/>
            </a:endParaRPr>
          </a:p>
        </p:txBody>
      </p:sp>
      <p:sp>
        <p:nvSpPr>
          <p:cNvPr id="7" name="Subtitle 2"/>
          <p:cNvSpPr txBox="1">
            <a:spLocks/>
          </p:cNvSpPr>
          <p:nvPr/>
        </p:nvSpPr>
        <p:spPr>
          <a:xfrm>
            <a:off x="2514600" y="5334000"/>
            <a:ext cx="5943600" cy="1295400"/>
          </a:xfrm>
          <a:prstGeom prst="rect">
            <a:avLst/>
          </a:prstGeom>
          <a:solidFill>
            <a:schemeClr val="accent6">
              <a:lumMod val="20000"/>
              <a:lumOff val="80000"/>
            </a:schemeClr>
          </a:solidFill>
          <a:ln>
            <a:solidFill>
              <a:srgbClr val="C00000"/>
            </a:solidFill>
          </a:ln>
        </p:spPr>
        <p:txBody>
          <a:bodyPr tIns="0">
            <a:noAutofit/>
          </a:bodyPr>
          <a:lstStyle/>
          <a:p>
            <a:pPr lvl="0" algn="ctr">
              <a:lnSpc>
                <a:spcPts val="1000"/>
              </a:lnSpc>
              <a:buClr>
                <a:schemeClr val="accent1"/>
              </a:buClr>
              <a:buSzPct val="80000"/>
              <a:defRPr/>
            </a:pPr>
            <a:endParaRPr lang="en-US" sz="2800" b="1" dirty="0">
              <a:solidFill>
                <a:srgbClr val="00B050"/>
              </a:solidFill>
              <a:latin typeface="Edwardian Script ITC" pitchFamily="66" charset="0"/>
            </a:endParaRPr>
          </a:p>
          <a:p>
            <a:pPr lvl="0" algn="ctr">
              <a:lnSpc>
                <a:spcPts val="1000"/>
              </a:lnSpc>
              <a:buClr>
                <a:schemeClr val="accent1"/>
              </a:buClr>
              <a:buSzPct val="80000"/>
              <a:defRPr/>
            </a:pPr>
            <a:endParaRPr lang="en-US" sz="2800" b="1" dirty="0">
              <a:solidFill>
                <a:srgbClr val="C00000"/>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2800" b="1" dirty="0">
                <a:solidFill>
                  <a:srgbClr val="C00000"/>
                </a:solidFill>
                <a:effectLst>
                  <a:outerShdw blurRad="38100" dist="38100" dir="2700000" algn="tl">
                    <a:srgbClr val="000000">
                      <a:alpha val="43137"/>
                    </a:srgbClr>
                  </a:outerShdw>
                </a:effectLst>
                <a:latin typeface="Edwardian Script ITC" pitchFamily="66" charset="0"/>
              </a:rPr>
              <a:t>Cortesía del</a:t>
            </a:r>
          </a:p>
          <a:p>
            <a:pPr lvl="0" algn="ctr">
              <a:lnSpc>
                <a:spcPts val="1000"/>
              </a:lnSpc>
              <a:buClr>
                <a:schemeClr val="accent1"/>
              </a:buClr>
              <a:buSzPct val="80000"/>
              <a:defRPr/>
            </a:pPr>
            <a:endParaRPr lang="es-ES" sz="2800" b="1" dirty="0">
              <a:solidFill>
                <a:srgbClr val="C00000"/>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s-ES" sz="2800" b="1" i="1" dirty="0">
              <a:solidFill>
                <a:srgbClr val="C00000"/>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2800" b="1" i="1" dirty="0">
                <a:solidFill>
                  <a:srgbClr val="C00000"/>
                </a:solidFill>
                <a:effectLst>
                  <a:outerShdw blurRad="38100" dist="38100" dir="2700000" algn="tl">
                    <a:srgbClr val="000000">
                      <a:alpha val="43137"/>
                    </a:srgbClr>
                  </a:outerShdw>
                </a:effectLst>
                <a:latin typeface="Edwardian Script ITC" pitchFamily="66" charset="0"/>
              </a:rPr>
              <a:t>Departamento de Educación de las Islas Vírgenes</a:t>
            </a:r>
          </a:p>
          <a:p>
            <a:pPr lvl="0" algn="ctr">
              <a:lnSpc>
                <a:spcPts val="1000"/>
              </a:lnSpc>
              <a:buClr>
                <a:schemeClr val="accent1"/>
              </a:buClr>
              <a:buSzPct val="80000"/>
              <a:defRPr/>
            </a:pPr>
            <a:endParaRPr lang="es-ES" sz="2800" b="1" i="1" dirty="0">
              <a:solidFill>
                <a:srgbClr val="C00000"/>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s-ES" sz="2800" b="1" dirty="0">
              <a:solidFill>
                <a:srgbClr val="C00000"/>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2800" b="1" dirty="0">
                <a:solidFill>
                  <a:srgbClr val="C00000"/>
                </a:solidFill>
                <a:effectLst>
                  <a:outerShdw blurRad="38100" dist="38100" dir="2700000" algn="tl">
                    <a:srgbClr val="000000">
                      <a:alpha val="43137"/>
                    </a:srgbClr>
                  </a:outerShdw>
                </a:effectLst>
                <a:latin typeface="Edwardian Script ITC" pitchFamily="66" charset="0"/>
              </a:rPr>
              <a:t>División  de Educación Cultural de las Islas Vírgenes </a:t>
            </a:r>
          </a:p>
        </p:txBody>
      </p:sp>
      <p:pic>
        <p:nvPicPr>
          <p:cNvPr id="8" name="Picture 2" descr="seal[1]"/>
          <p:cNvPicPr>
            <a:picLocks noChangeAspect="1" noChangeArrowheads="1"/>
          </p:cNvPicPr>
          <p:nvPr/>
        </p:nvPicPr>
        <p:blipFill>
          <a:blip r:embed="rId4" cstate="print"/>
          <a:srcRect/>
          <a:stretch>
            <a:fillRect/>
          </a:stretch>
        </p:blipFill>
        <p:spPr bwMode="auto">
          <a:xfrm>
            <a:off x="333685" y="2944051"/>
            <a:ext cx="1313827" cy="1237019"/>
          </a:xfrm>
          <a:prstGeom prst="rect">
            <a:avLst/>
          </a:prstGeom>
          <a:noFill/>
          <a:ln w="9525" algn="in">
            <a:noFill/>
            <a:miter lim="800000"/>
            <a:headEnd/>
            <a:tailEnd/>
          </a:ln>
          <a:effectLst/>
        </p:spPr>
      </p:pic>
      <p:pic>
        <p:nvPicPr>
          <p:cNvPr id="10" name="Picture 1" descr="cid:image004.png@01CD919D.EA625BE0"/>
          <p:cNvPicPr>
            <a:picLocks noChangeAspect="1" noChangeArrowheads="1"/>
          </p:cNvPicPr>
          <p:nvPr/>
        </p:nvPicPr>
        <p:blipFill>
          <a:blip r:embed="rId5" cstate="print"/>
          <a:srcRect/>
          <a:stretch>
            <a:fillRect/>
          </a:stretch>
        </p:blipFill>
        <p:spPr bwMode="auto">
          <a:xfrm>
            <a:off x="316239" y="4209540"/>
            <a:ext cx="1295400" cy="685800"/>
          </a:xfrm>
          <a:prstGeom prst="rect">
            <a:avLst/>
          </a:prstGeom>
          <a:noFill/>
          <a:ln w="9525">
            <a:noFill/>
            <a:miter lim="800000"/>
            <a:headEnd/>
            <a:tailEnd/>
          </a:ln>
        </p:spPr>
      </p:pic>
      <p:pic>
        <p:nvPicPr>
          <p:cNvPr id="11" name="Picture 2"/>
          <p:cNvPicPr>
            <a:picLocks noChangeAspect="1" noChangeArrowheads="1"/>
          </p:cNvPicPr>
          <p:nvPr/>
        </p:nvPicPr>
        <p:blipFill>
          <a:blip r:embed="rId6" cstate="print"/>
          <a:srcRect/>
          <a:stretch>
            <a:fillRect/>
          </a:stretch>
        </p:blipFill>
        <p:spPr bwMode="auto">
          <a:xfrm>
            <a:off x="342899" y="5048461"/>
            <a:ext cx="1295401" cy="933239"/>
          </a:xfrm>
          <a:prstGeom prst="rect">
            <a:avLst/>
          </a:prstGeom>
          <a:noFill/>
          <a:ln w="9525" algn="in">
            <a:noFill/>
            <a:miter lim="800000"/>
            <a:headEnd/>
            <a:tailEnd/>
          </a:ln>
          <a:effectLst/>
        </p:spPr>
      </p:pic>
      <p:sp>
        <p:nvSpPr>
          <p:cNvPr id="12" name="Text Box 2"/>
          <p:cNvSpPr txBox="1">
            <a:spLocks noChangeArrowheads="1"/>
          </p:cNvSpPr>
          <p:nvPr/>
        </p:nvSpPr>
        <p:spPr bwMode="auto">
          <a:xfrm>
            <a:off x="47625" y="6038639"/>
            <a:ext cx="1885950" cy="400050"/>
          </a:xfrm>
          <a:prstGeom prst="rect">
            <a:avLst/>
          </a:prstGeom>
          <a:solidFill>
            <a:schemeClr val="accent3">
              <a:lumMod val="60000"/>
              <a:lumOff val="40000"/>
            </a:schemeClr>
          </a:solidFill>
          <a:ln w="9525" algn="in">
            <a:solidFill>
              <a:srgbClr val="C00000"/>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C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C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228600"/>
            <a:ext cx="5105400" cy="479425"/>
          </a:xfrm>
        </p:spPr>
        <p:txBody>
          <a:bodyPr>
            <a:normAutofit fontScale="90000"/>
          </a:bodyPr>
          <a:lstStyle/>
          <a:p>
            <a:pPr algn="ctr"/>
            <a:r>
              <a:rPr lang="es-PR" dirty="0" smtClean="0">
                <a:solidFill>
                  <a:srgbClr val="C00000"/>
                </a:solidFill>
                <a:latin typeface="Times New Roman" pitchFamily="18" charset="0"/>
                <a:cs typeface="Times New Roman" pitchFamily="18" charset="0"/>
              </a:rPr>
              <a:t>Día</a:t>
            </a:r>
            <a:r>
              <a:rPr lang="en-US" dirty="0" smtClean="0">
                <a:solidFill>
                  <a:srgbClr val="C00000"/>
                </a:solidFill>
                <a:latin typeface="Times New Roman" pitchFamily="18" charset="0"/>
                <a:cs typeface="Times New Roman" pitchFamily="18" charset="0"/>
              </a:rPr>
              <a:t> de </a:t>
            </a:r>
            <a:r>
              <a:rPr lang="en-US" sz="3000" b="1" dirty="0" smtClean="0">
                <a:solidFill>
                  <a:srgbClr val="C00000"/>
                </a:solidFill>
                <a:latin typeface="Times New Roman" pitchFamily="18" charset="0"/>
                <a:cs typeface="Times New Roman" pitchFamily="18" charset="0"/>
              </a:rPr>
              <a:t>D. Hamilton Jackson </a:t>
            </a:r>
            <a:endParaRPr lang="en-US" sz="3000" b="1" dirty="0">
              <a:solidFill>
                <a:srgbClr val="C00000"/>
              </a:solidFill>
              <a:latin typeface="Times New Roman" pitchFamily="18" charset="0"/>
              <a:cs typeface="Times New Roman" pitchFamily="18" charset="0"/>
            </a:endParaRPr>
          </a:p>
        </p:txBody>
      </p:sp>
      <p:sp>
        <p:nvSpPr>
          <p:cNvPr id="1026" name="Text Box 2"/>
          <p:cNvSpPr txBox="1">
            <a:spLocks noChangeArrowheads="1"/>
          </p:cNvSpPr>
          <p:nvPr/>
        </p:nvSpPr>
        <p:spPr bwMode="auto">
          <a:xfrm>
            <a:off x="228600" y="685800"/>
            <a:ext cx="8686800" cy="5867400"/>
          </a:xfrm>
          <a:prstGeom prst="rect">
            <a:avLst/>
          </a:prstGeom>
          <a:solidFill>
            <a:schemeClr val="accent6">
              <a:lumMod val="20000"/>
              <a:lumOff val="80000"/>
            </a:schemeClr>
          </a:solidFill>
          <a:ln w="9525" algn="in">
            <a:solidFill>
              <a:srgbClr val="C00000"/>
            </a:solidFill>
            <a:miter lim="800000"/>
            <a:headEnd/>
            <a:tailEnd/>
          </a:ln>
          <a:effectLst/>
        </p:spPr>
        <p:txBody>
          <a:bodyPr vert="horz" wrap="square" lIns="36576" tIns="36576" rIns="36576" bIns="36576" numCol="1" anchor="t" anchorCtr="0" compatLnSpc="1">
            <a:prstTxWarp prst="textNoShape">
              <a:avLst/>
            </a:prstTxWarp>
          </a:bodyPr>
          <a:lstStyle/>
          <a:p>
            <a:pPr lvl="0" algn="just" fontAlgn="base">
              <a:spcBef>
                <a:spcPct val="0"/>
              </a:spcBef>
            </a:pPr>
            <a:r>
              <a:rPr lang="es-PR" sz="1300" b="1" dirty="0" smtClean="0">
                <a:solidFill>
                  <a:srgbClr val="000000"/>
                </a:solidFill>
                <a:latin typeface="Times New Roman" pitchFamily="18" charset="0"/>
                <a:cs typeface="Times New Roman" pitchFamily="18" charset="0"/>
              </a:rPr>
              <a:t>Un cambio de legislación para el Día de D. Hamilton Jackson fue aprobado el 17 de julio de 1981 a través del Proyecto de ley </a:t>
            </a:r>
            <a:r>
              <a:rPr kumimoji="0" lang="es-PR" sz="1300" b="1" i="0" u="none" strike="noStrike" cap="none" normalizeH="0" baseline="0" dirty="0" smtClean="0">
                <a:ln>
                  <a:noFill/>
                </a:ln>
                <a:solidFill>
                  <a:srgbClr val="000000"/>
                </a:solidFill>
                <a:effectLst/>
                <a:latin typeface="Times New Roman" pitchFamily="18" charset="0"/>
                <a:cs typeface="Times New Roman" pitchFamily="18" charset="0"/>
              </a:rPr>
              <a:t>#14-0244</a:t>
            </a:r>
            <a:r>
              <a:rPr kumimoji="0" lang="es-PR" sz="1300" b="1" i="0" u="none" strike="noStrike" cap="none" normalizeH="0" dirty="0" smtClean="0">
                <a:ln>
                  <a:noFill/>
                </a:ln>
                <a:solidFill>
                  <a:srgbClr val="000000"/>
                </a:solidFill>
                <a:effectLst/>
                <a:latin typeface="Times New Roman" pitchFamily="18" charset="0"/>
                <a:cs typeface="Times New Roman" pitchFamily="18" charset="0"/>
              </a:rPr>
              <a:t> Acto #4579.  </a:t>
            </a:r>
            <a:r>
              <a:rPr lang="es-PR" sz="1300" b="1" dirty="0" smtClean="0">
                <a:solidFill>
                  <a:srgbClr val="000000"/>
                </a:solidFill>
                <a:latin typeface="Times New Roman" pitchFamily="18" charset="0"/>
                <a:cs typeface="Times New Roman" pitchFamily="18" charset="0"/>
              </a:rPr>
              <a:t>Declara…</a:t>
            </a:r>
          </a:p>
          <a:p>
            <a:pPr lvl="0" algn="just" fontAlgn="base">
              <a:spcBef>
                <a:spcPct val="0"/>
              </a:spcBef>
            </a:pPr>
            <a:endParaRPr lang="es-PR" sz="13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r>
              <a:rPr lang="es-PR" sz="1400" b="1" dirty="0" smtClean="0">
                <a:solidFill>
                  <a:srgbClr val="000000"/>
                </a:solidFill>
                <a:latin typeface="Times New Roman" pitchFamily="18" charset="0"/>
                <a:cs typeface="Times New Roman" pitchFamily="18" charset="0"/>
              </a:rPr>
              <a:t>	</a:t>
            </a: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r>
              <a:rPr lang="es-PR" sz="1400" b="1" dirty="0" smtClean="0">
                <a:solidFill>
                  <a:srgbClr val="000000"/>
                </a:solidFill>
                <a:latin typeface="Times New Roman" pitchFamily="18" charset="0"/>
                <a:cs typeface="Times New Roman" pitchFamily="18" charset="0"/>
              </a:rPr>
              <a:t>  	</a:t>
            </a: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r>
              <a:rPr lang="es-PR" sz="1400" b="1" dirty="0" smtClean="0">
                <a:solidFill>
                  <a:srgbClr val="000000"/>
                </a:solidFill>
                <a:latin typeface="Times New Roman" pitchFamily="18" charset="0"/>
                <a:cs typeface="Times New Roman" pitchFamily="18" charset="0"/>
              </a:rPr>
              <a:t> </a:t>
            </a: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a:p>
            <a:pPr lvl="0" algn="just" fontAlgn="base">
              <a:spcBef>
                <a:spcPct val="0"/>
              </a:spcBef>
            </a:pPr>
            <a:endParaRPr lang="es-PR" sz="1400" b="1" dirty="0" smtClean="0">
              <a:solidFill>
                <a:srgbClr val="000000"/>
              </a:solidFill>
              <a:latin typeface="Times New Roman" pitchFamily="18" charset="0"/>
              <a:cs typeface="Times New Roman" pitchFamily="18" charset="0"/>
            </a:endParaRPr>
          </a:p>
        </p:txBody>
      </p:sp>
      <p:sp>
        <p:nvSpPr>
          <p:cNvPr id="4" name="Rectangle 3"/>
          <p:cNvSpPr/>
          <p:nvPr/>
        </p:nvSpPr>
        <p:spPr>
          <a:xfrm>
            <a:off x="609600" y="1244055"/>
            <a:ext cx="7924800" cy="3816429"/>
          </a:xfrm>
          <a:prstGeom prst="rect">
            <a:avLst/>
          </a:prstGeom>
          <a:solidFill>
            <a:schemeClr val="accent6">
              <a:lumMod val="20000"/>
              <a:lumOff val="80000"/>
            </a:schemeClr>
          </a:solidFill>
        </p:spPr>
        <p:txBody>
          <a:bodyPr wrap="square">
            <a:spAutoFit/>
          </a:bodyPr>
          <a:lstStyle/>
          <a:p>
            <a:pPr lvl="0" algn="just" fontAlgn="base">
              <a:spcBef>
                <a:spcPct val="0"/>
              </a:spcBef>
            </a:pPr>
            <a:r>
              <a:rPr lang="es-ES" sz="1100" b="1" dirty="0">
                <a:latin typeface="Calibri" panose="020F0502020204030204" pitchFamily="34" charset="0"/>
                <a:cs typeface="Times New Roman" pitchFamily="18" charset="0"/>
              </a:rPr>
              <a:t>Para enmendar sección 11 del Titulo 1 del Código de las Islas Vírgenes para cambiar el nombre del Día de la Libertad a Día de D. Hamilton Jackson.</a:t>
            </a:r>
          </a:p>
          <a:p>
            <a:pPr lvl="0" algn="just" fontAlgn="base">
              <a:spcBef>
                <a:spcPct val="0"/>
              </a:spcBef>
            </a:pPr>
            <a:endParaRPr lang="es-ES" sz="1100" b="1" dirty="0">
              <a:latin typeface="Calibri" panose="020F0502020204030204" pitchFamily="34" charset="0"/>
              <a:cs typeface="Times New Roman" pitchFamily="18" charset="0"/>
            </a:endParaRPr>
          </a:p>
          <a:p>
            <a:pPr lvl="0" algn="just" fontAlgn="base">
              <a:spcBef>
                <a:spcPct val="0"/>
              </a:spcBef>
            </a:pPr>
            <a:r>
              <a:rPr lang="es-ES" sz="1100" b="1" dirty="0">
                <a:latin typeface="Calibri" panose="020F0502020204030204" pitchFamily="34" charset="0"/>
                <a:cs typeface="Times New Roman" pitchFamily="18" charset="0"/>
              </a:rPr>
              <a:t>   </a:t>
            </a:r>
            <a:r>
              <a:rPr lang="es-ES" sz="1100" b="1" dirty="0" smtClean="0">
                <a:latin typeface="Calibri" panose="020F0502020204030204" pitchFamily="34" charset="0"/>
                <a:cs typeface="Times New Roman" pitchFamily="18" charset="0"/>
              </a:rPr>
              <a:t>                     Considerando </a:t>
            </a:r>
            <a:r>
              <a:rPr lang="es-ES" sz="1100" b="1" dirty="0">
                <a:latin typeface="Calibri" panose="020F0502020204030204" pitchFamily="34" charset="0"/>
                <a:cs typeface="Times New Roman" pitchFamily="18" charset="0"/>
              </a:rPr>
              <a:t>que David Hamilton Jackson </a:t>
            </a:r>
            <a:r>
              <a:rPr lang="es-ES" sz="1100" b="1" dirty="0" smtClean="0">
                <a:latin typeface="Calibri" panose="020F0502020204030204" pitchFamily="34" charset="0"/>
                <a:cs typeface="Times New Roman" pitchFamily="18" charset="0"/>
              </a:rPr>
              <a:t>nació </a:t>
            </a:r>
            <a:r>
              <a:rPr lang="es-ES" sz="1100" b="1" dirty="0">
                <a:latin typeface="Calibri" panose="020F0502020204030204" pitchFamily="34" charset="0"/>
                <a:cs typeface="Times New Roman" pitchFamily="18" charset="0"/>
              </a:rPr>
              <a:t>en St. Croix el 28 de septiembre de 1884; y  </a:t>
            </a:r>
          </a:p>
          <a:p>
            <a:pPr lvl="0" algn="just" fontAlgn="base">
              <a:spcBef>
                <a:spcPct val="0"/>
              </a:spcBef>
            </a:pPr>
            <a:endParaRPr lang="es-ES" sz="1100" b="1" dirty="0">
              <a:latin typeface="Calibri" panose="020F0502020204030204" pitchFamily="34" charset="0"/>
              <a:cs typeface="Times New Roman" pitchFamily="18" charset="0"/>
            </a:endParaRPr>
          </a:p>
          <a:p>
            <a:pPr lvl="0" algn="just" fontAlgn="base">
              <a:spcBef>
                <a:spcPct val="0"/>
              </a:spcBef>
            </a:pPr>
            <a:r>
              <a:rPr lang="es-ES" sz="1100" b="1" dirty="0">
                <a:latin typeface="Calibri" panose="020F0502020204030204" pitchFamily="34" charset="0"/>
                <a:cs typeface="Times New Roman" pitchFamily="18" charset="0"/>
              </a:rPr>
              <a:t>   Considerando que temprano en la </a:t>
            </a:r>
            <a:r>
              <a:rPr lang="es-ES" sz="1100" b="1" dirty="0" smtClean="0">
                <a:latin typeface="Calibri" panose="020F0502020204030204" pitchFamily="34" charset="0"/>
                <a:cs typeface="Times New Roman" pitchFamily="18" charset="0"/>
              </a:rPr>
              <a:t>vida, Jackson tomó </a:t>
            </a:r>
            <a:r>
              <a:rPr lang="es-ES" sz="1100" b="1" dirty="0">
                <a:latin typeface="Calibri" panose="020F0502020204030204" pitchFamily="34" charset="0"/>
                <a:cs typeface="Times New Roman" pitchFamily="18" charset="0"/>
              </a:rPr>
              <a:t>un  gran interés en los asuntos de la isla y siempre defendió sus creencias </a:t>
            </a:r>
            <a:endParaRPr lang="es-ES" sz="1100" b="1" dirty="0" smtClean="0">
              <a:latin typeface="Calibri" panose="020F0502020204030204" pitchFamily="34" charset="0"/>
              <a:cs typeface="Times New Roman" pitchFamily="18" charset="0"/>
            </a:endParaRPr>
          </a:p>
          <a:p>
            <a:pPr lvl="0" algn="just" fontAlgn="base">
              <a:spcBef>
                <a:spcPct val="0"/>
              </a:spcBef>
            </a:pPr>
            <a:r>
              <a:rPr lang="es-ES" sz="1100" b="1" dirty="0">
                <a:latin typeface="Calibri" panose="020F0502020204030204" pitchFamily="34" charset="0"/>
                <a:cs typeface="Times New Roman" pitchFamily="18" charset="0"/>
              </a:rPr>
              <a:t> </a:t>
            </a:r>
            <a:r>
              <a:rPr lang="es-ES" sz="1100" b="1" dirty="0" smtClean="0">
                <a:latin typeface="Calibri" panose="020F0502020204030204" pitchFamily="34" charset="0"/>
                <a:cs typeface="Times New Roman" pitchFamily="18" charset="0"/>
              </a:rPr>
              <a:t>                                                                                   con </a:t>
            </a:r>
            <a:r>
              <a:rPr lang="es-ES" sz="1100" b="1" dirty="0">
                <a:latin typeface="Calibri" panose="020F0502020204030204" pitchFamily="34" charset="0"/>
                <a:cs typeface="Times New Roman" pitchFamily="18" charset="0"/>
              </a:rPr>
              <a:t>valentía y convicción; y</a:t>
            </a:r>
          </a:p>
          <a:p>
            <a:pPr lvl="0" algn="just" fontAlgn="base">
              <a:spcBef>
                <a:spcPct val="0"/>
              </a:spcBef>
            </a:pPr>
            <a:endParaRPr lang="es-ES" sz="1100" b="1" dirty="0">
              <a:latin typeface="Calibri" panose="020F0502020204030204" pitchFamily="34" charset="0"/>
              <a:cs typeface="Times New Roman" pitchFamily="18" charset="0"/>
            </a:endParaRPr>
          </a:p>
          <a:p>
            <a:pPr lvl="0" algn="just" fontAlgn="base">
              <a:spcBef>
                <a:spcPct val="0"/>
              </a:spcBef>
            </a:pPr>
            <a:r>
              <a:rPr lang="es-ES" sz="1100" b="1" dirty="0">
                <a:latin typeface="Calibri" panose="020F0502020204030204" pitchFamily="34" charset="0"/>
                <a:cs typeface="Times New Roman" pitchFamily="18" charset="0"/>
              </a:rPr>
              <a:t>   </a:t>
            </a:r>
            <a:r>
              <a:rPr lang="es-ES" sz="1100" b="1" dirty="0" smtClean="0">
                <a:latin typeface="Calibri" panose="020F0502020204030204" pitchFamily="34" charset="0"/>
                <a:cs typeface="Times New Roman" pitchFamily="18" charset="0"/>
              </a:rPr>
              <a:t>    Considerando </a:t>
            </a:r>
            <a:r>
              <a:rPr lang="es-ES" sz="1100" b="1" dirty="0">
                <a:latin typeface="Calibri" panose="020F0502020204030204" pitchFamily="34" charset="0"/>
                <a:cs typeface="Times New Roman" pitchFamily="18" charset="0"/>
              </a:rPr>
              <a:t>que fue seleccionado para representar a las Islas Vírgenes en Dinamarca en </a:t>
            </a:r>
            <a:r>
              <a:rPr lang="es-ES" sz="1100" b="1" dirty="0" smtClean="0">
                <a:latin typeface="Calibri" panose="020F0502020204030204" pitchFamily="34" charset="0"/>
                <a:cs typeface="Times New Roman" pitchFamily="18" charset="0"/>
              </a:rPr>
              <a:t>un </a:t>
            </a:r>
            <a:r>
              <a:rPr lang="es-ES" sz="1100" b="1" dirty="0">
                <a:latin typeface="Calibri" panose="020F0502020204030204" pitchFamily="34" charset="0"/>
                <a:cs typeface="Times New Roman" pitchFamily="18" charset="0"/>
              </a:rPr>
              <a:t>esfuerzo por convencer </a:t>
            </a:r>
            <a:r>
              <a:rPr lang="es-ES" sz="1100" b="1" dirty="0" smtClean="0">
                <a:latin typeface="Calibri" panose="020F0502020204030204" pitchFamily="34" charset="0"/>
                <a:cs typeface="Times New Roman" pitchFamily="18" charset="0"/>
              </a:rPr>
              <a:t>al  	                                        		al </a:t>
            </a:r>
            <a:r>
              <a:rPr lang="es-ES" sz="1100" b="1" dirty="0">
                <a:latin typeface="Calibri" panose="020F0502020204030204" pitchFamily="34" charset="0"/>
                <a:cs typeface="Times New Roman" pitchFamily="18" charset="0"/>
              </a:rPr>
              <a:t>rey  </a:t>
            </a:r>
            <a:r>
              <a:rPr lang="es-ES" sz="1100" b="1" dirty="0" smtClean="0">
                <a:latin typeface="Calibri" panose="020F0502020204030204" pitchFamily="34" charset="0"/>
                <a:cs typeface="Times New Roman" pitchFamily="18" charset="0"/>
              </a:rPr>
              <a:t>Cristian X  y  </a:t>
            </a:r>
            <a:r>
              <a:rPr lang="es-ES" sz="1100" b="1" dirty="0">
                <a:latin typeface="Calibri" panose="020F0502020204030204" pitchFamily="34" charset="0"/>
                <a:cs typeface="Times New Roman" pitchFamily="18" charset="0"/>
              </a:rPr>
              <a:t>al Parlamento de abolir el control del gobierno en la prensa; y</a:t>
            </a:r>
          </a:p>
          <a:p>
            <a:pPr lvl="0" algn="just" fontAlgn="base">
              <a:spcBef>
                <a:spcPct val="0"/>
              </a:spcBef>
            </a:pPr>
            <a:endParaRPr lang="es-ES" sz="1100" b="1" dirty="0">
              <a:latin typeface="Calibri" panose="020F0502020204030204" pitchFamily="34" charset="0"/>
              <a:cs typeface="Times New Roman" pitchFamily="18" charset="0"/>
            </a:endParaRPr>
          </a:p>
          <a:p>
            <a:pPr lvl="0" algn="just" fontAlgn="base">
              <a:spcBef>
                <a:spcPct val="0"/>
              </a:spcBef>
            </a:pPr>
            <a:r>
              <a:rPr lang="es-ES" sz="1100" b="1" dirty="0">
                <a:latin typeface="Calibri" panose="020F0502020204030204" pitchFamily="34" charset="0"/>
                <a:cs typeface="Times New Roman" pitchFamily="18" charset="0"/>
              </a:rPr>
              <a:t>  </a:t>
            </a:r>
            <a:r>
              <a:rPr lang="es-ES" sz="1100" b="1" dirty="0" smtClean="0">
                <a:latin typeface="Calibri" panose="020F0502020204030204" pitchFamily="34" charset="0"/>
                <a:cs typeface="Times New Roman" pitchFamily="18" charset="0"/>
              </a:rPr>
              <a:t>                    Considerando </a:t>
            </a:r>
            <a:r>
              <a:rPr lang="es-ES" sz="1100" b="1" dirty="0">
                <a:latin typeface="Calibri" panose="020F0502020204030204" pitchFamily="34" charset="0"/>
                <a:cs typeface="Times New Roman" pitchFamily="18" charset="0"/>
              </a:rPr>
              <a:t>que regresa </a:t>
            </a:r>
            <a:r>
              <a:rPr lang="es-ES" sz="1100" b="1" dirty="0" smtClean="0">
                <a:latin typeface="Calibri" panose="020F0502020204030204" pitchFamily="34" charset="0"/>
                <a:cs typeface="Times New Roman" pitchFamily="18" charset="0"/>
              </a:rPr>
              <a:t>a su tierra con </a:t>
            </a:r>
            <a:r>
              <a:rPr lang="es-ES" sz="1100" b="1" dirty="0">
                <a:latin typeface="Calibri" panose="020F0502020204030204" pitchFamily="34" charset="0"/>
                <a:cs typeface="Times New Roman" pitchFamily="18" charset="0"/>
              </a:rPr>
              <a:t>el derecho a la </a:t>
            </a:r>
            <a:r>
              <a:rPr lang="es-ES" sz="1100" b="1" dirty="0" smtClean="0">
                <a:latin typeface="Calibri" panose="020F0502020204030204" pitchFamily="34" charset="0"/>
                <a:cs typeface="Times New Roman" pitchFamily="18" charset="0"/>
              </a:rPr>
              <a:t>libertad de prensa </a:t>
            </a:r>
            <a:r>
              <a:rPr lang="es-ES" sz="1100" b="1" dirty="0">
                <a:latin typeface="Calibri" panose="020F0502020204030204" pitchFamily="34" charset="0"/>
                <a:cs typeface="Times New Roman" pitchFamily="18" charset="0"/>
              </a:rPr>
              <a:t>y publica el periódico,</a:t>
            </a:r>
            <a:r>
              <a:rPr lang="es-ES" sz="1100" b="1" i="1" dirty="0">
                <a:latin typeface="Calibri" panose="020F0502020204030204" pitchFamily="34" charset="0"/>
                <a:cs typeface="Times New Roman" pitchFamily="18" charset="0"/>
              </a:rPr>
              <a:t> </a:t>
            </a:r>
            <a:r>
              <a:rPr lang="es-ES" sz="1100" b="1" i="1" dirty="0" err="1">
                <a:latin typeface="Calibri" panose="020F0502020204030204" pitchFamily="34" charset="0"/>
                <a:cs typeface="Times New Roman" pitchFamily="18" charset="0"/>
              </a:rPr>
              <a:t>The</a:t>
            </a:r>
            <a:r>
              <a:rPr lang="es-ES" sz="1100" b="1" i="1" dirty="0">
                <a:latin typeface="Calibri" panose="020F0502020204030204" pitchFamily="34" charset="0"/>
                <a:cs typeface="Times New Roman" pitchFamily="18" charset="0"/>
              </a:rPr>
              <a:t> </a:t>
            </a:r>
            <a:r>
              <a:rPr lang="es-ES" sz="1100" b="1" i="1" dirty="0" err="1" smtClean="0">
                <a:latin typeface="Calibri" panose="020F0502020204030204" pitchFamily="34" charset="0"/>
                <a:cs typeface="Times New Roman" pitchFamily="18" charset="0"/>
              </a:rPr>
              <a:t>Herald</a:t>
            </a:r>
            <a:r>
              <a:rPr lang="es-ES" sz="1100" b="1" i="1" dirty="0" smtClean="0">
                <a:latin typeface="Calibri" panose="020F0502020204030204" pitchFamily="34" charset="0"/>
                <a:cs typeface="Times New Roman" pitchFamily="18" charset="0"/>
              </a:rPr>
              <a:t>, y</a:t>
            </a:r>
            <a:endParaRPr lang="es-ES" sz="1100" b="1" dirty="0">
              <a:latin typeface="Calibri" panose="020F0502020204030204" pitchFamily="34" charset="0"/>
              <a:cs typeface="Times New Roman" pitchFamily="18" charset="0"/>
            </a:endParaRPr>
          </a:p>
          <a:p>
            <a:pPr lvl="0" algn="just" fontAlgn="base">
              <a:spcBef>
                <a:spcPct val="0"/>
              </a:spcBef>
            </a:pPr>
            <a:endParaRPr lang="es-ES" sz="1100" b="1" dirty="0">
              <a:latin typeface="Calibri" panose="020F0502020204030204" pitchFamily="34" charset="0"/>
              <a:cs typeface="Times New Roman" pitchFamily="18" charset="0"/>
            </a:endParaRPr>
          </a:p>
          <a:p>
            <a:pPr lvl="0" algn="just" fontAlgn="base">
              <a:spcBef>
                <a:spcPct val="0"/>
              </a:spcBef>
            </a:pPr>
            <a:r>
              <a:rPr lang="es-ES" sz="1100" b="1" dirty="0">
                <a:latin typeface="Calibri" panose="020F0502020204030204" pitchFamily="34" charset="0"/>
                <a:cs typeface="Times New Roman" pitchFamily="18" charset="0"/>
              </a:rPr>
              <a:t>   Considerando que David Hamilton Jackson </a:t>
            </a:r>
            <a:r>
              <a:rPr lang="es-ES" sz="1100" b="1" dirty="0" smtClean="0">
                <a:latin typeface="Calibri" panose="020F0502020204030204" pitchFamily="34" charset="0"/>
                <a:cs typeface="Times New Roman" pitchFamily="18" charset="0"/>
              </a:rPr>
              <a:t>organizó </a:t>
            </a:r>
            <a:r>
              <a:rPr lang="es-ES" sz="1100" b="1" dirty="0">
                <a:latin typeface="Calibri" panose="020F0502020204030204" pitchFamily="34" charset="0"/>
                <a:cs typeface="Times New Roman" pitchFamily="18" charset="0"/>
              </a:rPr>
              <a:t>una de las primeras uniones laborales en las Islas Vírgenes y era reconocido en </a:t>
            </a:r>
            <a:r>
              <a:rPr lang="es-ES" sz="1100" b="1" dirty="0" smtClean="0">
                <a:latin typeface="Calibri" panose="020F0502020204030204" pitchFamily="34" charset="0"/>
                <a:cs typeface="Times New Roman" pitchFamily="18" charset="0"/>
              </a:rPr>
              <a:t>                         	                                                      la </a:t>
            </a:r>
            <a:r>
              <a:rPr lang="es-ES" sz="1100" b="1" dirty="0">
                <a:latin typeface="Calibri" panose="020F0502020204030204" pitchFamily="34" charset="0"/>
                <a:cs typeface="Times New Roman" pitchFamily="18" charset="0"/>
              </a:rPr>
              <a:t>comunidad como un líder laboral excepcional; y</a:t>
            </a:r>
          </a:p>
          <a:p>
            <a:pPr lvl="0" algn="just" fontAlgn="base">
              <a:spcBef>
                <a:spcPct val="0"/>
              </a:spcBef>
            </a:pPr>
            <a:endParaRPr lang="es-ES" sz="1100" b="1" dirty="0">
              <a:latin typeface="Calibri" panose="020F0502020204030204" pitchFamily="34" charset="0"/>
              <a:cs typeface="Times New Roman" pitchFamily="18" charset="0"/>
            </a:endParaRPr>
          </a:p>
          <a:p>
            <a:pPr algn="just" fontAlgn="base">
              <a:spcBef>
                <a:spcPct val="0"/>
              </a:spcBef>
            </a:pPr>
            <a:r>
              <a:rPr lang="es-ES" sz="1100" b="1" dirty="0">
                <a:latin typeface="Calibri" panose="020F0502020204030204" pitchFamily="34" charset="0"/>
                <a:cs typeface="Times New Roman" pitchFamily="18" charset="0"/>
              </a:rPr>
              <a:t>  </a:t>
            </a:r>
            <a:r>
              <a:rPr lang="es-ES" sz="1100" b="1" dirty="0" smtClean="0">
                <a:latin typeface="Calibri" panose="020F0502020204030204" pitchFamily="34" charset="0"/>
                <a:cs typeface="Times New Roman" pitchFamily="18" charset="0"/>
              </a:rPr>
              <a:t>     </a:t>
            </a:r>
            <a:r>
              <a:rPr lang="es-ES" sz="1100" b="1" dirty="0">
                <a:latin typeface="Calibri" panose="020F0502020204030204" pitchFamily="34" charset="0"/>
                <a:cs typeface="Times New Roman" pitchFamily="18" charset="0"/>
              </a:rPr>
              <a:t>Considerando que el Día de la Libertad es celebrado en las Islas Vírgenes el </a:t>
            </a:r>
            <a:r>
              <a:rPr lang="es-ES" sz="1100" b="1" dirty="0" smtClean="0">
                <a:latin typeface="Calibri" panose="020F0502020204030204" pitchFamily="34" charset="0"/>
                <a:cs typeface="Times New Roman" pitchFamily="18" charset="0"/>
              </a:rPr>
              <a:t>1 de </a:t>
            </a:r>
            <a:r>
              <a:rPr lang="es-ES" sz="1100" b="1" dirty="0">
                <a:latin typeface="Calibri" panose="020F0502020204030204" pitchFamily="34" charset="0"/>
                <a:cs typeface="Times New Roman" pitchFamily="18" charset="0"/>
              </a:rPr>
              <a:t>noviembre en observación al derecho a la </a:t>
            </a:r>
            <a:r>
              <a:rPr lang="es-ES" sz="1100" b="1" dirty="0" smtClean="0">
                <a:latin typeface="Calibri" panose="020F0502020204030204" pitchFamily="34" charset="0"/>
                <a:cs typeface="Times New Roman" pitchFamily="18" charset="0"/>
              </a:rPr>
              <a:t>	     	                                                               libertad de prensa; </a:t>
            </a:r>
            <a:r>
              <a:rPr lang="es-ES" sz="1100" b="1" dirty="0">
                <a:latin typeface="Calibri" panose="020F0502020204030204" pitchFamily="34" charset="0"/>
                <a:cs typeface="Times New Roman" pitchFamily="18" charset="0"/>
              </a:rPr>
              <a:t>Por lo tanto, ahora,</a:t>
            </a:r>
          </a:p>
          <a:p>
            <a:pPr algn="just" fontAlgn="base">
              <a:spcBef>
                <a:spcPct val="0"/>
              </a:spcBef>
            </a:pPr>
            <a:endParaRPr lang="es-ES" sz="1100" b="1" dirty="0">
              <a:latin typeface="Calibri" panose="020F0502020204030204" pitchFamily="34" charset="0"/>
              <a:cs typeface="Times New Roman" pitchFamily="18" charset="0"/>
            </a:endParaRPr>
          </a:p>
          <a:p>
            <a:pPr lvl="0" algn="just" fontAlgn="base">
              <a:spcBef>
                <a:spcPct val="0"/>
              </a:spcBef>
            </a:pPr>
            <a:r>
              <a:rPr lang="es-ES" sz="1100" b="1" i="1" dirty="0" smtClean="0">
                <a:latin typeface="Calibri" panose="020F0502020204030204" pitchFamily="34" charset="0"/>
                <a:cs typeface="Times New Roman" pitchFamily="18" charset="0"/>
              </a:rPr>
              <a:t>		             Queda </a:t>
            </a:r>
            <a:r>
              <a:rPr lang="es-ES" sz="1100" b="1" i="1" dirty="0">
                <a:latin typeface="Calibri" panose="020F0502020204030204" pitchFamily="34" charset="0"/>
                <a:cs typeface="Times New Roman" pitchFamily="18" charset="0"/>
              </a:rPr>
              <a:t>promulgada por la Legislatura de las Islas Vírgenes:</a:t>
            </a:r>
          </a:p>
          <a:p>
            <a:pPr lvl="0" algn="just" fontAlgn="base">
              <a:spcBef>
                <a:spcPct val="0"/>
              </a:spcBef>
            </a:pPr>
            <a:r>
              <a:rPr lang="es-ES" sz="1100" b="1" dirty="0" smtClean="0">
                <a:latin typeface="Calibri" panose="020F0502020204030204" pitchFamily="34" charset="0"/>
                <a:cs typeface="Times New Roman" pitchFamily="18" charset="0"/>
              </a:rPr>
              <a:t>	Sección </a:t>
            </a:r>
            <a:r>
              <a:rPr lang="es-ES" sz="1100" b="1" dirty="0">
                <a:latin typeface="Calibri" panose="020F0502020204030204" pitchFamily="34" charset="0"/>
                <a:cs typeface="Times New Roman" pitchFamily="18" charset="0"/>
              </a:rPr>
              <a:t>1. Titulo 1, sección 171, sub sección (a), del Código de las Islas Vírgenes</a:t>
            </a:r>
            <a:r>
              <a:rPr lang="es-ES" sz="1100" b="1" dirty="0" smtClean="0">
                <a:latin typeface="Calibri" panose="020F0502020204030204" pitchFamily="34" charset="0"/>
                <a:cs typeface="Times New Roman" pitchFamily="18" charset="0"/>
              </a:rPr>
              <a:t>, </a:t>
            </a:r>
            <a:r>
              <a:rPr lang="es-ES" sz="1100" b="1" dirty="0">
                <a:latin typeface="Calibri" panose="020F0502020204030204" pitchFamily="34" charset="0"/>
                <a:cs typeface="Times New Roman" pitchFamily="18" charset="0"/>
              </a:rPr>
              <a:t>como </a:t>
            </a:r>
            <a:r>
              <a:rPr lang="es-ES" sz="1100" b="1" dirty="0" smtClean="0">
                <a:latin typeface="Calibri" panose="020F0502020204030204" pitchFamily="34" charset="0"/>
                <a:cs typeface="Times New Roman" pitchFamily="18" charset="0"/>
              </a:rPr>
              <a:t>sigue:</a:t>
            </a:r>
            <a:endParaRPr lang="es-ES" sz="1100" b="1" dirty="0">
              <a:latin typeface="Calibri" panose="020F0502020204030204" pitchFamily="34" charset="0"/>
              <a:cs typeface="Times New Roman" pitchFamily="18" charset="0"/>
            </a:endParaRPr>
          </a:p>
          <a:p>
            <a:pPr lvl="0" algn="just" fontAlgn="base">
              <a:spcBef>
                <a:spcPct val="0"/>
              </a:spcBef>
            </a:pPr>
            <a:r>
              <a:rPr lang="es-ES" sz="1100" b="1" dirty="0" smtClean="0">
                <a:latin typeface="Calibri" panose="020F0502020204030204" pitchFamily="34" charset="0"/>
                <a:cs typeface="Times New Roman" pitchFamily="18" charset="0"/>
              </a:rPr>
              <a:t>  Después </a:t>
            </a:r>
            <a:r>
              <a:rPr lang="es-ES" sz="1100" b="1" dirty="0">
                <a:latin typeface="Calibri" panose="020F0502020204030204" pitchFamily="34" charset="0"/>
                <a:cs typeface="Times New Roman" pitchFamily="18" charset="0"/>
              </a:rPr>
              <a:t>de la </a:t>
            </a:r>
            <a:r>
              <a:rPr lang="es-ES" sz="1100" b="1" dirty="0" smtClean="0">
                <a:latin typeface="Calibri" panose="020F0502020204030204" pitchFamily="34" charset="0"/>
                <a:cs typeface="Times New Roman" pitchFamily="18" charset="0"/>
              </a:rPr>
              <a:t>fecha </a:t>
            </a:r>
            <a:r>
              <a:rPr lang="es-ES" sz="1100" b="1" dirty="0">
                <a:latin typeface="Calibri" panose="020F0502020204030204" pitchFamily="34" charset="0"/>
                <a:cs typeface="Times New Roman" pitchFamily="18" charset="0"/>
              </a:rPr>
              <a:t>1</a:t>
            </a:r>
            <a:r>
              <a:rPr lang="es-ES" sz="1100" b="1" dirty="0" smtClean="0">
                <a:latin typeface="Calibri" panose="020F0502020204030204" pitchFamily="34" charset="0"/>
                <a:cs typeface="Times New Roman" pitchFamily="18" charset="0"/>
              </a:rPr>
              <a:t> </a:t>
            </a:r>
            <a:r>
              <a:rPr lang="es-ES" sz="1100" b="1" dirty="0">
                <a:latin typeface="Calibri" panose="020F0502020204030204" pitchFamily="34" charset="0"/>
                <a:cs typeface="Times New Roman" pitchFamily="18" charset="0"/>
              </a:rPr>
              <a:t>de noviembre </a:t>
            </a:r>
            <a:r>
              <a:rPr lang="es-ES" sz="1100" b="1" dirty="0" smtClean="0">
                <a:latin typeface="Calibri" panose="020F0502020204030204" pitchFamily="34" charset="0"/>
                <a:cs typeface="Times New Roman" pitchFamily="18" charset="0"/>
              </a:rPr>
              <a:t>remover </a:t>
            </a:r>
            <a:r>
              <a:rPr lang="es-ES" sz="1100" b="1" dirty="0">
                <a:latin typeface="Calibri" panose="020F0502020204030204" pitchFamily="34" charset="0"/>
                <a:cs typeface="Times New Roman" pitchFamily="18" charset="0"/>
              </a:rPr>
              <a:t>las palabras “Día de la Libertad” </a:t>
            </a:r>
            <a:r>
              <a:rPr lang="es-ES" sz="1100" b="1" dirty="0" smtClean="0">
                <a:latin typeface="Calibri" panose="020F0502020204030204" pitchFamily="34" charset="0"/>
                <a:cs typeface="Times New Roman" pitchFamily="18" charset="0"/>
              </a:rPr>
              <a:t>y </a:t>
            </a:r>
            <a:r>
              <a:rPr lang="es-ES" sz="1100" b="1" dirty="0">
                <a:latin typeface="Calibri" panose="020F0502020204030204" pitchFamily="34" charset="0"/>
                <a:cs typeface="Times New Roman" pitchFamily="18" charset="0"/>
              </a:rPr>
              <a:t>en su lugar </a:t>
            </a:r>
            <a:r>
              <a:rPr lang="es-ES" sz="1100" b="1" dirty="0" smtClean="0">
                <a:latin typeface="Calibri" panose="020F0502020204030204" pitchFamily="34" charset="0"/>
                <a:cs typeface="Times New Roman" pitchFamily="18" charset="0"/>
              </a:rPr>
              <a:t>introducir “</a:t>
            </a:r>
            <a:r>
              <a:rPr lang="es-ES" sz="1100" b="1" dirty="0">
                <a:latin typeface="Calibri" panose="020F0502020204030204" pitchFamily="34" charset="0"/>
                <a:cs typeface="Times New Roman" pitchFamily="18" charset="0"/>
              </a:rPr>
              <a:t>Día de D. Hamilton Jackson”.</a:t>
            </a:r>
            <a:endParaRPr lang="en-US" sz="1100" b="1" dirty="0">
              <a:latin typeface="Calibri" pitchFamily="34" charset="0"/>
              <a:cs typeface="Arial" pitchFamily="34" charset="0"/>
            </a:endParaRPr>
          </a:p>
        </p:txBody>
      </p:sp>
      <p:sp>
        <p:nvSpPr>
          <p:cNvPr id="3" name="Rectangle 2"/>
          <p:cNvSpPr/>
          <p:nvPr/>
        </p:nvSpPr>
        <p:spPr>
          <a:xfrm>
            <a:off x="609600" y="5086157"/>
            <a:ext cx="7924800" cy="1492716"/>
          </a:xfrm>
          <a:prstGeom prst="rect">
            <a:avLst/>
          </a:prstGeom>
        </p:spPr>
        <p:txBody>
          <a:bodyPr wrap="square">
            <a:spAutoFit/>
          </a:bodyPr>
          <a:lstStyle/>
          <a:p>
            <a:r>
              <a:rPr lang="es-ES" sz="1300" b="1" dirty="0" smtClean="0"/>
              <a:t>Decretado </a:t>
            </a:r>
            <a:r>
              <a:rPr lang="es-ES" sz="1300" b="1" dirty="0"/>
              <a:t>en honor a D. Hamilton Jackson por su esfuerzo incansable desde el 1915 en las Indias Occidentales </a:t>
            </a:r>
            <a:r>
              <a:rPr lang="es-ES" sz="1300" b="1" dirty="0" smtClean="0"/>
              <a:t>Danesas, el </a:t>
            </a:r>
            <a:r>
              <a:rPr lang="es-ES" sz="1300" b="1" dirty="0"/>
              <a:t>Día de D. Hamilton Jackson nos recuerda el derecho a la libertad de prensa</a:t>
            </a:r>
            <a:r>
              <a:rPr lang="es-ES" sz="1300" b="1" dirty="0" smtClean="0"/>
              <a:t>. Además de ser abogado</a:t>
            </a:r>
            <a:r>
              <a:rPr lang="es-ES" sz="1300" b="1" dirty="0"/>
              <a:t>, juez de la Corte Municipal, líder laboral y presidente del Banco de la </a:t>
            </a:r>
            <a:r>
              <a:rPr lang="es-ES" sz="1300" b="1" dirty="0" smtClean="0"/>
              <a:t>Unión, Jackson también era </a:t>
            </a:r>
            <a:r>
              <a:rPr lang="es-ES" sz="1300" b="1" dirty="0"/>
              <a:t>editor del periódico “</a:t>
            </a:r>
            <a:r>
              <a:rPr lang="es-ES" sz="1300" b="1" dirty="0" err="1"/>
              <a:t>The</a:t>
            </a:r>
            <a:r>
              <a:rPr lang="es-ES" sz="1300" b="1" dirty="0"/>
              <a:t> </a:t>
            </a:r>
            <a:r>
              <a:rPr lang="es-ES" sz="1300" b="1" dirty="0" err="1"/>
              <a:t>Herald</a:t>
            </a:r>
            <a:r>
              <a:rPr lang="es-ES" sz="1300" b="1" dirty="0" smtClean="0"/>
              <a:t>” en St. Croix. </a:t>
            </a:r>
            <a:r>
              <a:rPr lang="es-ES" sz="1300" b="1" dirty="0"/>
              <a:t>Anteriormente conocido como el Día de la Libertad y como “Bull and Bread Day” , el Día de D. Hamilton </a:t>
            </a:r>
            <a:r>
              <a:rPr lang="es-ES" sz="1300" b="1" dirty="0" smtClean="0"/>
              <a:t>Jackson es un día feriado que es celebrado </a:t>
            </a:r>
            <a:r>
              <a:rPr lang="es-ES" sz="1300" b="1" dirty="0"/>
              <a:t>el primero de noviembre en las Islas Vírgenes de Estados Unidos. </a:t>
            </a:r>
            <a:endParaRPr lang="es-ES" sz="13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63826" y="4876482"/>
            <a:ext cx="7239000" cy="1015663"/>
          </a:xfrm>
          <a:prstGeom prst="rect">
            <a:avLst/>
          </a:prstGeom>
        </p:spPr>
        <p:txBody>
          <a:bodyPr wrap="square">
            <a:spAutoFit/>
          </a:bodyPr>
          <a:lstStyle/>
          <a:p>
            <a:r>
              <a:rPr lang="es-ES" sz="1200" b="1" u="sng" dirty="0">
                <a:latin typeface="Baskerville Old Face" pitchFamily="18" charset="0"/>
              </a:rPr>
              <a:t>Sugerencias para actividades en </a:t>
            </a:r>
            <a:r>
              <a:rPr lang="es-ES" sz="1200" b="1" u="sng" dirty="0" smtClean="0">
                <a:latin typeface="Baskerville Old Face" pitchFamily="18" charset="0"/>
              </a:rPr>
              <a:t>familia y en el </a:t>
            </a:r>
            <a:r>
              <a:rPr lang="es-ES" sz="1200" b="1" u="sng" dirty="0">
                <a:latin typeface="Baskerville Old Face" pitchFamily="18" charset="0"/>
              </a:rPr>
              <a:t>salón de </a:t>
            </a:r>
            <a:r>
              <a:rPr lang="es-ES" sz="1200" b="1" u="sng" dirty="0" smtClean="0">
                <a:latin typeface="Baskerville Old Face" pitchFamily="18" charset="0"/>
              </a:rPr>
              <a:t>clase:</a:t>
            </a:r>
            <a:r>
              <a:rPr lang="es-ES" sz="1200" b="1" u="sng" dirty="0">
                <a:latin typeface="Baskerville Old Face" pitchFamily="18" charset="0"/>
              </a:rPr>
              <a:t/>
            </a:r>
            <a:br>
              <a:rPr lang="es-ES" sz="1200" b="1" u="sng" dirty="0">
                <a:latin typeface="Baskerville Old Face" pitchFamily="18" charset="0"/>
              </a:rPr>
            </a:br>
            <a:r>
              <a:rPr lang="es-ES" sz="1200" b="1" dirty="0">
                <a:latin typeface="Baskerville Old Face" pitchFamily="18" charset="0"/>
              </a:rPr>
              <a:t>Dirigir una discusión sobre la importancia del Día de D. Hamilton Jackson </a:t>
            </a:r>
          </a:p>
          <a:p>
            <a:r>
              <a:rPr lang="es-ES" sz="1200" b="1" dirty="0">
                <a:latin typeface="Baskerville Old Face" pitchFamily="18" charset="0"/>
              </a:rPr>
              <a:t>Investigar la vida </a:t>
            </a:r>
            <a:r>
              <a:rPr lang="es-ES" sz="1200" b="1" dirty="0" smtClean="0">
                <a:latin typeface="Baskerville Old Face" pitchFamily="18" charset="0"/>
              </a:rPr>
              <a:t>de </a:t>
            </a:r>
            <a:r>
              <a:rPr lang="es-ES" sz="1200" b="1" dirty="0">
                <a:latin typeface="Baskerville Old Face" pitchFamily="18" charset="0"/>
              </a:rPr>
              <a:t>David Hamilton Jackson</a:t>
            </a:r>
          </a:p>
          <a:p>
            <a:r>
              <a:rPr lang="es-ES" sz="1200" b="1" dirty="0">
                <a:latin typeface="Baskerville Old Face" pitchFamily="18" charset="0"/>
              </a:rPr>
              <a:t>Asistir a una celebración del Día de D. Hamilton Jackson</a:t>
            </a:r>
          </a:p>
          <a:p>
            <a:r>
              <a:rPr lang="es-ES" sz="1200" b="1" dirty="0">
                <a:latin typeface="Baskerville Old Face" pitchFamily="18" charset="0"/>
              </a:rPr>
              <a:t>Entrevistar a un miembro de la comunidad sobre la importancia </a:t>
            </a:r>
            <a:r>
              <a:rPr lang="es-ES" sz="1200" b="1" dirty="0" smtClean="0">
                <a:latin typeface="Baskerville Old Face" pitchFamily="18" charset="0"/>
              </a:rPr>
              <a:t>de Hamilton  </a:t>
            </a:r>
            <a:r>
              <a:rPr lang="es-ES" sz="1200" b="1" dirty="0">
                <a:latin typeface="Baskerville Old Face" pitchFamily="18" charset="0"/>
              </a:rPr>
              <a:t>Jackson</a:t>
            </a:r>
          </a:p>
        </p:txBody>
      </p:sp>
      <p:sp>
        <p:nvSpPr>
          <p:cNvPr id="11" name="Rectangle 10"/>
          <p:cNvSpPr/>
          <p:nvPr/>
        </p:nvSpPr>
        <p:spPr>
          <a:xfrm>
            <a:off x="463826" y="5914213"/>
            <a:ext cx="8077200" cy="553998"/>
          </a:xfrm>
          <a:prstGeom prst="rect">
            <a:avLst/>
          </a:prstGeom>
        </p:spPr>
        <p:txBody>
          <a:bodyPr wrap="square">
            <a:spAutoFit/>
          </a:bodyPr>
          <a:lstStyle/>
          <a:p>
            <a:r>
              <a:rPr lang="es-PR" sz="1000" b="1" u="sng" dirty="0" smtClean="0">
                <a:latin typeface="Bodoni MT" pitchFamily="18" charset="0"/>
                <a:ea typeface="Batang" pitchFamily="18" charset="-127"/>
              </a:rPr>
              <a:t>Cortesía de</a:t>
            </a:r>
            <a:br>
              <a:rPr lang="es-PR" sz="1000" b="1" u="sng" dirty="0" smtClean="0">
                <a:latin typeface="Bodoni MT" pitchFamily="18" charset="0"/>
                <a:ea typeface="Batang" pitchFamily="18" charset="-127"/>
              </a:rPr>
            </a:br>
            <a:r>
              <a:rPr lang="es-PR" sz="1000" b="1" dirty="0" smtClean="0">
                <a:latin typeface="Bodoni MT" pitchFamily="18" charset="0"/>
                <a:ea typeface="Batang" pitchFamily="18" charset="-127"/>
              </a:rPr>
              <a:t>Texto:  A </a:t>
            </a:r>
            <a:r>
              <a:rPr lang="es-PR" sz="1000" b="1" dirty="0" err="1" smtClean="0">
                <a:latin typeface="Bodoni MT" pitchFamily="18" charset="0"/>
                <a:ea typeface="Batang" pitchFamily="18" charset="-127"/>
              </a:rPr>
              <a:t>Teachers</a:t>
            </a:r>
            <a:r>
              <a:rPr lang="es-PR" sz="1000" b="1" dirty="0" smtClean="0">
                <a:latin typeface="Bodoni MT" pitchFamily="18" charset="0"/>
                <a:ea typeface="Batang" pitchFamily="18" charset="-127"/>
              </a:rPr>
              <a:t> </a:t>
            </a:r>
            <a:r>
              <a:rPr lang="es-PR" sz="1000" b="1" dirty="0" err="1" smtClean="0">
                <a:latin typeface="Bodoni MT" pitchFamily="18" charset="0"/>
                <a:ea typeface="Batang" pitchFamily="18" charset="-127"/>
              </a:rPr>
              <a:t>Guide</a:t>
            </a:r>
            <a:r>
              <a:rPr lang="es-PR" sz="1000" b="1" dirty="0" smtClean="0">
                <a:latin typeface="Bodoni MT" pitchFamily="18" charset="0"/>
                <a:ea typeface="Batang" pitchFamily="18" charset="-127"/>
              </a:rPr>
              <a:t> to </a:t>
            </a:r>
            <a:r>
              <a:rPr lang="es-PR" sz="1000" b="1" dirty="0" err="1" smtClean="0">
                <a:latin typeface="Bodoni MT" pitchFamily="18" charset="0"/>
                <a:ea typeface="Batang" pitchFamily="18" charset="-127"/>
              </a:rPr>
              <a:t>Holiday</a:t>
            </a:r>
            <a:r>
              <a:rPr lang="es-PR" sz="1000" b="1" dirty="0" smtClean="0">
                <a:latin typeface="Bodoni MT" pitchFamily="18" charset="0"/>
                <a:ea typeface="Batang" pitchFamily="18" charset="-127"/>
              </a:rPr>
              <a:t> </a:t>
            </a:r>
            <a:r>
              <a:rPr lang="es-PR" sz="1000" b="1" dirty="0" err="1" smtClean="0">
                <a:latin typeface="Bodoni MT" pitchFamily="18" charset="0"/>
                <a:ea typeface="Batang" pitchFamily="18" charset="-127"/>
              </a:rPr>
              <a:t>Observances</a:t>
            </a:r>
            <a:r>
              <a:rPr lang="es-PR" sz="1000" b="1" dirty="0" smtClean="0">
                <a:latin typeface="Bodoni MT" pitchFamily="18" charset="0"/>
                <a:ea typeface="Batang" pitchFamily="18" charset="-127"/>
              </a:rPr>
              <a:t> in </a:t>
            </a:r>
            <a:r>
              <a:rPr lang="es-PR" sz="1000" b="1" dirty="0" err="1" smtClean="0">
                <a:latin typeface="Bodoni MT" pitchFamily="18" charset="0"/>
                <a:ea typeface="Batang" pitchFamily="18" charset="-127"/>
              </a:rPr>
              <a:t>the</a:t>
            </a:r>
            <a:r>
              <a:rPr lang="es-PR" sz="1000" b="1" dirty="0" smtClean="0">
                <a:latin typeface="Bodoni MT" pitchFamily="18" charset="0"/>
                <a:ea typeface="Batang" pitchFamily="18" charset="-127"/>
              </a:rPr>
              <a:t> </a:t>
            </a:r>
            <a:r>
              <a:rPr lang="es-PR" sz="1000" b="1" dirty="0" err="1" smtClean="0">
                <a:latin typeface="Bodoni MT" pitchFamily="18" charset="0"/>
                <a:ea typeface="Batang" pitchFamily="18" charset="-127"/>
              </a:rPr>
              <a:t>Virgin</a:t>
            </a:r>
            <a:r>
              <a:rPr lang="es-PR" sz="1000" b="1" dirty="0" smtClean="0">
                <a:latin typeface="Bodoni MT" pitchFamily="18" charset="0"/>
                <a:ea typeface="Batang" pitchFamily="18" charset="-127"/>
              </a:rPr>
              <a:t> </a:t>
            </a:r>
            <a:r>
              <a:rPr lang="es-PR" sz="1000" b="1" dirty="0" err="1" smtClean="0">
                <a:latin typeface="Bodoni MT" pitchFamily="18" charset="0"/>
                <a:ea typeface="Batang" pitchFamily="18" charset="-127"/>
              </a:rPr>
              <a:t>Islands</a:t>
            </a:r>
            <a:r>
              <a:rPr lang="es-PR" sz="1000" b="1" dirty="0" smtClean="0">
                <a:latin typeface="Bodoni MT" pitchFamily="18" charset="0"/>
                <a:ea typeface="Batang" pitchFamily="18" charset="-127"/>
              </a:rPr>
              <a:t>, page 54; </a:t>
            </a:r>
            <a:r>
              <a:rPr lang="es-PR" sz="1000" b="1" dirty="0" err="1" smtClean="0">
                <a:latin typeface="Bodoni MT" pitchFamily="18" charset="0"/>
                <a:ea typeface="Batang" pitchFamily="18" charset="-127"/>
              </a:rPr>
              <a:t>Virgin</a:t>
            </a:r>
            <a:r>
              <a:rPr lang="es-PR" sz="1000" b="1" dirty="0" smtClean="0">
                <a:latin typeface="Bodoni MT" pitchFamily="18" charset="0"/>
                <a:ea typeface="Batang" pitchFamily="18" charset="-127"/>
              </a:rPr>
              <a:t> </a:t>
            </a:r>
            <a:r>
              <a:rPr lang="es-PR" sz="1000" b="1" dirty="0" err="1" smtClean="0">
                <a:latin typeface="Bodoni MT" pitchFamily="18" charset="0"/>
                <a:ea typeface="Batang" pitchFamily="18" charset="-127"/>
              </a:rPr>
              <a:t>Islands</a:t>
            </a:r>
            <a:r>
              <a:rPr lang="es-PR" sz="1000" b="1" dirty="0" smtClean="0">
                <a:latin typeface="Bodoni MT" pitchFamily="18" charset="0"/>
                <a:ea typeface="Batang" pitchFamily="18" charset="-127"/>
              </a:rPr>
              <a:t> Cultural </a:t>
            </a:r>
            <a:r>
              <a:rPr lang="es-PR" sz="1000" b="1" dirty="0" err="1" smtClean="0">
                <a:latin typeface="Bodoni MT" pitchFamily="18" charset="0"/>
                <a:ea typeface="Batang" pitchFamily="18" charset="-127"/>
              </a:rPr>
              <a:t>Highlights</a:t>
            </a:r>
            <a:r>
              <a:rPr lang="es-PR" sz="1000" b="1" dirty="0" smtClean="0">
                <a:latin typeface="Bodoni MT" pitchFamily="18" charset="0"/>
                <a:ea typeface="Batang" pitchFamily="18" charset="-127"/>
              </a:rPr>
              <a:t>, page 17; </a:t>
            </a:r>
            <a:r>
              <a:rPr lang="es-PR" sz="1000" b="1" dirty="0" err="1" smtClean="0">
                <a:latin typeface="Bodoni MT" pitchFamily="18" charset="0"/>
                <a:ea typeface="Batang" pitchFamily="18" charset="-127"/>
              </a:rPr>
              <a:t>Legislative</a:t>
            </a:r>
            <a:r>
              <a:rPr lang="es-PR" sz="1000" b="1" dirty="0" smtClean="0">
                <a:latin typeface="Bodoni MT" pitchFamily="18" charset="0"/>
                <a:ea typeface="Batang" pitchFamily="18" charset="-127"/>
              </a:rPr>
              <a:t> Archives</a:t>
            </a:r>
          </a:p>
          <a:p>
            <a:r>
              <a:rPr lang="es-PR" sz="1000" b="1" dirty="0" smtClean="0">
                <a:latin typeface="Bodoni MT" pitchFamily="18" charset="0"/>
                <a:ea typeface="Batang" pitchFamily="18" charset="-127"/>
              </a:rPr>
              <a:t>Imágenes: </a:t>
            </a:r>
            <a:r>
              <a:rPr lang="en-US" sz="1000" b="1" dirty="0" smtClean="0">
                <a:latin typeface="Bodoni MT" pitchFamily="18" charset="0"/>
                <a:ea typeface="Batang" pitchFamily="18" charset="-127"/>
              </a:rPr>
              <a:t>http</a:t>
            </a:r>
            <a:r>
              <a:rPr lang="en-US" sz="1000" b="1" dirty="0">
                <a:latin typeface="Bodoni MT" pitchFamily="18" charset="0"/>
                <a:ea typeface="Batang" pitchFamily="18" charset="-127"/>
              </a:rPr>
              <a:t>://</a:t>
            </a:r>
            <a:r>
              <a:rPr lang="en-US" sz="1000" b="1" dirty="0" smtClean="0">
                <a:latin typeface="Bodoni MT" pitchFamily="18" charset="0"/>
                <a:ea typeface="Batang" pitchFamily="18" charset="-127"/>
              </a:rPr>
              <a:t>stcroixsource.com/content/news/local-news/2010/10/31/territory-celebrates-d-hamilton-jackson-day </a:t>
            </a:r>
            <a:endParaRPr lang="en-US" sz="1000" b="1" dirty="0">
              <a:latin typeface="Bodoni MT" pitchFamily="18" charset="0"/>
              <a:ea typeface="Batang" pitchFamily="18" charset="-127"/>
            </a:endParaRPr>
          </a:p>
        </p:txBody>
      </p:sp>
      <p:pic>
        <p:nvPicPr>
          <p:cNvPr id="1026" name="Picture 2" descr="D. Hamilton Jack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0"/>
            <a:ext cx="2943346" cy="3752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7" name="Subtitle 2"/>
          <p:cNvSpPr>
            <a:spLocks noGrp="1"/>
          </p:cNvSpPr>
          <p:nvPr>
            <p:ph type="subTitle" idx="1"/>
          </p:nvPr>
        </p:nvSpPr>
        <p:spPr>
          <a:xfrm>
            <a:off x="3124200" y="4038600"/>
            <a:ext cx="3733800" cy="533400"/>
          </a:xfrm>
          <a:solidFill>
            <a:schemeClr val="accent6">
              <a:lumMod val="20000"/>
              <a:lumOff val="80000"/>
            </a:schemeClr>
          </a:solidFill>
          <a:ln>
            <a:solidFill>
              <a:srgbClr val="C00000"/>
            </a:solidFill>
          </a:ln>
        </p:spPr>
        <p:style>
          <a:lnRef idx="2">
            <a:schemeClr val="accent6"/>
          </a:lnRef>
          <a:fillRef idx="1">
            <a:schemeClr val="lt1"/>
          </a:fillRef>
          <a:effectRef idx="0">
            <a:schemeClr val="accent6"/>
          </a:effectRef>
          <a:fontRef idx="minor">
            <a:schemeClr val="dk1"/>
          </a:fontRef>
        </p:style>
        <p:txBody>
          <a:bodyPr>
            <a:noAutofit/>
          </a:bodyPr>
          <a:lstStyle/>
          <a:p>
            <a:pPr marL="0" algn="ctr">
              <a:spcBef>
                <a:spcPts val="0"/>
              </a:spcBef>
            </a:pPr>
            <a:r>
              <a:rPr lang="es-PR" sz="2500" dirty="0" smtClean="0">
                <a:solidFill>
                  <a:srgbClr val="C00000"/>
                </a:solidFill>
                <a:effectLst>
                  <a:outerShdw blurRad="38100" dist="38100" dir="2700000" algn="tl">
                    <a:srgbClr val="000000">
                      <a:alpha val="43137"/>
                    </a:srgbClr>
                  </a:outerShdw>
                </a:effectLst>
                <a:latin typeface="Edwardian Script ITC" pitchFamily="66" charset="0"/>
              </a:rPr>
              <a:t>Feliz Día de </a:t>
            </a:r>
            <a:r>
              <a:rPr lang="es-PR" sz="2500" b="1" dirty="0" smtClean="0">
                <a:solidFill>
                  <a:srgbClr val="C00000"/>
                </a:solidFill>
                <a:effectLst>
                  <a:outerShdw blurRad="38100" dist="38100" dir="2700000" algn="tl">
                    <a:srgbClr val="000000">
                      <a:alpha val="43137"/>
                    </a:srgbClr>
                  </a:outerShdw>
                </a:effectLst>
                <a:latin typeface="Edwardian Script ITC" pitchFamily="66" charset="0"/>
              </a:rPr>
              <a:t> D. Hamilton Jackson </a:t>
            </a:r>
            <a:endParaRPr lang="es-PR" sz="2500" b="1" dirty="0">
              <a:solidFill>
                <a:srgbClr val="C00000"/>
              </a:solidFill>
              <a:effectLst>
                <a:outerShdw blurRad="38100" dist="38100" dir="2700000" algn="tl">
                  <a:srgbClr val="000000">
                    <a:alpha val="43137"/>
                  </a:srgbClr>
                </a:outerShdw>
              </a:effectLst>
              <a:latin typeface="Edwardian Script ITC"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838200"/>
            <a:ext cx="7924800" cy="6019800"/>
          </a:xfrm>
          <a:solidFill>
            <a:schemeClr val="accent6">
              <a:lumMod val="20000"/>
              <a:lumOff val="80000"/>
            </a:schemeClr>
          </a:solidFill>
          <a:ln>
            <a:solidFill>
              <a:srgbClr val="C00000"/>
            </a:solidFill>
          </a:ln>
        </p:spPr>
        <p:txBody>
          <a:bodyPr>
            <a:noAutofit/>
          </a:bodyPr>
          <a:lstStyle/>
          <a:p>
            <a:pPr algn="just">
              <a:spcBef>
                <a:spcPts val="0"/>
              </a:spcBef>
            </a:pPr>
            <a:r>
              <a:rPr lang="es-ES" sz="1400" dirty="0">
                <a:solidFill>
                  <a:schemeClr val="tx1"/>
                </a:solidFill>
                <a:latin typeface="Times New Roman" panose="02020603050405020304" pitchFamily="18" charset="0"/>
                <a:cs typeface="Times New Roman" panose="02020603050405020304" pitchFamily="18" charset="0"/>
              </a:rPr>
              <a:t>Celebrado el 11 de noviembre, el Día </a:t>
            </a:r>
            <a:r>
              <a:rPr lang="es-ES" sz="1400" dirty="0" smtClean="0">
                <a:solidFill>
                  <a:schemeClr val="tx1"/>
                </a:solidFill>
                <a:latin typeface="Times New Roman" panose="02020603050405020304" pitchFamily="18" charset="0"/>
                <a:cs typeface="Times New Roman" panose="02020603050405020304" pitchFamily="18" charset="0"/>
              </a:rPr>
              <a:t>del Veterano </a:t>
            </a:r>
            <a:r>
              <a:rPr lang="es-ES" sz="1400" dirty="0">
                <a:solidFill>
                  <a:schemeClr val="tx1"/>
                </a:solidFill>
                <a:latin typeface="Times New Roman" panose="02020603050405020304" pitchFamily="18" charset="0"/>
                <a:cs typeface="Times New Roman" panose="02020603050405020304" pitchFamily="18" charset="0"/>
              </a:rPr>
              <a:t>es un día feriado oficial, que celebra el servicio de todos los veteranos militares de los Estados Unidos. </a:t>
            </a:r>
            <a:endParaRPr lang="es-ES" sz="1400" dirty="0" smtClean="0">
              <a:solidFill>
                <a:schemeClr val="tx1"/>
              </a:solidFill>
              <a:latin typeface="Times New Roman" panose="02020603050405020304" pitchFamily="18" charset="0"/>
              <a:cs typeface="Times New Roman" panose="02020603050405020304" pitchFamily="18" charset="0"/>
            </a:endParaRPr>
          </a:p>
          <a:p>
            <a:pPr algn="just">
              <a:spcBef>
                <a:spcPts val="0"/>
              </a:spcBef>
            </a:pPr>
            <a:endParaRPr lang="es-ES" sz="1400" dirty="0">
              <a:solidFill>
                <a:schemeClr val="tx1"/>
              </a:solidFill>
              <a:latin typeface="Times New Roman" panose="02020603050405020304" pitchFamily="18" charset="0"/>
              <a:cs typeface="Times New Roman" panose="02020603050405020304" pitchFamily="18" charset="0"/>
            </a:endParaRPr>
          </a:p>
          <a:p>
            <a:pPr algn="just">
              <a:spcBef>
                <a:spcPts val="0"/>
              </a:spcBef>
            </a:pPr>
            <a:r>
              <a:rPr lang="es-ES" sz="1400" dirty="0">
                <a:solidFill>
                  <a:schemeClr val="tx1"/>
                </a:solidFill>
                <a:latin typeface="Times New Roman" panose="02020603050405020304" pitchFamily="18" charset="0"/>
                <a:cs typeface="Times New Roman" panose="02020603050405020304" pitchFamily="18" charset="0"/>
              </a:rPr>
              <a:t>Coincide con otros días feriados como el Día de Armisticio o Día de Conmemoración, </a:t>
            </a:r>
            <a:r>
              <a:rPr lang="es-ES" sz="1400" dirty="0" smtClean="0">
                <a:solidFill>
                  <a:schemeClr val="tx1"/>
                </a:solidFill>
                <a:latin typeface="Times New Roman" panose="02020603050405020304" pitchFamily="18" charset="0"/>
                <a:cs typeface="Times New Roman" panose="02020603050405020304" pitchFamily="18" charset="0"/>
              </a:rPr>
              <a:t>los </a:t>
            </a:r>
            <a:r>
              <a:rPr lang="es-ES" sz="1400" dirty="0">
                <a:solidFill>
                  <a:schemeClr val="tx1"/>
                </a:solidFill>
                <a:latin typeface="Times New Roman" panose="02020603050405020304" pitchFamily="18" charset="0"/>
                <a:cs typeface="Times New Roman" panose="02020603050405020304" pitchFamily="18" charset="0"/>
              </a:rPr>
              <a:t>cuales son reconocidos en otras partes del mundo como el aniversario que marca la firma del armisticio por los Alemanes que concluye la primera Guerra Mundial en la hora 11 del día 11 del mes 11 en 1918. </a:t>
            </a:r>
          </a:p>
          <a:p>
            <a:pPr algn="just">
              <a:spcBef>
                <a:spcPts val="0"/>
              </a:spcBef>
            </a:pPr>
            <a:endParaRPr lang="en-US" sz="1400" dirty="0">
              <a:solidFill>
                <a:schemeClr val="tx1"/>
              </a:solidFill>
              <a:latin typeface="Times New Roman" pitchFamily="18" charset="0"/>
              <a:cs typeface="Times New Roman" pitchFamily="18" charset="0"/>
            </a:endParaRPr>
          </a:p>
          <a:p>
            <a:pPr algn="just">
              <a:spcBef>
                <a:spcPts val="0"/>
              </a:spcBef>
            </a:pPr>
            <a:r>
              <a:rPr lang="es-ES" sz="1400" dirty="0">
                <a:solidFill>
                  <a:schemeClr val="tx1"/>
                </a:solidFill>
                <a:latin typeface="Constantia" pitchFamily="18" charset="0"/>
                <a:cs typeface="Times New Roman" pitchFamily="18" charset="0"/>
              </a:rPr>
              <a:t>En el continente, </a:t>
            </a:r>
            <a:r>
              <a:rPr lang="es-ES" sz="1400" dirty="0" smtClean="0">
                <a:solidFill>
                  <a:schemeClr val="tx1"/>
                </a:solidFill>
                <a:latin typeface="Constantia" pitchFamily="18" charset="0"/>
                <a:cs typeface="Times New Roman" pitchFamily="18" charset="0"/>
              </a:rPr>
              <a:t>una </a:t>
            </a:r>
            <a:r>
              <a:rPr lang="es-ES" sz="1400" dirty="0">
                <a:solidFill>
                  <a:schemeClr val="tx1"/>
                </a:solidFill>
                <a:latin typeface="Constantia" pitchFamily="18" charset="0"/>
                <a:cs typeface="Times New Roman" pitchFamily="18" charset="0"/>
              </a:rPr>
              <a:t>ceremonia nacional del Día </a:t>
            </a:r>
            <a:r>
              <a:rPr lang="es-ES" sz="1400" dirty="0" smtClean="0">
                <a:solidFill>
                  <a:schemeClr val="tx1"/>
                </a:solidFill>
                <a:latin typeface="Constantia" pitchFamily="18" charset="0"/>
                <a:cs typeface="Times New Roman" pitchFamily="18" charset="0"/>
              </a:rPr>
              <a:t>del Veterano </a:t>
            </a:r>
            <a:r>
              <a:rPr lang="es-ES" sz="1400" dirty="0">
                <a:solidFill>
                  <a:schemeClr val="tx1"/>
                </a:solidFill>
                <a:latin typeface="Constantia" pitchFamily="18" charset="0"/>
                <a:cs typeface="Times New Roman" pitchFamily="18" charset="0"/>
              </a:rPr>
              <a:t>se lleva acabo en el Cementerio Nacional de Arlington en Virginia cada 11 de noviembre. La ceremonia comienza puntualmente a las 11:am con la colocación de la ofrenda floral en la Tumba de los Desconocidos y continua dentro del Anfiteatro Conmemorativo con la parada de colores por organizaciones de veteranos y </a:t>
            </a:r>
            <a:r>
              <a:rPr lang="es-ES" sz="1400" dirty="0" smtClean="0">
                <a:solidFill>
                  <a:schemeClr val="tx1"/>
                </a:solidFill>
                <a:latin typeface="Constantia" pitchFamily="18" charset="0"/>
                <a:cs typeface="Times New Roman" pitchFamily="18" charset="0"/>
              </a:rPr>
              <a:t>los comentarios de dignatarios</a:t>
            </a:r>
            <a:r>
              <a:rPr lang="es-ES" sz="1400" dirty="0">
                <a:solidFill>
                  <a:schemeClr val="tx1"/>
                </a:solidFill>
                <a:latin typeface="Constantia" pitchFamily="18" charset="0"/>
                <a:cs typeface="Times New Roman" pitchFamily="18" charset="0"/>
              </a:rPr>
              <a:t>. La ceremonia tiene la intención de dar honor y gracias a todos los que sirvieron en las fuerzas armadas de los Estados Unidos. </a:t>
            </a:r>
          </a:p>
          <a:p>
            <a:pPr algn="just">
              <a:spcBef>
                <a:spcPts val="0"/>
              </a:spcBef>
            </a:pPr>
            <a:endParaRPr lang="en-US" sz="1400" b="1" dirty="0" smtClean="0">
              <a:solidFill>
                <a:schemeClr val="tx1"/>
              </a:solidFill>
              <a:latin typeface="Times New Roman" pitchFamily="18" charset="0"/>
              <a:cs typeface="Times New Roman" pitchFamily="18" charset="0"/>
            </a:endParaRPr>
          </a:p>
          <a:p>
            <a:pPr algn="just">
              <a:spcBef>
                <a:spcPts val="0"/>
              </a:spcBef>
            </a:pPr>
            <a:r>
              <a:rPr lang="es-ES" sz="1400" dirty="0">
                <a:solidFill>
                  <a:schemeClr val="tx1"/>
                </a:solidFill>
                <a:latin typeface="Constantia" pitchFamily="18" charset="0"/>
                <a:cs typeface="Times New Roman" pitchFamily="18" charset="0"/>
              </a:rPr>
              <a:t>En las Islas Vírgenes de Estados Unidos, paradas son llevadas a cabo en St. Croix </a:t>
            </a:r>
            <a:r>
              <a:rPr lang="es-ES" sz="1400" dirty="0" smtClean="0">
                <a:solidFill>
                  <a:schemeClr val="tx1"/>
                </a:solidFill>
                <a:latin typeface="Constantia" pitchFamily="18" charset="0"/>
                <a:cs typeface="Times New Roman" pitchFamily="18" charset="0"/>
              </a:rPr>
              <a:t>y  St</a:t>
            </a:r>
            <a:r>
              <a:rPr lang="es-ES" sz="1400" dirty="0">
                <a:solidFill>
                  <a:schemeClr val="tx1"/>
                </a:solidFill>
                <a:latin typeface="Constantia" pitchFamily="18" charset="0"/>
                <a:cs typeface="Times New Roman" pitchFamily="18" charset="0"/>
              </a:rPr>
              <a:t>. Thomas / St. John. L</a:t>
            </a:r>
            <a:r>
              <a:rPr lang="es-ES" sz="1400" dirty="0" smtClean="0">
                <a:solidFill>
                  <a:schemeClr val="tx1"/>
                </a:solidFill>
                <a:latin typeface="Constantia" pitchFamily="18" charset="0"/>
                <a:cs typeface="Times New Roman" pitchFamily="18" charset="0"/>
              </a:rPr>
              <a:t>as </a:t>
            </a:r>
            <a:r>
              <a:rPr lang="es-ES" sz="1400" dirty="0">
                <a:solidFill>
                  <a:schemeClr val="tx1"/>
                </a:solidFill>
                <a:latin typeface="Constantia" pitchFamily="18" charset="0"/>
                <a:cs typeface="Times New Roman" pitchFamily="18" charset="0"/>
              </a:rPr>
              <a:t>paradas se </a:t>
            </a:r>
            <a:r>
              <a:rPr lang="es-ES" sz="1400" dirty="0" smtClean="0">
                <a:solidFill>
                  <a:schemeClr val="tx1"/>
                </a:solidFill>
                <a:latin typeface="Constantia" pitchFamily="18" charset="0"/>
                <a:cs typeface="Times New Roman" pitchFamily="18" charset="0"/>
              </a:rPr>
              <a:t>celebran </a:t>
            </a:r>
            <a:r>
              <a:rPr lang="es-ES" sz="1400" dirty="0">
                <a:solidFill>
                  <a:schemeClr val="tx1"/>
                </a:solidFill>
                <a:latin typeface="Constantia" pitchFamily="18" charset="0"/>
                <a:cs typeface="Times New Roman" pitchFamily="18" charset="0"/>
              </a:rPr>
              <a:t>en horas alternas del día</a:t>
            </a:r>
            <a:r>
              <a:rPr lang="es-ES" sz="1400" dirty="0" smtClean="0">
                <a:solidFill>
                  <a:schemeClr val="tx1"/>
                </a:solidFill>
                <a:latin typeface="Constantia" pitchFamily="18" charset="0"/>
                <a:cs typeface="Times New Roman" pitchFamily="18" charset="0"/>
              </a:rPr>
              <a:t>. El desfile cuenta con </a:t>
            </a:r>
            <a:r>
              <a:rPr lang="es-ES" sz="1400" dirty="0">
                <a:solidFill>
                  <a:schemeClr val="tx1"/>
                </a:solidFill>
                <a:latin typeface="Constantia" pitchFamily="18" charset="0"/>
                <a:cs typeface="Times New Roman" pitchFamily="18" charset="0"/>
              </a:rPr>
              <a:t>veteranos de las fuerzas armadas, oficiales electos que incluyen al Gobernador y Teniente Gobernador de las Islas Vírgenes, bandas de las escuelas </a:t>
            </a:r>
            <a:r>
              <a:rPr lang="es-ES" sz="1400" dirty="0" smtClean="0">
                <a:solidFill>
                  <a:schemeClr val="tx1"/>
                </a:solidFill>
                <a:latin typeface="Constantia" pitchFamily="18" charset="0"/>
                <a:cs typeface="Times New Roman" pitchFamily="18" charset="0"/>
              </a:rPr>
              <a:t>públicas </a:t>
            </a:r>
            <a:r>
              <a:rPr lang="es-ES" sz="1400" dirty="0">
                <a:solidFill>
                  <a:schemeClr val="tx1"/>
                </a:solidFill>
                <a:latin typeface="Constantia" pitchFamily="18" charset="0"/>
                <a:cs typeface="Times New Roman" pitchFamily="18" charset="0"/>
              </a:rPr>
              <a:t>y su JROTC, Cuerpo de Bomberos Juveniles, </a:t>
            </a:r>
            <a:r>
              <a:rPr lang="es-ES" sz="1400" dirty="0" err="1">
                <a:solidFill>
                  <a:schemeClr val="tx1"/>
                </a:solidFill>
                <a:latin typeface="Constantia" pitchFamily="18" charset="0"/>
                <a:cs typeface="Times New Roman" pitchFamily="18" charset="0"/>
              </a:rPr>
              <a:t>Boys</a:t>
            </a:r>
            <a:r>
              <a:rPr lang="es-ES" sz="1400" dirty="0">
                <a:solidFill>
                  <a:schemeClr val="tx1"/>
                </a:solidFill>
                <a:latin typeface="Constantia" pitchFamily="18" charset="0"/>
                <a:cs typeface="Times New Roman" pitchFamily="18" charset="0"/>
              </a:rPr>
              <a:t> y </a:t>
            </a:r>
            <a:r>
              <a:rPr lang="es-ES" sz="1400" dirty="0" err="1">
                <a:solidFill>
                  <a:schemeClr val="tx1"/>
                </a:solidFill>
                <a:latin typeface="Constantia" pitchFamily="18" charset="0"/>
                <a:cs typeface="Times New Roman" pitchFamily="18" charset="0"/>
              </a:rPr>
              <a:t>Girls</a:t>
            </a:r>
            <a:r>
              <a:rPr lang="es-ES" sz="1400" dirty="0">
                <a:solidFill>
                  <a:schemeClr val="tx1"/>
                </a:solidFill>
                <a:latin typeface="Constantia" pitchFamily="18" charset="0"/>
                <a:cs typeface="Times New Roman" pitchFamily="18" charset="0"/>
              </a:rPr>
              <a:t> Scouts, Ministerio de la Juventud de la Iglesia Adventista (</a:t>
            </a:r>
            <a:r>
              <a:rPr lang="es-ES" sz="1400" dirty="0" err="1">
                <a:solidFill>
                  <a:schemeClr val="tx1"/>
                </a:solidFill>
                <a:latin typeface="Constantia" pitchFamily="18" charset="0"/>
                <a:cs typeface="Times New Roman" pitchFamily="18" charset="0"/>
              </a:rPr>
              <a:t>Adventist</a:t>
            </a:r>
            <a:r>
              <a:rPr lang="es-ES" sz="1400" dirty="0">
                <a:solidFill>
                  <a:schemeClr val="tx1"/>
                </a:solidFill>
                <a:latin typeface="Constantia" pitchFamily="18" charset="0"/>
                <a:cs typeface="Times New Roman" pitchFamily="18" charset="0"/>
              </a:rPr>
              <a:t> </a:t>
            </a:r>
            <a:r>
              <a:rPr lang="es-ES" sz="1400" dirty="0" err="1">
                <a:solidFill>
                  <a:schemeClr val="tx1"/>
                </a:solidFill>
                <a:latin typeface="Constantia" pitchFamily="18" charset="0"/>
                <a:cs typeface="Times New Roman" pitchFamily="18" charset="0"/>
              </a:rPr>
              <a:t>Youth</a:t>
            </a:r>
            <a:r>
              <a:rPr lang="es-ES" sz="1400" dirty="0">
                <a:solidFill>
                  <a:schemeClr val="tx1"/>
                </a:solidFill>
                <a:latin typeface="Constantia" pitchFamily="18" charset="0"/>
                <a:cs typeface="Times New Roman" pitchFamily="18" charset="0"/>
              </a:rPr>
              <a:t>, </a:t>
            </a:r>
            <a:r>
              <a:rPr lang="es-ES" sz="1400" dirty="0" err="1">
                <a:solidFill>
                  <a:schemeClr val="tx1"/>
                </a:solidFill>
                <a:latin typeface="Constantia" pitchFamily="18" charset="0"/>
                <a:cs typeface="Times New Roman" pitchFamily="18" charset="0"/>
              </a:rPr>
              <a:t>Pathfinder</a:t>
            </a:r>
            <a:r>
              <a:rPr lang="es-ES" sz="1400" dirty="0">
                <a:solidFill>
                  <a:schemeClr val="tx1"/>
                </a:solidFill>
                <a:latin typeface="Constantia" pitchFamily="18" charset="0"/>
                <a:cs typeface="Times New Roman" pitchFamily="18" charset="0"/>
              </a:rPr>
              <a:t>, </a:t>
            </a:r>
            <a:r>
              <a:rPr lang="es-ES" sz="1400" dirty="0" err="1">
                <a:solidFill>
                  <a:schemeClr val="tx1"/>
                </a:solidFill>
                <a:latin typeface="Constantia" pitchFamily="18" charset="0"/>
                <a:cs typeface="Times New Roman" pitchFamily="18" charset="0"/>
              </a:rPr>
              <a:t>Adventurers</a:t>
            </a:r>
            <a:r>
              <a:rPr lang="es-ES" sz="1400" dirty="0">
                <a:solidFill>
                  <a:schemeClr val="tx1"/>
                </a:solidFill>
                <a:latin typeface="Constantia" pitchFamily="18" charset="0"/>
                <a:cs typeface="Times New Roman" pitchFamily="18" charset="0"/>
              </a:rPr>
              <a:t>, </a:t>
            </a:r>
            <a:r>
              <a:rPr lang="es-ES" sz="1400" dirty="0" err="1">
                <a:solidFill>
                  <a:schemeClr val="tx1"/>
                </a:solidFill>
                <a:latin typeface="Constantia" pitchFamily="18" charset="0"/>
                <a:cs typeface="Times New Roman" pitchFamily="18" charset="0"/>
              </a:rPr>
              <a:t>Eager</a:t>
            </a:r>
            <a:r>
              <a:rPr lang="es-ES" sz="1400" dirty="0">
                <a:solidFill>
                  <a:schemeClr val="tx1"/>
                </a:solidFill>
                <a:latin typeface="Constantia" pitchFamily="18" charset="0"/>
                <a:cs typeface="Times New Roman" pitchFamily="18" charset="0"/>
              </a:rPr>
              <a:t> </a:t>
            </a:r>
            <a:r>
              <a:rPr lang="es-ES" sz="1400" dirty="0" err="1">
                <a:solidFill>
                  <a:schemeClr val="tx1"/>
                </a:solidFill>
                <a:latin typeface="Constantia" pitchFamily="18" charset="0"/>
                <a:cs typeface="Times New Roman" pitchFamily="18" charset="0"/>
              </a:rPr>
              <a:t>Beavers</a:t>
            </a:r>
            <a:r>
              <a:rPr lang="es-ES" sz="1400" dirty="0">
                <a:solidFill>
                  <a:schemeClr val="tx1"/>
                </a:solidFill>
                <a:latin typeface="Constantia" pitchFamily="18" charset="0"/>
                <a:cs typeface="Times New Roman" pitchFamily="18" charset="0"/>
              </a:rPr>
              <a:t>). Ceremonias le siguen </a:t>
            </a:r>
            <a:r>
              <a:rPr lang="es-ES" sz="1400" dirty="0" smtClean="0">
                <a:solidFill>
                  <a:schemeClr val="tx1"/>
                </a:solidFill>
                <a:latin typeface="Constantia" pitchFamily="18" charset="0"/>
                <a:cs typeface="Times New Roman" pitchFamily="18" charset="0"/>
              </a:rPr>
              <a:t>a </a:t>
            </a:r>
            <a:r>
              <a:rPr lang="es-ES" sz="1400" dirty="0">
                <a:solidFill>
                  <a:schemeClr val="tx1"/>
                </a:solidFill>
                <a:latin typeface="Constantia" pitchFamily="18" charset="0"/>
                <a:cs typeface="Times New Roman" pitchFamily="18" charset="0"/>
              </a:rPr>
              <a:t>los desfiles. En St. Croix </a:t>
            </a:r>
            <a:r>
              <a:rPr lang="es-ES" sz="1400" dirty="0" smtClean="0">
                <a:solidFill>
                  <a:schemeClr val="tx1"/>
                </a:solidFill>
                <a:latin typeface="Constantia" pitchFamily="18" charset="0"/>
                <a:cs typeface="Times New Roman" pitchFamily="18" charset="0"/>
              </a:rPr>
              <a:t>se </a:t>
            </a:r>
            <a:r>
              <a:rPr lang="es-ES" sz="1400" dirty="0">
                <a:solidFill>
                  <a:schemeClr val="tx1"/>
                </a:solidFill>
                <a:latin typeface="Constantia" pitchFamily="18" charset="0"/>
                <a:cs typeface="Times New Roman" pitchFamily="18" charset="0"/>
              </a:rPr>
              <a:t>celebran en </a:t>
            </a:r>
            <a:r>
              <a:rPr lang="es-ES" sz="1400" dirty="0" err="1">
                <a:solidFill>
                  <a:schemeClr val="tx1"/>
                </a:solidFill>
                <a:latin typeface="Constantia" pitchFamily="18" charset="0"/>
                <a:cs typeface="Times New Roman" pitchFamily="18" charset="0"/>
              </a:rPr>
              <a:t>Basin</a:t>
            </a:r>
            <a:r>
              <a:rPr lang="es-ES" sz="1400" dirty="0">
                <a:solidFill>
                  <a:schemeClr val="tx1"/>
                </a:solidFill>
                <a:latin typeface="Constantia" pitchFamily="18" charset="0"/>
                <a:cs typeface="Times New Roman" pitchFamily="18" charset="0"/>
              </a:rPr>
              <a:t> </a:t>
            </a:r>
            <a:r>
              <a:rPr lang="es-ES" sz="1400" dirty="0" err="1">
                <a:solidFill>
                  <a:schemeClr val="tx1"/>
                </a:solidFill>
                <a:latin typeface="Constantia" pitchFamily="18" charset="0"/>
                <a:cs typeface="Times New Roman" pitchFamily="18" charset="0"/>
              </a:rPr>
              <a:t>Triangle</a:t>
            </a:r>
            <a:r>
              <a:rPr lang="es-ES" sz="1400" dirty="0">
                <a:solidFill>
                  <a:schemeClr val="tx1"/>
                </a:solidFill>
                <a:latin typeface="Constantia" pitchFamily="18" charset="0"/>
                <a:cs typeface="Times New Roman" pitchFamily="18" charset="0"/>
              </a:rPr>
              <a:t> en </a:t>
            </a:r>
            <a:r>
              <a:rPr lang="es-ES" sz="1400" dirty="0" err="1">
                <a:solidFill>
                  <a:schemeClr val="tx1"/>
                </a:solidFill>
                <a:latin typeface="Constantia" pitchFamily="18" charset="0"/>
                <a:cs typeface="Times New Roman" pitchFamily="18" charset="0"/>
              </a:rPr>
              <a:t>Christiansted</a:t>
            </a:r>
            <a:r>
              <a:rPr lang="es-ES" sz="1400" dirty="0">
                <a:solidFill>
                  <a:schemeClr val="tx1"/>
                </a:solidFill>
                <a:latin typeface="Constantia" pitchFamily="18" charset="0"/>
                <a:cs typeface="Times New Roman" pitchFamily="18" charset="0"/>
              </a:rPr>
              <a:t> y </a:t>
            </a:r>
            <a:r>
              <a:rPr lang="es-ES" sz="1400" dirty="0" err="1">
                <a:solidFill>
                  <a:schemeClr val="tx1"/>
                </a:solidFill>
                <a:latin typeface="Constantia" pitchFamily="18" charset="0"/>
                <a:cs typeface="Times New Roman" pitchFamily="18" charset="0"/>
              </a:rPr>
              <a:t>Buddhoe</a:t>
            </a:r>
            <a:r>
              <a:rPr lang="es-ES" sz="1400" dirty="0">
                <a:solidFill>
                  <a:schemeClr val="tx1"/>
                </a:solidFill>
                <a:latin typeface="Constantia" pitchFamily="18" charset="0"/>
                <a:cs typeface="Times New Roman" pitchFamily="18" charset="0"/>
              </a:rPr>
              <a:t> Park en </a:t>
            </a:r>
            <a:r>
              <a:rPr lang="es-ES" sz="1400" dirty="0" err="1">
                <a:solidFill>
                  <a:schemeClr val="tx1"/>
                </a:solidFill>
                <a:latin typeface="Constantia" pitchFamily="18" charset="0"/>
                <a:cs typeface="Times New Roman" pitchFamily="18" charset="0"/>
              </a:rPr>
              <a:t>Frederiksted</a:t>
            </a:r>
            <a:r>
              <a:rPr lang="es-ES" sz="1400" dirty="0">
                <a:solidFill>
                  <a:schemeClr val="tx1"/>
                </a:solidFill>
                <a:latin typeface="Constantia" pitchFamily="18" charset="0"/>
                <a:cs typeface="Times New Roman" pitchFamily="18" charset="0"/>
              </a:rPr>
              <a:t>; en St. John se celebran en Coral </a:t>
            </a:r>
            <a:r>
              <a:rPr lang="es-ES" sz="1400" dirty="0" err="1">
                <a:solidFill>
                  <a:schemeClr val="tx1"/>
                </a:solidFill>
                <a:latin typeface="Constantia" pitchFamily="18" charset="0"/>
                <a:cs typeface="Times New Roman" pitchFamily="18" charset="0"/>
              </a:rPr>
              <a:t>Bay</a:t>
            </a:r>
            <a:r>
              <a:rPr lang="es-ES" sz="1400" dirty="0">
                <a:solidFill>
                  <a:schemeClr val="tx1"/>
                </a:solidFill>
                <a:latin typeface="Constantia" pitchFamily="18" charset="0"/>
                <a:cs typeface="Times New Roman" pitchFamily="18" charset="0"/>
              </a:rPr>
              <a:t>  y Cruz </a:t>
            </a:r>
            <a:r>
              <a:rPr lang="es-ES" sz="1400" dirty="0" err="1">
                <a:solidFill>
                  <a:schemeClr val="tx1"/>
                </a:solidFill>
                <a:latin typeface="Constantia" pitchFamily="18" charset="0"/>
                <a:cs typeface="Times New Roman" pitchFamily="18" charset="0"/>
              </a:rPr>
              <a:t>Bay</a:t>
            </a:r>
            <a:r>
              <a:rPr lang="es-ES" sz="1400" dirty="0" smtClean="0">
                <a:solidFill>
                  <a:schemeClr val="tx1"/>
                </a:solidFill>
                <a:latin typeface="Constantia" pitchFamily="18" charset="0"/>
                <a:cs typeface="Times New Roman" pitchFamily="18" charset="0"/>
              </a:rPr>
              <a:t>, </a:t>
            </a:r>
            <a:r>
              <a:rPr lang="es-ES" sz="1400" dirty="0">
                <a:solidFill>
                  <a:schemeClr val="tx1"/>
                </a:solidFill>
                <a:latin typeface="Constantia" pitchFamily="18" charset="0"/>
                <a:cs typeface="Times New Roman" pitchFamily="18" charset="0"/>
              </a:rPr>
              <a:t>y en St. Thomas en el Parque Conmemorativo de los Veteranos Franklin </a:t>
            </a:r>
            <a:r>
              <a:rPr lang="es-ES" sz="1400" dirty="0" err="1">
                <a:solidFill>
                  <a:schemeClr val="tx1"/>
                </a:solidFill>
                <a:latin typeface="Constantia" pitchFamily="18" charset="0"/>
                <a:cs typeface="Times New Roman" pitchFamily="18" charset="0"/>
              </a:rPr>
              <a:t>Delano</a:t>
            </a:r>
            <a:r>
              <a:rPr lang="es-ES" sz="1400" dirty="0">
                <a:solidFill>
                  <a:schemeClr val="tx1"/>
                </a:solidFill>
                <a:latin typeface="Constantia" pitchFamily="18" charset="0"/>
                <a:cs typeface="Times New Roman" pitchFamily="18" charset="0"/>
              </a:rPr>
              <a:t> Roosevelt</a:t>
            </a:r>
            <a:r>
              <a:rPr lang="es-ES" sz="1400" dirty="0" smtClean="0">
                <a:solidFill>
                  <a:schemeClr val="tx1"/>
                </a:solidFill>
                <a:latin typeface="Constantia" pitchFamily="18" charset="0"/>
                <a:cs typeface="Times New Roman" pitchFamily="18" charset="0"/>
              </a:rPr>
              <a:t>.</a:t>
            </a:r>
          </a:p>
          <a:p>
            <a:pPr algn="just">
              <a:spcBef>
                <a:spcPts val="0"/>
              </a:spcBef>
            </a:pPr>
            <a:endParaRPr lang="en-US" sz="1400" dirty="0">
              <a:solidFill>
                <a:schemeClr val="tx1"/>
              </a:solidFill>
              <a:latin typeface="Constantia" pitchFamily="18" charset="0"/>
              <a:cs typeface="Times New Roman" pitchFamily="18" charset="0"/>
            </a:endParaRPr>
          </a:p>
          <a:p>
            <a:pPr algn="just">
              <a:spcBef>
                <a:spcPts val="0"/>
              </a:spcBef>
            </a:pPr>
            <a:r>
              <a:rPr lang="es-PR" sz="1400" dirty="0" smtClean="0">
                <a:solidFill>
                  <a:schemeClr val="tx1"/>
                </a:solidFill>
                <a:latin typeface="Times New Roman" pitchFamily="18" charset="0"/>
                <a:cs typeface="Times New Roman" pitchFamily="18" charset="0"/>
              </a:rPr>
              <a:t>El Día del Veterano es una gran oportunidad para dar gracias a un veterano por servir en las Fuerzas Armadas de EE.UU. </a:t>
            </a:r>
          </a:p>
          <a:p>
            <a:pPr algn="just">
              <a:spcBef>
                <a:spcPts val="0"/>
              </a:spcBef>
            </a:pPr>
            <a:endParaRPr lang="en-US" sz="1400" dirty="0">
              <a:solidFill>
                <a:schemeClr val="tx1"/>
              </a:solidFill>
              <a:latin typeface="Times New Roman" pitchFamily="18" charset="0"/>
              <a:cs typeface="Times New Roman" pitchFamily="18" charset="0"/>
            </a:endParaRPr>
          </a:p>
          <a:p>
            <a:pPr algn="just">
              <a:spcBef>
                <a:spcPts val="0"/>
              </a:spcBef>
            </a:pPr>
            <a:endParaRPr lang="en-US" sz="1400" dirty="0" smtClean="0">
              <a:solidFill>
                <a:schemeClr val="tx1"/>
              </a:solidFill>
              <a:latin typeface="Times New Roman" pitchFamily="18" charset="0"/>
              <a:cs typeface="Times New Roman" pitchFamily="18" charset="0"/>
            </a:endParaRPr>
          </a:p>
          <a:p>
            <a:pPr algn="just">
              <a:spcBef>
                <a:spcPts val="0"/>
              </a:spcBef>
            </a:pPr>
            <a:endParaRPr lang="en-US" sz="1400" dirty="0">
              <a:solidFill>
                <a:schemeClr val="tx1"/>
              </a:solidFill>
              <a:latin typeface="Times New Roman" pitchFamily="18" charset="0"/>
              <a:cs typeface="Times New Roman" pitchFamily="18" charset="0"/>
            </a:endParaRPr>
          </a:p>
          <a:p>
            <a:pPr algn="just">
              <a:spcBef>
                <a:spcPts val="0"/>
              </a:spcBef>
            </a:pPr>
            <a:endParaRPr lang="en-US" sz="1400" dirty="0" smtClean="0">
              <a:solidFill>
                <a:schemeClr val="tx1"/>
              </a:solidFill>
              <a:latin typeface="Times New Roman" pitchFamily="18" charset="0"/>
              <a:cs typeface="Times New Roman" pitchFamily="18" charset="0"/>
            </a:endParaRPr>
          </a:p>
          <a:p>
            <a:pPr algn="just">
              <a:spcBef>
                <a:spcPts val="0"/>
              </a:spcBef>
            </a:pPr>
            <a:endParaRPr lang="en-US" sz="1400" dirty="0">
              <a:solidFill>
                <a:schemeClr val="tx1"/>
              </a:solidFill>
              <a:latin typeface="Times New Roman" pitchFamily="18" charset="0"/>
              <a:cs typeface="Times New Roman" pitchFamily="18" charset="0"/>
            </a:endParaRPr>
          </a:p>
          <a:p>
            <a:pPr algn="just">
              <a:spcBef>
                <a:spcPts val="0"/>
              </a:spcBef>
            </a:pPr>
            <a:endParaRPr lang="en-US" sz="1400" dirty="0" smtClean="0">
              <a:solidFill>
                <a:schemeClr val="tx1"/>
              </a:solidFill>
              <a:latin typeface="Times New Roman" pitchFamily="18" charset="0"/>
              <a:cs typeface="Times New Roman" pitchFamily="18" charset="0"/>
            </a:endParaRPr>
          </a:p>
          <a:p>
            <a:pPr algn="just">
              <a:spcBef>
                <a:spcPts val="0"/>
              </a:spcBef>
            </a:pPr>
            <a:endParaRPr lang="en-US" sz="1400" dirty="0">
              <a:solidFill>
                <a:schemeClr val="tx1"/>
              </a:solidFill>
              <a:latin typeface="Times New Roman" pitchFamily="18" charset="0"/>
              <a:cs typeface="Times New Roman" pitchFamily="18" charset="0"/>
            </a:endParaRPr>
          </a:p>
          <a:p>
            <a:pPr algn="just">
              <a:spcBef>
                <a:spcPts val="0"/>
              </a:spcBef>
            </a:pPr>
            <a:endParaRPr lang="en-US" sz="1400" dirty="0">
              <a:solidFill>
                <a:schemeClr val="tx1"/>
              </a:solidFill>
              <a:latin typeface="Times New Roman" pitchFamily="18" charset="0"/>
              <a:cs typeface="Times New Roman" pitchFamily="18" charset="0"/>
            </a:endParaRPr>
          </a:p>
        </p:txBody>
      </p:sp>
      <p:sp>
        <p:nvSpPr>
          <p:cNvPr id="4" name="Title 1"/>
          <p:cNvSpPr txBox="1">
            <a:spLocks/>
          </p:cNvSpPr>
          <p:nvPr/>
        </p:nvSpPr>
        <p:spPr>
          <a:xfrm>
            <a:off x="2819400" y="206375"/>
            <a:ext cx="3962400" cy="631825"/>
          </a:xfrm>
          <a:prstGeom prst="rect">
            <a:avLst/>
          </a:prstGeom>
        </p:spPr>
        <p:txBody>
          <a:bodyPr vert="horz" anchor="t">
            <a:noAutofit/>
          </a:bodyPr>
          <a:lstStyle/>
          <a:p>
            <a:pPr lvl="0" algn="ctr">
              <a:spcBef>
                <a:spcPct val="0"/>
              </a:spcBef>
              <a:defRPr/>
            </a:pPr>
            <a:r>
              <a:rPr lang="es-PR" sz="2700" b="1" dirty="0" smtClean="0">
                <a:solidFill>
                  <a:srgbClr val="C00000"/>
                </a:solidFill>
                <a:latin typeface="Times New Roman" pitchFamily="18" charset="0"/>
                <a:cs typeface="Times New Roman" pitchFamily="18" charset="0"/>
              </a:rPr>
              <a:t>DÍA DEL VETERANO</a:t>
            </a:r>
            <a:endParaRPr kumimoji="0" lang="es-PR" sz="2700" b="1" u="none" strike="noStrike" kern="1200" cap="all" spc="0" normalizeH="0" baseline="0" dirty="0">
              <a:ln>
                <a:noFill/>
              </a:ln>
              <a:solidFill>
                <a:srgbClr val="C00000"/>
              </a:solidFill>
              <a:effectLst>
                <a:reflection blurRad="12700" stA="48000" endA="300" endPos="55000" dir="5400000" sy="-90000" algn="bl" rotWithShape="0"/>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5896465"/>
            <a:ext cx="6477000" cy="830997"/>
          </a:xfrm>
          <a:prstGeom prst="rect">
            <a:avLst/>
          </a:prstGeom>
        </p:spPr>
        <p:txBody>
          <a:bodyPr wrap="square">
            <a:spAutoFit/>
          </a:bodyPr>
          <a:lstStyle/>
          <a:p>
            <a:r>
              <a:rPr lang="es-ES" sz="1200" b="1" u="sng" dirty="0">
                <a:latin typeface="Baskerville Old Face" pitchFamily="18" charset="0"/>
              </a:rPr>
              <a:t>Sugerencias para actividades </a:t>
            </a:r>
            <a:r>
              <a:rPr lang="es-ES" sz="1200" b="1" u="sng" dirty="0" smtClean="0">
                <a:latin typeface="Baskerville Old Face" pitchFamily="18" charset="0"/>
              </a:rPr>
              <a:t>en familia y en </a:t>
            </a:r>
            <a:r>
              <a:rPr lang="es-ES" sz="1200" b="1" u="sng" dirty="0">
                <a:latin typeface="Baskerville Old Face" pitchFamily="18" charset="0"/>
              </a:rPr>
              <a:t>el salón de </a:t>
            </a:r>
            <a:r>
              <a:rPr lang="es-ES" sz="1200" b="1" u="sng" dirty="0" smtClean="0">
                <a:latin typeface="Baskerville Old Face" pitchFamily="18" charset="0"/>
              </a:rPr>
              <a:t>clase:</a:t>
            </a:r>
            <a:r>
              <a:rPr lang="es-ES" sz="1200" b="1" u="sng" dirty="0">
                <a:latin typeface="Baskerville Old Face" pitchFamily="18" charset="0"/>
              </a:rPr>
              <a:t/>
            </a:r>
            <a:br>
              <a:rPr lang="es-ES" sz="1200" b="1" u="sng" dirty="0">
                <a:latin typeface="Baskerville Old Face" pitchFamily="18" charset="0"/>
              </a:rPr>
            </a:br>
            <a:r>
              <a:rPr lang="es-ES" sz="1200" b="1" dirty="0">
                <a:latin typeface="Baskerville Old Face" pitchFamily="18" charset="0"/>
              </a:rPr>
              <a:t>Asistir y/o participar en una  parada y ceremonia del Día de Veteranos </a:t>
            </a:r>
            <a:br>
              <a:rPr lang="es-ES" sz="1200" b="1" dirty="0">
                <a:latin typeface="Baskerville Old Face" pitchFamily="18" charset="0"/>
              </a:rPr>
            </a:br>
            <a:r>
              <a:rPr lang="es-ES" sz="1200" b="1" dirty="0">
                <a:latin typeface="Baskerville Old Face" pitchFamily="18" charset="0"/>
              </a:rPr>
              <a:t>Entrevistar a un veterano sobre la experiencia de </a:t>
            </a:r>
            <a:r>
              <a:rPr lang="es-ES" sz="1200" b="1" dirty="0" smtClean="0">
                <a:latin typeface="Baskerville Old Face" pitchFamily="18" charset="0"/>
              </a:rPr>
              <a:t>servir </a:t>
            </a:r>
            <a:r>
              <a:rPr lang="es-ES" sz="1200" b="1" dirty="0">
                <a:latin typeface="Baskerville Old Face" pitchFamily="18" charset="0"/>
              </a:rPr>
              <a:t>a su país</a:t>
            </a:r>
          </a:p>
          <a:p>
            <a:r>
              <a:rPr lang="es-ES" sz="1200" b="1" dirty="0">
                <a:latin typeface="Baskerville Old Face" pitchFamily="18" charset="0"/>
              </a:rPr>
              <a:t>Preparar un paquete especial para un veterano en el exterior </a:t>
            </a:r>
          </a:p>
        </p:txBody>
      </p:sp>
      <p:sp>
        <p:nvSpPr>
          <p:cNvPr id="15" name="Rectangle 14"/>
          <p:cNvSpPr/>
          <p:nvPr/>
        </p:nvSpPr>
        <p:spPr>
          <a:xfrm>
            <a:off x="533400" y="5334000"/>
            <a:ext cx="8305800" cy="553998"/>
          </a:xfrm>
          <a:prstGeom prst="rect">
            <a:avLst/>
          </a:prstGeom>
        </p:spPr>
        <p:txBody>
          <a:bodyPr wrap="square">
            <a:spAutoFit/>
          </a:bodyPr>
          <a:lstStyle/>
          <a:p>
            <a:r>
              <a:rPr lang="es-PR" sz="1000" b="1" u="sng" dirty="0" smtClean="0">
                <a:latin typeface="Bodoni MT" pitchFamily="18" charset="0"/>
                <a:ea typeface="Batang" pitchFamily="18" charset="-127"/>
              </a:rPr>
              <a:t>Cortesía de</a:t>
            </a:r>
            <a:br>
              <a:rPr lang="es-PR" sz="1000" b="1" u="sng" dirty="0" smtClean="0">
                <a:latin typeface="Bodoni MT" pitchFamily="18" charset="0"/>
                <a:ea typeface="Batang" pitchFamily="18" charset="-127"/>
              </a:rPr>
            </a:br>
            <a:r>
              <a:rPr lang="es-PR" sz="1000" b="1" dirty="0" smtClean="0">
                <a:latin typeface="Bodoni MT" pitchFamily="18" charset="0"/>
                <a:ea typeface="Batang" pitchFamily="18" charset="-127"/>
              </a:rPr>
              <a:t>Texto: </a:t>
            </a:r>
            <a:r>
              <a:rPr lang="es-PR" sz="1000" b="1" dirty="0" smtClean="0">
                <a:latin typeface="Bodoni MT" pitchFamily="18" charset="0"/>
                <a:ea typeface="Batang" pitchFamily="18" charset="-127"/>
                <a:hlinkClick r:id="rId2"/>
              </a:rPr>
              <a:t>http://en.wikipedia.org/wiki/Veterans_Day</a:t>
            </a:r>
            <a:r>
              <a:rPr lang="es-PR" sz="1000" b="1" dirty="0" smtClean="0">
                <a:latin typeface="Bodoni MT" pitchFamily="18" charset="0"/>
                <a:ea typeface="Batang" pitchFamily="18" charset="-127"/>
              </a:rPr>
              <a:t>; </a:t>
            </a:r>
          </a:p>
          <a:p>
            <a:r>
              <a:rPr lang="es-PR" sz="1000" b="1" dirty="0" smtClean="0">
                <a:latin typeface="Bodoni MT" pitchFamily="18" charset="0"/>
                <a:ea typeface="Batang" pitchFamily="18" charset="-127"/>
              </a:rPr>
              <a:t>Imagen</a:t>
            </a:r>
            <a:r>
              <a:rPr lang="en-US" sz="1000" b="1" dirty="0" smtClean="0">
                <a:latin typeface="Bodoni MT" pitchFamily="18" charset="0"/>
                <a:ea typeface="Batang" pitchFamily="18" charset="-127"/>
              </a:rPr>
              <a:t>:  http</a:t>
            </a:r>
            <a:r>
              <a:rPr lang="en-US" sz="1000" b="1" dirty="0">
                <a:latin typeface="Bodoni MT" pitchFamily="18" charset="0"/>
                <a:ea typeface="Batang" pitchFamily="18" charset="-127"/>
              </a:rPr>
              <a:t>://www.habitatcd.org/happy-veterans-day/</a:t>
            </a:r>
          </a:p>
        </p:txBody>
      </p:sp>
      <p:pic>
        <p:nvPicPr>
          <p:cNvPr id="2050" name="Picture 2" descr="honoring 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28600"/>
            <a:ext cx="3581400" cy="3581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95600" y="4038600"/>
            <a:ext cx="4495800" cy="646331"/>
          </a:xfrm>
          <a:prstGeom prst="rect">
            <a:avLst/>
          </a:prstGeom>
          <a:noFill/>
        </p:spPr>
        <p:txBody>
          <a:bodyPr wrap="square" rtlCol="0">
            <a:spAutoFit/>
          </a:bodyPr>
          <a:lstStyle/>
          <a:p>
            <a:r>
              <a:rPr lang="es-PR" sz="1600" b="1" dirty="0" smtClean="0">
                <a:solidFill>
                  <a:schemeClr val="accent3">
                    <a:lumMod val="50000"/>
                  </a:schemeClr>
                </a:solidFill>
                <a:latin typeface="Constantia" panose="02030602050306030303" pitchFamily="18" charset="0"/>
              </a:rPr>
              <a:t>DANDO HONOR A LOS QUE HAN SERVIDO</a:t>
            </a:r>
            <a:endParaRPr lang="es-PR" dirty="0" smtClean="0">
              <a:solidFill>
                <a:schemeClr val="accent3">
                  <a:lumMod val="50000"/>
                </a:schemeClr>
              </a:solidFill>
              <a:latin typeface="Constantia" panose="02030602050306030303" pitchFamily="18" charset="0"/>
            </a:endParaRPr>
          </a:p>
          <a:p>
            <a:r>
              <a:rPr lang="es-PR" b="1" dirty="0" smtClean="0">
                <a:solidFill>
                  <a:schemeClr val="accent3">
                    <a:lumMod val="50000"/>
                  </a:schemeClr>
                </a:solidFill>
                <a:latin typeface="Constantia" panose="02030602050306030303" pitchFamily="18" charset="0"/>
              </a:rPr>
              <a:t>               DIA DEL </a:t>
            </a:r>
            <a:r>
              <a:rPr lang="es-PR" sz="2000" b="1" dirty="0" smtClean="0">
                <a:solidFill>
                  <a:schemeClr val="accent3">
                    <a:lumMod val="50000"/>
                  </a:schemeClr>
                </a:solidFill>
                <a:latin typeface="Constantia" panose="02030602050306030303" pitchFamily="18" charset="0"/>
              </a:rPr>
              <a:t>VETERANO</a:t>
            </a:r>
            <a:endParaRPr lang="es-PR" sz="2000" b="1" dirty="0">
              <a:solidFill>
                <a:schemeClr val="accent3">
                  <a:lumMod val="50000"/>
                </a:schemeClr>
              </a:solidFill>
              <a:latin typeface="Constantia" panose="02030602050306030303"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990600"/>
            <a:ext cx="8077200" cy="5486400"/>
          </a:xfrm>
          <a:solidFill>
            <a:schemeClr val="accent6">
              <a:lumMod val="20000"/>
              <a:lumOff val="80000"/>
            </a:schemeClr>
          </a:solidFill>
          <a:ln>
            <a:solidFill>
              <a:srgbClr val="C00000"/>
            </a:solidFill>
          </a:ln>
        </p:spPr>
        <p:txBody>
          <a:bodyPr>
            <a:noAutofit/>
          </a:bodyPr>
          <a:lstStyle/>
          <a:p>
            <a:pPr algn="just">
              <a:spcBef>
                <a:spcPts val="0"/>
              </a:spcBef>
            </a:pPr>
            <a:r>
              <a:rPr lang="es-ES" sz="1300" dirty="0">
                <a:solidFill>
                  <a:schemeClr val="tx1"/>
                </a:solidFill>
                <a:latin typeface="Times New Roman" pitchFamily="18" charset="0"/>
                <a:cs typeface="Times New Roman" pitchFamily="18" charset="0"/>
              </a:rPr>
              <a:t>Como muchos de los festivales de cosechas anuales celebrados a través del mundo, el Día de Acción de Gracias fue diseñado para rendirle homenaje al Todopoderoso Dios por una cosecha abundante. </a:t>
            </a:r>
            <a:r>
              <a:rPr lang="es-ES" sz="1300" dirty="0" smtClean="0">
                <a:solidFill>
                  <a:schemeClr val="tx1"/>
                </a:solidFill>
                <a:latin typeface="Times New Roman" pitchFamily="18" charset="0"/>
                <a:cs typeface="Times New Roman" pitchFamily="18" charset="0"/>
              </a:rPr>
              <a:t>Después </a:t>
            </a:r>
            <a:r>
              <a:rPr lang="es-ES" sz="1300" dirty="0">
                <a:solidFill>
                  <a:schemeClr val="tx1"/>
                </a:solidFill>
                <a:latin typeface="Times New Roman" pitchFamily="18" charset="0"/>
                <a:cs typeface="Times New Roman" pitchFamily="18" charset="0"/>
              </a:rPr>
              <a:t>de refugiarse en los Países Bajos </a:t>
            </a:r>
            <a:r>
              <a:rPr lang="es-ES" sz="1300" dirty="0" smtClean="0">
                <a:solidFill>
                  <a:schemeClr val="tx1"/>
                </a:solidFill>
                <a:latin typeface="Times New Roman" pitchFamily="18" charset="0"/>
                <a:cs typeface="Times New Roman" pitchFamily="18" charset="0"/>
              </a:rPr>
              <a:t>los emigrantes, miembros de la Iglesia Separatista Inglesa (Puritanos) </a:t>
            </a:r>
            <a:r>
              <a:rPr lang="es-ES" sz="1300" dirty="0">
                <a:solidFill>
                  <a:schemeClr val="tx1"/>
                </a:solidFill>
                <a:latin typeface="Times New Roman" pitchFamily="18" charset="0"/>
                <a:cs typeface="Times New Roman" pitchFamily="18" charset="0"/>
              </a:rPr>
              <a:t>se sintieron disgustados por el estilo de vida </a:t>
            </a:r>
            <a:r>
              <a:rPr lang="es-ES" sz="1300" dirty="0" smtClean="0">
                <a:solidFill>
                  <a:schemeClr val="tx1"/>
                </a:solidFill>
                <a:latin typeface="Times New Roman" pitchFamily="18" charset="0"/>
                <a:cs typeface="Times New Roman" pitchFamily="18" charset="0"/>
              </a:rPr>
              <a:t>y navegaron</a:t>
            </a:r>
            <a:r>
              <a:rPr lang="es-ES" sz="1300" dirty="0">
                <a:solidFill>
                  <a:schemeClr val="tx1"/>
                </a:solidFill>
                <a:latin typeface="Times New Roman" pitchFamily="18" charset="0"/>
                <a:cs typeface="Times New Roman" pitchFamily="18" charset="0"/>
              </a:rPr>
              <a:t> </a:t>
            </a:r>
            <a:r>
              <a:rPr lang="es-ES" sz="1300" dirty="0" smtClean="0">
                <a:solidFill>
                  <a:schemeClr val="tx1"/>
                </a:solidFill>
                <a:latin typeface="Times New Roman" pitchFamily="18" charset="0"/>
                <a:cs typeface="Times New Roman" pitchFamily="18" charset="0"/>
              </a:rPr>
              <a:t>a nuestra tierra </a:t>
            </a:r>
            <a:r>
              <a:rPr lang="es-ES" sz="1300" dirty="0">
                <a:solidFill>
                  <a:schemeClr val="tx1"/>
                </a:solidFill>
                <a:latin typeface="Times New Roman" pitchFamily="18" charset="0"/>
                <a:cs typeface="Times New Roman" pitchFamily="18" charset="0"/>
              </a:rPr>
              <a:t>en el </a:t>
            </a:r>
            <a:r>
              <a:rPr lang="es-ES" sz="1300" dirty="0" err="1">
                <a:solidFill>
                  <a:schemeClr val="tx1"/>
                </a:solidFill>
                <a:latin typeface="Times New Roman" pitchFamily="18" charset="0"/>
                <a:cs typeface="Times New Roman" pitchFamily="18" charset="0"/>
              </a:rPr>
              <a:t>Mayflower</a:t>
            </a:r>
            <a:r>
              <a:rPr lang="es-ES" sz="1300" dirty="0">
                <a:solidFill>
                  <a:schemeClr val="tx1"/>
                </a:solidFill>
                <a:latin typeface="Times New Roman" pitchFamily="18" charset="0"/>
                <a:cs typeface="Times New Roman" pitchFamily="18" charset="0"/>
              </a:rPr>
              <a:t> </a:t>
            </a:r>
            <a:r>
              <a:rPr lang="es-ES" sz="1300" dirty="0" smtClean="0">
                <a:solidFill>
                  <a:schemeClr val="tx1"/>
                </a:solidFill>
                <a:latin typeface="Times New Roman" pitchFamily="18" charset="0"/>
                <a:cs typeface="Times New Roman" pitchFamily="18" charset="0"/>
              </a:rPr>
              <a:t>en </a:t>
            </a:r>
            <a:r>
              <a:rPr lang="es-ES" sz="1300" dirty="0">
                <a:solidFill>
                  <a:schemeClr val="tx1"/>
                </a:solidFill>
                <a:latin typeface="Times New Roman" pitchFamily="18" charset="0"/>
                <a:cs typeface="Times New Roman" pitchFamily="18" charset="0"/>
              </a:rPr>
              <a:t>busca de una vida </a:t>
            </a:r>
            <a:r>
              <a:rPr lang="es-ES" sz="1300" dirty="0" smtClean="0">
                <a:solidFill>
                  <a:schemeClr val="tx1"/>
                </a:solidFill>
                <a:latin typeface="Times New Roman" pitchFamily="18" charset="0"/>
                <a:cs typeface="Times New Roman" pitchFamily="18" charset="0"/>
              </a:rPr>
              <a:t>mejor. </a:t>
            </a:r>
            <a:r>
              <a:rPr lang="es-ES" sz="1300" dirty="0">
                <a:solidFill>
                  <a:schemeClr val="tx1"/>
                </a:solidFill>
                <a:latin typeface="Times New Roman" pitchFamily="18" charset="0"/>
                <a:cs typeface="Times New Roman" pitchFamily="18" charset="0"/>
              </a:rPr>
              <a:t>Su comienzo fue horrendo, con un clima desfavorable donde </a:t>
            </a:r>
            <a:r>
              <a:rPr lang="es-ES" sz="1300" dirty="0" smtClean="0">
                <a:solidFill>
                  <a:schemeClr val="tx1"/>
                </a:solidFill>
                <a:latin typeface="Times New Roman" pitchFamily="18" charset="0"/>
                <a:cs typeface="Times New Roman" pitchFamily="18" charset="0"/>
              </a:rPr>
              <a:t>murieron </a:t>
            </a:r>
            <a:r>
              <a:rPr lang="es-ES" sz="1300" dirty="0">
                <a:solidFill>
                  <a:schemeClr val="tx1"/>
                </a:solidFill>
                <a:latin typeface="Times New Roman" pitchFamily="18" charset="0"/>
                <a:cs typeface="Times New Roman" pitchFamily="18" charset="0"/>
              </a:rPr>
              <a:t>muchos</a:t>
            </a:r>
            <a:r>
              <a:rPr lang="es-ES" sz="1300" dirty="0" smtClean="0">
                <a:solidFill>
                  <a:schemeClr val="tx1"/>
                </a:solidFill>
                <a:latin typeface="Times New Roman" pitchFamily="18" charset="0"/>
                <a:cs typeface="Times New Roman" pitchFamily="18" charset="0"/>
              </a:rPr>
              <a:t>. </a:t>
            </a:r>
            <a:r>
              <a:rPr lang="es-ES" sz="1300" dirty="0">
                <a:solidFill>
                  <a:schemeClr val="tx1"/>
                </a:solidFill>
                <a:latin typeface="Times New Roman" pitchFamily="18" charset="0"/>
                <a:cs typeface="Times New Roman" pitchFamily="18" charset="0"/>
              </a:rPr>
              <a:t>Su </a:t>
            </a:r>
            <a:r>
              <a:rPr lang="es-ES" sz="1300" dirty="0" smtClean="0">
                <a:solidFill>
                  <a:schemeClr val="tx1"/>
                </a:solidFill>
                <a:latin typeface="Times New Roman" pitchFamily="18" charset="0"/>
                <a:cs typeface="Times New Roman" pitchFamily="18" charset="0"/>
              </a:rPr>
              <a:t>ardua </a:t>
            </a:r>
            <a:r>
              <a:rPr lang="es-ES" sz="1300" dirty="0">
                <a:solidFill>
                  <a:schemeClr val="tx1"/>
                </a:solidFill>
                <a:latin typeface="Times New Roman" pitchFamily="18" charset="0"/>
                <a:cs typeface="Times New Roman" pitchFamily="18" charset="0"/>
              </a:rPr>
              <a:t>labor </a:t>
            </a:r>
            <a:r>
              <a:rPr lang="es-ES" sz="1300" dirty="0" smtClean="0">
                <a:solidFill>
                  <a:schemeClr val="tx1"/>
                </a:solidFill>
                <a:latin typeface="Times New Roman" pitchFamily="18" charset="0"/>
                <a:cs typeface="Times New Roman" pitchFamily="18" charset="0"/>
              </a:rPr>
              <a:t>produjo </a:t>
            </a:r>
            <a:r>
              <a:rPr lang="es-ES" sz="1300" dirty="0">
                <a:solidFill>
                  <a:schemeClr val="tx1"/>
                </a:solidFill>
                <a:latin typeface="Times New Roman" pitchFamily="18" charset="0"/>
                <a:cs typeface="Times New Roman" pitchFamily="18" charset="0"/>
              </a:rPr>
              <a:t>una gran cosecha en 1621. En </a:t>
            </a:r>
            <a:r>
              <a:rPr lang="es-ES" sz="1300" dirty="0" smtClean="0">
                <a:solidFill>
                  <a:schemeClr val="tx1"/>
                </a:solidFill>
                <a:latin typeface="Times New Roman" pitchFamily="18" charset="0"/>
                <a:cs typeface="Times New Roman" pitchFamily="18" charset="0"/>
              </a:rPr>
              <a:t>agradecimiento, celebraron </a:t>
            </a:r>
            <a:r>
              <a:rPr lang="es-ES" sz="1300" dirty="0">
                <a:solidFill>
                  <a:schemeClr val="tx1"/>
                </a:solidFill>
                <a:latin typeface="Times New Roman" pitchFamily="18" charset="0"/>
                <a:cs typeface="Times New Roman" pitchFamily="18" charset="0"/>
              </a:rPr>
              <a:t>un festín con 91 indios que los habían ayudado durante los tiempos difíciles. </a:t>
            </a:r>
          </a:p>
          <a:p>
            <a:pPr algn="just">
              <a:spcBef>
                <a:spcPts val="0"/>
              </a:spcBef>
            </a:pPr>
            <a:endParaRPr lang="es-ES" sz="1300" dirty="0">
              <a:solidFill>
                <a:schemeClr val="tx1"/>
              </a:solidFill>
              <a:latin typeface="Times New Roman" pitchFamily="18" charset="0"/>
              <a:cs typeface="Times New Roman" pitchFamily="18" charset="0"/>
            </a:endParaRPr>
          </a:p>
          <a:p>
            <a:pPr algn="just">
              <a:spcBef>
                <a:spcPts val="0"/>
              </a:spcBef>
            </a:pPr>
            <a:r>
              <a:rPr lang="es-ES" sz="1300" dirty="0" smtClean="0">
                <a:solidFill>
                  <a:schemeClr val="tx1"/>
                </a:solidFill>
                <a:latin typeface="Times New Roman" pitchFamily="18" charset="0"/>
                <a:cs typeface="Times New Roman" pitchFamily="18" charset="0"/>
              </a:rPr>
              <a:t>Lo </a:t>
            </a:r>
            <a:r>
              <a:rPr lang="es-ES" sz="1300" dirty="0">
                <a:solidFill>
                  <a:schemeClr val="tx1"/>
                </a:solidFill>
                <a:latin typeface="Times New Roman" pitchFamily="18" charset="0"/>
                <a:cs typeface="Times New Roman" pitchFamily="18" charset="0"/>
              </a:rPr>
              <a:t>que </a:t>
            </a:r>
            <a:r>
              <a:rPr lang="es-ES" sz="1300" dirty="0" smtClean="0">
                <a:solidFill>
                  <a:schemeClr val="tx1"/>
                </a:solidFill>
                <a:latin typeface="Times New Roman" pitchFamily="18" charset="0"/>
                <a:cs typeface="Times New Roman" pitchFamily="18" charset="0"/>
              </a:rPr>
              <a:t>es conocido como </a:t>
            </a:r>
            <a:r>
              <a:rPr lang="es-ES" sz="1300" dirty="0">
                <a:solidFill>
                  <a:schemeClr val="tx1"/>
                </a:solidFill>
                <a:latin typeface="Times New Roman" pitchFamily="18" charset="0"/>
                <a:cs typeface="Times New Roman" pitchFamily="18" charset="0"/>
              </a:rPr>
              <a:t>el Día de Acción de Gracias </a:t>
            </a:r>
            <a:r>
              <a:rPr lang="es-ES" sz="1300" dirty="0" smtClean="0">
                <a:solidFill>
                  <a:schemeClr val="tx1"/>
                </a:solidFill>
                <a:latin typeface="Times New Roman" pitchFamily="18" charset="0"/>
                <a:cs typeface="Times New Roman" pitchFamily="18" charset="0"/>
              </a:rPr>
              <a:t>fue celebrado </a:t>
            </a:r>
            <a:r>
              <a:rPr lang="es-ES" sz="1300" dirty="0">
                <a:solidFill>
                  <a:schemeClr val="tx1"/>
                </a:solidFill>
                <a:latin typeface="Times New Roman" pitchFamily="18" charset="0"/>
                <a:cs typeface="Times New Roman" pitchFamily="18" charset="0"/>
              </a:rPr>
              <a:t>por primera vez en Plymouth Rock, Plymouth, Massachusetts en 1621. Sin embargo no es hasta que George Washington se convierte en </a:t>
            </a:r>
            <a:r>
              <a:rPr lang="es-ES" sz="1300" dirty="0" smtClean="0">
                <a:solidFill>
                  <a:schemeClr val="tx1"/>
                </a:solidFill>
                <a:latin typeface="Times New Roman" pitchFamily="18" charset="0"/>
                <a:cs typeface="Times New Roman" pitchFamily="18" charset="0"/>
              </a:rPr>
              <a:t>presidente de los Estados Unidos </a:t>
            </a:r>
            <a:r>
              <a:rPr lang="es-ES" sz="1300" dirty="0">
                <a:solidFill>
                  <a:schemeClr val="tx1"/>
                </a:solidFill>
                <a:latin typeface="Times New Roman" pitchFamily="18" charset="0"/>
                <a:cs typeface="Times New Roman" pitchFamily="18" charset="0"/>
              </a:rPr>
              <a:t>que é</a:t>
            </a:r>
            <a:r>
              <a:rPr lang="es-ES" sz="1300" dirty="0" smtClean="0">
                <a:solidFill>
                  <a:schemeClr val="tx1"/>
                </a:solidFill>
                <a:latin typeface="Times New Roman" pitchFamily="18" charset="0"/>
                <a:cs typeface="Times New Roman" pitchFamily="18" charset="0"/>
              </a:rPr>
              <a:t>l lo proclama </a:t>
            </a:r>
            <a:r>
              <a:rPr lang="es-ES" sz="1300" dirty="0">
                <a:solidFill>
                  <a:schemeClr val="tx1"/>
                </a:solidFill>
                <a:latin typeface="Times New Roman" pitchFamily="18" charset="0"/>
                <a:cs typeface="Times New Roman" pitchFamily="18" charset="0"/>
              </a:rPr>
              <a:t>como el primer día nacional de Acción de Gracias en 1789</a:t>
            </a:r>
            <a:r>
              <a:rPr lang="es-ES" sz="1300" dirty="0" smtClean="0">
                <a:solidFill>
                  <a:schemeClr val="tx1"/>
                </a:solidFill>
                <a:latin typeface="Times New Roman" pitchFamily="18" charset="0"/>
                <a:cs typeface="Times New Roman" pitchFamily="18" charset="0"/>
              </a:rPr>
              <a:t>. </a:t>
            </a:r>
            <a:r>
              <a:rPr lang="es-ES" sz="1300" dirty="0">
                <a:solidFill>
                  <a:schemeClr val="tx1"/>
                </a:solidFill>
                <a:latin typeface="Times New Roman" pitchFamily="18" charset="0"/>
                <a:cs typeface="Times New Roman" pitchFamily="18" charset="0"/>
              </a:rPr>
              <a:t>Tradicionalmente era celebrado para dar gracias por los alimentos recogidos al final de la temporada de cosecha. </a:t>
            </a:r>
          </a:p>
          <a:p>
            <a:pPr algn="just">
              <a:spcBef>
                <a:spcPts val="0"/>
              </a:spcBef>
            </a:pPr>
            <a:endParaRPr lang="es-ES" sz="1300" dirty="0">
              <a:solidFill>
                <a:schemeClr val="tx1"/>
              </a:solidFill>
              <a:latin typeface="Times New Roman" pitchFamily="18" charset="0"/>
              <a:cs typeface="Times New Roman" pitchFamily="18" charset="0"/>
            </a:endParaRPr>
          </a:p>
          <a:p>
            <a:pPr algn="just">
              <a:spcBef>
                <a:spcPts val="0"/>
              </a:spcBef>
            </a:pPr>
            <a:r>
              <a:rPr lang="es-ES" sz="1300" dirty="0" smtClean="0">
                <a:solidFill>
                  <a:schemeClr val="tx1"/>
                </a:solidFill>
                <a:latin typeface="Times New Roman" pitchFamily="18" charset="0"/>
                <a:cs typeface="Times New Roman" pitchFamily="18" charset="0"/>
              </a:rPr>
              <a:t>El </a:t>
            </a:r>
            <a:r>
              <a:rPr lang="es-ES" sz="1300" dirty="0">
                <a:solidFill>
                  <a:schemeClr val="tx1"/>
                </a:solidFill>
                <a:latin typeface="Times New Roman" pitchFamily="18" charset="0"/>
                <a:cs typeface="Times New Roman" pitchFamily="18" charset="0"/>
              </a:rPr>
              <a:t>Día de Acción de Gracias, el cual será celebrado el cuarto jueves de noviembre (</a:t>
            </a:r>
            <a:r>
              <a:rPr lang="es-ES" sz="1300" dirty="0" smtClean="0">
                <a:solidFill>
                  <a:schemeClr val="tx1"/>
                </a:solidFill>
                <a:latin typeface="Times New Roman" pitchFamily="18" charset="0"/>
                <a:cs typeface="Times New Roman" pitchFamily="18" charset="0"/>
              </a:rPr>
              <a:t>26 </a:t>
            </a:r>
            <a:r>
              <a:rPr lang="es-ES" sz="1300" dirty="0">
                <a:solidFill>
                  <a:schemeClr val="tx1"/>
                </a:solidFill>
                <a:latin typeface="Times New Roman" pitchFamily="18" charset="0"/>
                <a:cs typeface="Times New Roman" pitchFamily="18" charset="0"/>
              </a:rPr>
              <a:t>de noviembre), es </a:t>
            </a:r>
            <a:r>
              <a:rPr lang="es-ES" sz="1300" dirty="0" smtClean="0">
                <a:solidFill>
                  <a:schemeClr val="tx1"/>
                </a:solidFill>
                <a:latin typeface="Times New Roman" pitchFamily="18" charset="0"/>
                <a:cs typeface="Times New Roman" pitchFamily="18" charset="0"/>
              </a:rPr>
              <a:t>un día </a:t>
            </a:r>
            <a:r>
              <a:rPr lang="es-ES" sz="1300" dirty="0">
                <a:solidFill>
                  <a:schemeClr val="tx1"/>
                </a:solidFill>
                <a:latin typeface="Times New Roman" pitchFamily="18" charset="0"/>
                <a:cs typeface="Times New Roman" pitchFamily="18" charset="0"/>
              </a:rPr>
              <a:t>donde la familia y los amigos se reúnen para dar gracias a Dios por lo que tienen y por </a:t>
            </a:r>
            <a:r>
              <a:rPr lang="es-ES" sz="1300" dirty="0" smtClean="0">
                <a:solidFill>
                  <a:schemeClr val="tx1"/>
                </a:solidFill>
                <a:latin typeface="Times New Roman" pitchFamily="18" charset="0"/>
                <a:cs typeface="Times New Roman" pitchFamily="18" charset="0"/>
              </a:rPr>
              <a:t>las numerosas bendiciones </a:t>
            </a:r>
            <a:r>
              <a:rPr lang="es-ES" sz="1300" dirty="0">
                <a:solidFill>
                  <a:schemeClr val="tx1"/>
                </a:solidFill>
                <a:latin typeface="Times New Roman" pitchFamily="18" charset="0"/>
                <a:cs typeface="Times New Roman" pitchFamily="18" charset="0"/>
              </a:rPr>
              <a:t>recibidas durante el año.  </a:t>
            </a:r>
          </a:p>
          <a:p>
            <a:pPr algn="just">
              <a:spcBef>
                <a:spcPts val="0"/>
              </a:spcBef>
            </a:pPr>
            <a:endParaRPr lang="es-ES" sz="1300" dirty="0">
              <a:solidFill>
                <a:schemeClr val="tx1"/>
              </a:solidFill>
              <a:latin typeface="Times New Roman" pitchFamily="18" charset="0"/>
              <a:cs typeface="Times New Roman" pitchFamily="18" charset="0"/>
            </a:endParaRPr>
          </a:p>
          <a:p>
            <a:pPr algn="just">
              <a:spcBef>
                <a:spcPts val="0"/>
              </a:spcBef>
            </a:pPr>
            <a:r>
              <a:rPr lang="es-ES" sz="1300" dirty="0">
                <a:solidFill>
                  <a:schemeClr val="tx1"/>
                </a:solidFill>
                <a:latin typeface="Times New Roman" pitchFamily="18" charset="0"/>
                <a:cs typeface="Times New Roman" pitchFamily="18" charset="0"/>
              </a:rPr>
              <a:t>Aquí en las Islas Vírgenes de EE. UU. celebramos dos </a:t>
            </a:r>
            <a:r>
              <a:rPr lang="es-ES" sz="1300" dirty="0" smtClean="0">
                <a:solidFill>
                  <a:schemeClr val="tx1"/>
                </a:solidFill>
                <a:latin typeface="Times New Roman" pitchFamily="18" charset="0"/>
                <a:cs typeface="Times New Roman" pitchFamily="18" charset="0"/>
              </a:rPr>
              <a:t>Días </a:t>
            </a:r>
            <a:r>
              <a:rPr lang="es-ES" sz="1300" dirty="0">
                <a:solidFill>
                  <a:schemeClr val="tx1"/>
                </a:solidFill>
                <a:latin typeface="Times New Roman" pitchFamily="18" charset="0"/>
                <a:cs typeface="Times New Roman" pitchFamily="18" charset="0"/>
              </a:rPr>
              <a:t>de Acción de Gracias. Primeramente el Día de Acción de Gracias l</a:t>
            </a:r>
            <a:r>
              <a:rPr lang="es-ES" sz="1300" dirty="0" smtClean="0">
                <a:solidFill>
                  <a:schemeClr val="tx1"/>
                </a:solidFill>
                <a:latin typeface="Times New Roman" pitchFamily="18" charset="0"/>
                <a:cs typeface="Times New Roman" pitchFamily="18" charset="0"/>
              </a:rPr>
              <a:t>ocal </a:t>
            </a:r>
            <a:r>
              <a:rPr lang="es-ES" sz="1300" dirty="0">
                <a:solidFill>
                  <a:schemeClr val="tx1"/>
                </a:solidFill>
                <a:latin typeface="Times New Roman" pitchFamily="18" charset="0"/>
                <a:cs typeface="Times New Roman" pitchFamily="18" charset="0"/>
              </a:rPr>
              <a:t>en octubre para dar gracias a Dios por habernos protegido de </a:t>
            </a:r>
            <a:r>
              <a:rPr lang="es-ES" sz="1300" dirty="0" smtClean="0">
                <a:solidFill>
                  <a:schemeClr val="tx1"/>
                </a:solidFill>
                <a:latin typeface="Times New Roman" pitchFamily="18" charset="0"/>
                <a:cs typeface="Times New Roman" pitchFamily="18" charset="0"/>
              </a:rPr>
              <a:t>los </a:t>
            </a:r>
            <a:r>
              <a:rPr lang="es-ES" sz="1300" dirty="0">
                <a:solidFill>
                  <a:schemeClr val="tx1"/>
                </a:solidFill>
                <a:latin typeface="Times New Roman" pitchFamily="18" charset="0"/>
                <a:cs typeface="Times New Roman" pitchFamily="18" charset="0"/>
              </a:rPr>
              <a:t>desastres de la temporada de huracanes </a:t>
            </a:r>
            <a:r>
              <a:rPr lang="es-ES" sz="1300" dirty="0" smtClean="0">
                <a:solidFill>
                  <a:schemeClr val="tx1"/>
                </a:solidFill>
                <a:latin typeface="Times New Roman" pitchFamily="18" charset="0"/>
                <a:cs typeface="Times New Roman" pitchFamily="18" charset="0"/>
              </a:rPr>
              <a:t>y posteriormente el </a:t>
            </a:r>
            <a:r>
              <a:rPr lang="es-ES" sz="1300" dirty="0">
                <a:solidFill>
                  <a:schemeClr val="tx1"/>
                </a:solidFill>
                <a:latin typeface="Times New Roman" pitchFamily="18" charset="0"/>
                <a:cs typeface="Times New Roman" pitchFamily="18" charset="0"/>
              </a:rPr>
              <a:t>Día de Acción de Gracias </a:t>
            </a:r>
            <a:r>
              <a:rPr lang="es-ES" sz="1300" dirty="0" smtClean="0">
                <a:solidFill>
                  <a:schemeClr val="tx1"/>
                </a:solidFill>
                <a:latin typeface="Times New Roman" pitchFamily="18" charset="0"/>
                <a:cs typeface="Times New Roman" pitchFamily="18" charset="0"/>
              </a:rPr>
              <a:t>nacional como </a:t>
            </a:r>
            <a:r>
              <a:rPr lang="es-ES" sz="1300" dirty="0">
                <a:solidFill>
                  <a:schemeClr val="tx1"/>
                </a:solidFill>
                <a:latin typeface="Times New Roman" pitchFamily="18" charset="0"/>
                <a:cs typeface="Times New Roman" pitchFamily="18" charset="0"/>
              </a:rPr>
              <a:t>una manera de dar gracias a Dios por su bendición continua. </a:t>
            </a:r>
          </a:p>
          <a:p>
            <a:pPr algn="just">
              <a:spcBef>
                <a:spcPts val="0"/>
              </a:spcBef>
            </a:pPr>
            <a:endParaRPr lang="es-ES" sz="1300" dirty="0">
              <a:solidFill>
                <a:schemeClr val="tx1"/>
              </a:solidFill>
              <a:latin typeface="Times New Roman" pitchFamily="18" charset="0"/>
              <a:cs typeface="Times New Roman" pitchFamily="18" charset="0"/>
            </a:endParaRPr>
          </a:p>
          <a:p>
            <a:pPr algn="just">
              <a:spcBef>
                <a:spcPts val="0"/>
              </a:spcBef>
            </a:pPr>
            <a:r>
              <a:rPr lang="es-ES" sz="1300" dirty="0">
                <a:solidFill>
                  <a:schemeClr val="tx1"/>
                </a:solidFill>
                <a:latin typeface="Times New Roman" pitchFamily="18" charset="0"/>
                <a:cs typeface="Times New Roman" pitchFamily="18" charset="0"/>
              </a:rPr>
              <a:t>En las Islas Vírgenes de Estados Unidos, </a:t>
            </a:r>
            <a:r>
              <a:rPr lang="es-ES" sz="1300" dirty="0" smtClean="0">
                <a:solidFill>
                  <a:schemeClr val="tx1"/>
                </a:solidFill>
                <a:latin typeface="Times New Roman" pitchFamily="18" charset="0"/>
                <a:cs typeface="Times New Roman" pitchFamily="18" charset="0"/>
              </a:rPr>
              <a:t>este </a:t>
            </a:r>
            <a:r>
              <a:rPr lang="es-ES" sz="1300" dirty="0">
                <a:solidFill>
                  <a:schemeClr val="tx1"/>
                </a:solidFill>
                <a:latin typeface="Times New Roman" pitchFamily="18" charset="0"/>
                <a:cs typeface="Times New Roman" pitchFamily="18" charset="0"/>
              </a:rPr>
              <a:t>día es una oportunidad para ayudar a los menos afortunados de la </a:t>
            </a:r>
            <a:r>
              <a:rPr lang="es-ES" sz="1300" dirty="0" smtClean="0">
                <a:solidFill>
                  <a:schemeClr val="tx1"/>
                </a:solidFill>
                <a:latin typeface="Times New Roman" pitchFamily="18" charset="0"/>
                <a:cs typeface="Times New Roman" pitchFamily="18" charset="0"/>
              </a:rPr>
              <a:t>comunidad y compartir </a:t>
            </a:r>
            <a:r>
              <a:rPr lang="es-ES" sz="1300" dirty="0">
                <a:solidFill>
                  <a:schemeClr val="tx1"/>
                </a:solidFill>
                <a:latin typeface="Times New Roman" pitchFamily="18" charset="0"/>
                <a:cs typeface="Times New Roman" pitchFamily="18" charset="0"/>
              </a:rPr>
              <a:t>con ellos </a:t>
            </a:r>
            <a:r>
              <a:rPr lang="es-ES" sz="1300" dirty="0" smtClean="0">
                <a:solidFill>
                  <a:schemeClr val="tx1"/>
                </a:solidFill>
                <a:latin typeface="Times New Roman" pitchFamily="18" charset="0"/>
                <a:cs typeface="Times New Roman" pitchFamily="18" charset="0"/>
              </a:rPr>
              <a:t>canastas </a:t>
            </a:r>
            <a:r>
              <a:rPr lang="es-ES" sz="1300" dirty="0">
                <a:solidFill>
                  <a:schemeClr val="tx1"/>
                </a:solidFill>
                <a:latin typeface="Times New Roman" pitchFamily="18" charset="0"/>
                <a:cs typeface="Times New Roman" pitchFamily="18" charset="0"/>
              </a:rPr>
              <a:t>con artículos </a:t>
            </a:r>
            <a:r>
              <a:rPr lang="es-ES" sz="1300" dirty="0" smtClean="0">
                <a:solidFill>
                  <a:schemeClr val="tx1"/>
                </a:solidFill>
                <a:latin typeface="Times New Roman" pitchFamily="18" charset="0"/>
                <a:cs typeface="Times New Roman" pitchFamily="18" charset="0"/>
              </a:rPr>
              <a:t>de aseo </a:t>
            </a:r>
            <a:r>
              <a:rPr lang="es-ES" sz="1300" dirty="0">
                <a:solidFill>
                  <a:schemeClr val="tx1"/>
                </a:solidFill>
                <a:latin typeface="Times New Roman" pitchFamily="18" charset="0"/>
                <a:cs typeface="Times New Roman" pitchFamily="18" charset="0"/>
              </a:rPr>
              <a:t>y </a:t>
            </a:r>
            <a:r>
              <a:rPr lang="es-ES" sz="1300" dirty="0" smtClean="0">
                <a:solidFill>
                  <a:schemeClr val="tx1"/>
                </a:solidFill>
                <a:latin typeface="Times New Roman" pitchFamily="18" charset="0"/>
                <a:cs typeface="Times New Roman" pitchFamily="18" charset="0"/>
              </a:rPr>
              <a:t>alimentos. Familias y amigos se reúnen alrededor </a:t>
            </a:r>
            <a:r>
              <a:rPr lang="es-ES" sz="1300" dirty="0">
                <a:solidFill>
                  <a:schemeClr val="tx1"/>
                </a:solidFill>
                <a:latin typeface="Times New Roman" pitchFamily="18" charset="0"/>
                <a:cs typeface="Times New Roman" pitchFamily="18" charset="0"/>
              </a:rPr>
              <a:t>de grandes </a:t>
            </a:r>
            <a:r>
              <a:rPr lang="es-ES" sz="1300" dirty="0" smtClean="0">
                <a:solidFill>
                  <a:schemeClr val="tx1"/>
                </a:solidFill>
                <a:latin typeface="Times New Roman" pitchFamily="18" charset="0"/>
                <a:cs typeface="Times New Roman" pitchFamily="18" charset="0"/>
              </a:rPr>
              <a:t>cenas en celebración de la constancia de Dios. </a:t>
            </a:r>
            <a:r>
              <a:rPr lang="es-ES" sz="1300" dirty="0">
                <a:solidFill>
                  <a:schemeClr val="tx1"/>
                </a:solidFill>
                <a:latin typeface="Times New Roman" pitchFamily="18" charset="0"/>
                <a:cs typeface="Times New Roman" pitchFamily="18" charset="0"/>
              </a:rPr>
              <a:t>Muchas iglesias celebran servicios como manera de dar gracias al Todopoderoso Dios por sus cuantiosas bendiciones. </a:t>
            </a:r>
          </a:p>
          <a:p>
            <a:pPr algn="just">
              <a:spcBef>
                <a:spcPts val="0"/>
              </a:spcBef>
            </a:pPr>
            <a:endParaRPr lang="en-US" sz="1200" b="1" dirty="0" smtClean="0">
              <a:solidFill>
                <a:schemeClr val="tx1"/>
              </a:solidFill>
              <a:latin typeface="Times New Roman" pitchFamily="18" charset="0"/>
              <a:cs typeface="Times New Roman" pitchFamily="18" charset="0"/>
            </a:endParaRPr>
          </a:p>
        </p:txBody>
      </p:sp>
      <p:sp>
        <p:nvSpPr>
          <p:cNvPr id="5" name="Title 1"/>
          <p:cNvSpPr txBox="1">
            <a:spLocks/>
          </p:cNvSpPr>
          <p:nvPr/>
        </p:nvSpPr>
        <p:spPr>
          <a:xfrm>
            <a:off x="1828800" y="228601"/>
            <a:ext cx="5715000" cy="609600"/>
          </a:xfrm>
          <a:prstGeom prst="rect">
            <a:avLst/>
          </a:prstGeom>
        </p:spPr>
        <p:txBody>
          <a:bodyPr vert="horz" anchor="t">
            <a:normAutofit/>
          </a:bodyPr>
          <a:lstStyle/>
          <a:p>
            <a:pPr lvl="0" algn="ctr">
              <a:spcBef>
                <a:spcPct val="0"/>
              </a:spcBef>
              <a:defRPr/>
            </a:pPr>
            <a:r>
              <a:rPr lang="es-PR" sz="2700" b="1" dirty="0" smtClean="0">
                <a:solidFill>
                  <a:srgbClr val="C00000"/>
                </a:solidFill>
                <a:latin typeface="Times New Roman" pitchFamily="18" charset="0"/>
                <a:cs typeface="Times New Roman" pitchFamily="18" charset="0"/>
              </a:rPr>
              <a:t>DÍA DE ACCIÓN DE GRACIAS</a:t>
            </a:r>
            <a:endParaRPr lang="es-PR" sz="2700" b="1" cap="all" dirty="0">
              <a:solidFill>
                <a:srgbClr val="C00000"/>
              </a:solidFill>
              <a:effectLst>
                <a:reflection blurRad="12700" stA="48000" endA="300" endPos="55000" dir="5400000" sy="-90000" algn="bl" rotWithShape="0"/>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6019135"/>
            <a:ext cx="8305800" cy="553998"/>
          </a:xfrm>
          <a:prstGeom prst="rect">
            <a:avLst/>
          </a:prstGeom>
        </p:spPr>
        <p:txBody>
          <a:bodyPr wrap="square">
            <a:spAutoFit/>
          </a:bodyPr>
          <a:lstStyle/>
          <a:p>
            <a:r>
              <a:rPr lang="es-PR" sz="1000" b="1" u="sng" dirty="0" smtClean="0">
                <a:latin typeface="Bodoni MT" pitchFamily="18" charset="0"/>
                <a:ea typeface="Batang" pitchFamily="18" charset="-127"/>
              </a:rPr>
              <a:t>Cortesía de </a:t>
            </a:r>
            <a:br>
              <a:rPr lang="es-PR" sz="1000" b="1" u="sng" dirty="0" smtClean="0">
                <a:latin typeface="Bodoni MT" pitchFamily="18" charset="0"/>
                <a:ea typeface="Batang" pitchFamily="18" charset="-127"/>
              </a:rPr>
            </a:br>
            <a:r>
              <a:rPr lang="es-PR" sz="1000" b="1" dirty="0" smtClean="0">
                <a:latin typeface="Bodoni MT" pitchFamily="18" charset="0"/>
                <a:ea typeface="Batang" pitchFamily="18" charset="-127"/>
              </a:rPr>
              <a:t>Texto: </a:t>
            </a:r>
            <a:r>
              <a:rPr lang="es-PR" sz="1000" b="1" dirty="0" smtClean="0">
                <a:latin typeface="Bodoni MT" pitchFamily="18" charset="0"/>
                <a:ea typeface="Batang" pitchFamily="18" charset="-127"/>
                <a:hlinkClick r:id="rId2"/>
              </a:rPr>
              <a:t>www.timelineanddate.com</a:t>
            </a:r>
            <a:r>
              <a:rPr lang="es-PR" sz="1000" b="1" dirty="0" smtClean="0">
                <a:latin typeface="Bodoni MT" pitchFamily="18" charset="0"/>
                <a:ea typeface="Batang" pitchFamily="18" charset="-127"/>
              </a:rPr>
              <a:t>; </a:t>
            </a:r>
            <a:r>
              <a:rPr lang="es-PR" sz="1000" b="1" dirty="0" smtClean="0">
                <a:latin typeface="Bodoni MT" pitchFamily="18" charset="0"/>
                <a:ea typeface="Batang" pitchFamily="18" charset="-127"/>
                <a:hlinkClick r:id="rId3"/>
              </a:rPr>
              <a:t>http://www.thanksgiving.org.uk/thanksgiving-history.html</a:t>
            </a:r>
            <a:r>
              <a:rPr lang="es-PR" sz="1000" b="1" dirty="0" smtClean="0">
                <a:latin typeface="Bodoni MT" pitchFamily="18" charset="0"/>
                <a:ea typeface="Batang" pitchFamily="18" charset="-127"/>
              </a:rPr>
              <a:t>; </a:t>
            </a:r>
            <a:r>
              <a:rPr lang="es-PR" sz="1000" b="1" dirty="0" smtClean="0">
                <a:latin typeface="Bodoni MT" pitchFamily="18" charset="0"/>
                <a:ea typeface="Batang" pitchFamily="18" charset="-127"/>
                <a:hlinkClick r:id="rId4"/>
              </a:rPr>
              <a:t>http://facts.randomhistory.com/thanksgiving-facts.html</a:t>
            </a:r>
            <a:r>
              <a:rPr lang="es-PR" sz="1000" b="1" dirty="0" smtClean="0">
                <a:latin typeface="Bodoni MT" pitchFamily="18" charset="0"/>
                <a:ea typeface="Batang" pitchFamily="18" charset="-127"/>
              </a:rPr>
              <a:t>; </a:t>
            </a:r>
          </a:p>
          <a:p>
            <a:r>
              <a:rPr lang="es-PR" sz="1000" b="1" dirty="0" smtClean="0">
                <a:latin typeface="Bodoni MT" pitchFamily="18" charset="0"/>
                <a:ea typeface="Batang" pitchFamily="18" charset="-127"/>
              </a:rPr>
              <a:t>Imágenes</a:t>
            </a:r>
            <a:r>
              <a:rPr lang="en-US" sz="1000" b="1" dirty="0" smtClean="0">
                <a:latin typeface="Bodoni MT" pitchFamily="18" charset="0"/>
                <a:ea typeface="Batang" pitchFamily="18" charset="-127"/>
              </a:rPr>
              <a:t>: </a:t>
            </a:r>
            <a:r>
              <a:rPr lang="en-US" sz="1000" b="1" dirty="0">
                <a:latin typeface="Bodoni MT" pitchFamily="18" charset="0"/>
                <a:ea typeface="Batang" pitchFamily="18" charset="-127"/>
                <a:hlinkClick r:id="rId5"/>
              </a:rPr>
              <a:t>http://</a:t>
            </a:r>
            <a:r>
              <a:rPr lang="en-US" sz="1000" b="1" dirty="0" smtClean="0">
                <a:latin typeface="Bodoni MT" pitchFamily="18" charset="0"/>
                <a:ea typeface="Batang" pitchFamily="18" charset="-127"/>
                <a:hlinkClick r:id="rId5"/>
              </a:rPr>
              <a:t>kcclayoutchallenges.blogspot.com/2014_11_01_archive.html</a:t>
            </a:r>
            <a:r>
              <a:rPr lang="en-US" sz="1000" b="1" dirty="0" smtClean="0">
                <a:latin typeface="Bodoni MT" pitchFamily="18" charset="0"/>
                <a:ea typeface="Batang" pitchFamily="18" charset="-127"/>
              </a:rPr>
              <a:t> </a:t>
            </a:r>
            <a:endParaRPr lang="en-US" sz="1000" b="1" dirty="0">
              <a:latin typeface="Bodoni MT" pitchFamily="18" charset="0"/>
              <a:ea typeface="Batang" pitchFamily="18" charset="-127"/>
            </a:endParaRPr>
          </a:p>
        </p:txBody>
      </p:sp>
      <p:sp>
        <p:nvSpPr>
          <p:cNvPr id="11" name="Rectangle 10"/>
          <p:cNvSpPr/>
          <p:nvPr/>
        </p:nvSpPr>
        <p:spPr>
          <a:xfrm>
            <a:off x="304800" y="4953000"/>
            <a:ext cx="8305800" cy="1015663"/>
          </a:xfrm>
          <a:prstGeom prst="rect">
            <a:avLst/>
          </a:prstGeom>
        </p:spPr>
        <p:txBody>
          <a:bodyPr wrap="square">
            <a:spAutoFit/>
          </a:bodyPr>
          <a:lstStyle/>
          <a:p>
            <a:r>
              <a:rPr lang="es-ES" sz="1200" b="1" u="sng" dirty="0">
                <a:latin typeface="Baskerville Old Face" pitchFamily="18" charset="0"/>
              </a:rPr>
              <a:t>Sugerencias para actividades en familia y en el salón de clase:</a:t>
            </a:r>
            <a:br>
              <a:rPr lang="es-ES" sz="1200" b="1" u="sng" dirty="0">
                <a:latin typeface="Baskerville Old Face" pitchFamily="18" charset="0"/>
              </a:rPr>
            </a:br>
            <a:r>
              <a:rPr lang="es-ES" sz="1200" b="1" dirty="0" smtClean="0">
                <a:latin typeface="Baskerville Old Face" pitchFamily="18" charset="0"/>
              </a:rPr>
              <a:t>Participe en </a:t>
            </a:r>
            <a:r>
              <a:rPr lang="es-ES" sz="1200" b="1" dirty="0">
                <a:latin typeface="Baskerville Old Face" pitchFamily="18" charset="0"/>
              </a:rPr>
              <a:t>una celebración de Día de Acción de </a:t>
            </a:r>
            <a:r>
              <a:rPr lang="es-ES" sz="1200" b="1" dirty="0" smtClean="0">
                <a:latin typeface="Baskerville Old Face" pitchFamily="18" charset="0"/>
              </a:rPr>
              <a:t>Gracias (un </a:t>
            </a:r>
            <a:r>
              <a:rPr lang="es-ES" sz="1200" b="1" dirty="0">
                <a:latin typeface="Baskerville Old Face" pitchFamily="18" charset="0"/>
              </a:rPr>
              <a:t>servicio de la iglesia, o proyecto de </a:t>
            </a:r>
            <a:r>
              <a:rPr lang="es-ES" sz="1200" b="1" dirty="0" smtClean="0">
                <a:latin typeface="Baskerville Old Face" pitchFamily="18" charset="0"/>
              </a:rPr>
              <a:t>asistencia </a:t>
            </a:r>
            <a:r>
              <a:rPr lang="es-ES" sz="1200" b="1" dirty="0">
                <a:latin typeface="Baskerville Old Face" pitchFamily="18" charset="0"/>
              </a:rPr>
              <a:t>a los menos afortunados) </a:t>
            </a:r>
            <a:br>
              <a:rPr lang="es-ES" sz="1200" b="1" dirty="0">
                <a:latin typeface="Baskerville Old Face" pitchFamily="18" charset="0"/>
              </a:rPr>
            </a:br>
            <a:r>
              <a:rPr lang="es-ES" sz="1200" b="1" dirty="0">
                <a:latin typeface="Baskerville Old Face" pitchFamily="18" charset="0"/>
              </a:rPr>
              <a:t>Organizar una </a:t>
            </a:r>
            <a:r>
              <a:rPr lang="es-ES" sz="1200" b="1" dirty="0" smtClean="0">
                <a:latin typeface="Baskerville Old Face" pitchFamily="18" charset="0"/>
              </a:rPr>
              <a:t>campaña </a:t>
            </a:r>
            <a:r>
              <a:rPr lang="es-ES" sz="1200" b="1" dirty="0">
                <a:latin typeface="Baskerville Old Face" pitchFamily="18" charset="0"/>
              </a:rPr>
              <a:t>para los menos afortunados </a:t>
            </a:r>
            <a:r>
              <a:rPr lang="es-ES" sz="1200" b="1" dirty="0" smtClean="0">
                <a:latin typeface="Baskerville Old Face" pitchFamily="18" charset="0"/>
              </a:rPr>
              <a:t>y </a:t>
            </a:r>
            <a:r>
              <a:rPr lang="es-ES" sz="1200" b="1" dirty="0">
                <a:latin typeface="Baskerville Old Face" pitchFamily="18" charset="0"/>
              </a:rPr>
              <a:t>personas de edad avanzada en la comunidad (alimentos, ropa y/o  artículos de aseo</a:t>
            </a:r>
            <a:r>
              <a:rPr lang="es-ES" sz="1200" b="1" dirty="0" smtClean="0">
                <a:latin typeface="Baskerville Old Face" pitchFamily="18" charset="0"/>
              </a:rPr>
              <a:t>)</a:t>
            </a:r>
          </a:p>
          <a:p>
            <a:r>
              <a:rPr lang="es-ES" sz="1200" b="1" dirty="0" smtClean="0">
                <a:latin typeface="Baskerville Old Face" pitchFamily="18" charset="0"/>
              </a:rPr>
              <a:t>Preparar y distribuir paquetes de alimentos para los menos afortunados</a:t>
            </a:r>
            <a:endParaRPr lang="en-US" sz="1200" b="1" dirty="0">
              <a:latin typeface="Baskerville Old Face" pitchFamily="18" charset="0"/>
            </a:endParaRPr>
          </a:p>
        </p:txBody>
      </p:sp>
      <p:pic>
        <p:nvPicPr>
          <p:cNvPr id="3074" name="Picture 2" descr="http://i671.photobucket.com/albums/vv80/orkutem/Happy-Thanksgiving-day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152400"/>
            <a:ext cx="5267325" cy="36290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743200" y="3962400"/>
            <a:ext cx="4572000" cy="584775"/>
          </a:xfrm>
          <a:prstGeom prst="rect">
            <a:avLst/>
          </a:prstGeom>
          <a:noFill/>
        </p:spPr>
        <p:txBody>
          <a:bodyPr wrap="square" rtlCol="0">
            <a:spAutoFit/>
          </a:bodyPr>
          <a:lstStyle/>
          <a:p>
            <a:r>
              <a:rPr lang="es-PR" sz="3200" b="1" dirty="0" smtClean="0">
                <a:solidFill>
                  <a:schemeClr val="accent3">
                    <a:lumMod val="50000"/>
                  </a:schemeClr>
                </a:solidFill>
                <a:latin typeface="Edwardian Script ITC" panose="030303020407070D0804" pitchFamily="66" charset="0"/>
              </a:rPr>
              <a:t>¡Feliz Día de Acción de Gracias!</a:t>
            </a:r>
            <a:endParaRPr lang="es-PR" sz="3200" b="1" dirty="0">
              <a:solidFill>
                <a:schemeClr val="accent3">
                  <a:lumMod val="50000"/>
                </a:schemeClr>
              </a:solidFill>
              <a:latin typeface="Edwardian Script ITC" panose="030303020407070D0804"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441960" y="152400"/>
            <a:ext cx="1386840" cy="990600"/>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476250" y="1371600"/>
            <a:ext cx="1428750" cy="1143000"/>
          </a:xfrm>
          <a:prstGeom prst="rect">
            <a:avLst/>
          </a:prstGeom>
          <a:noFill/>
          <a:ln w="9525" algn="in">
            <a:noFill/>
            <a:miter lim="800000"/>
            <a:headEnd/>
            <a:tailEnd/>
          </a:ln>
        </p:spPr>
      </p:pic>
      <p:sp>
        <p:nvSpPr>
          <p:cNvPr id="11" name="TextBox 10"/>
          <p:cNvSpPr txBox="1"/>
          <p:nvPr/>
        </p:nvSpPr>
        <p:spPr>
          <a:xfrm>
            <a:off x="2286001" y="1677164"/>
            <a:ext cx="6248400" cy="1569660"/>
          </a:xfrm>
          <a:prstGeom prst="rect">
            <a:avLst/>
          </a:prstGeom>
          <a:solidFill>
            <a:schemeClr val="accent6">
              <a:lumMod val="20000"/>
              <a:lumOff val="80000"/>
            </a:schemeClr>
          </a:solidFill>
          <a:ln>
            <a:solidFill>
              <a:srgbClr val="C00000"/>
            </a:solidFill>
          </a:ln>
        </p:spPr>
        <p:txBody>
          <a:bodyPr wrap="square" rtlCol="0">
            <a:spAutoFit/>
          </a:bodyPr>
          <a:lstStyle/>
          <a:p>
            <a:pPr algn="ctr"/>
            <a:r>
              <a:rPr lang="es-ES" sz="3200" b="1" dirty="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rPr>
              <a:t>Departamento de Educación  de  las </a:t>
            </a:r>
            <a:r>
              <a:rPr lang="es-ES" sz="3200" b="1" dirty="0" smtClean="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rPr>
              <a:t>Islas Vírgenes  </a:t>
            </a:r>
            <a:endParaRPr lang="es-ES" sz="3200" b="1" dirty="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endParaRPr>
          </a:p>
          <a:p>
            <a:pPr algn="ctr"/>
            <a:r>
              <a:rPr lang="es-ES" sz="3200" b="1" dirty="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rPr>
              <a:t>División de </a:t>
            </a:r>
            <a:r>
              <a:rPr lang="es-ES" sz="3200" b="1" dirty="0" smtClean="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rPr>
              <a:t>Educación Cultural  </a:t>
            </a:r>
            <a:r>
              <a:rPr lang="es-ES" sz="3200" b="1" dirty="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rPr>
              <a:t>de  las </a:t>
            </a:r>
            <a:endParaRPr lang="es-ES" sz="3200" b="1" dirty="0" smtClean="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endParaRPr>
          </a:p>
          <a:p>
            <a:pPr algn="ctr"/>
            <a:r>
              <a:rPr lang="es-ES" sz="3200" b="1" dirty="0" smtClean="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rPr>
              <a:t>Islas Vírgenes</a:t>
            </a:r>
            <a:endParaRPr lang="es-ES" sz="3200" b="1" dirty="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Edwardian Script ITC" pitchFamily="66" charset="0"/>
            </a:endParaRPr>
          </a:p>
        </p:txBody>
      </p:sp>
      <p:sp>
        <p:nvSpPr>
          <p:cNvPr id="10" name="Rectangle 9"/>
          <p:cNvSpPr/>
          <p:nvPr/>
        </p:nvSpPr>
        <p:spPr>
          <a:xfrm>
            <a:off x="2286000" y="3744598"/>
            <a:ext cx="6096000" cy="2431435"/>
          </a:xfrm>
          <a:prstGeom prst="rect">
            <a:avLst/>
          </a:prstGeom>
          <a:solidFill>
            <a:schemeClr val="accent6">
              <a:lumMod val="20000"/>
              <a:lumOff val="80000"/>
            </a:schemeClr>
          </a:solidFill>
          <a:ln>
            <a:solidFill>
              <a:srgbClr val="C00000"/>
            </a:solidFill>
          </a:ln>
        </p:spPr>
        <p:txBody>
          <a:bodyPr wrap="square">
            <a:spAutoFit/>
          </a:bodyPr>
          <a:lstStyle/>
          <a:p>
            <a:pPr lvl="0" algn="ctr" fontAlgn="base">
              <a:spcBef>
                <a:spcPct val="0"/>
              </a:spcBef>
              <a:spcAft>
                <a:spcPct val="0"/>
              </a:spcAft>
            </a:pPr>
            <a:r>
              <a:rPr lang="es-ES" sz="1700" b="1" u="sng" dirty="0">
                <a:solidFill>
                  <a:srgbClr val="C00000"/>
                </a:solidFill>
                <a:latin typeface="Baskerville Old Face" pitchFamily="18" charset="0"/>
                <a:cs typeface="Arial" pitchFamily="34" charset="0"/>
              </a:rPr>
              <a:t>ST. THOMAS / ST. JOHN </a:t>
            </a:r>
          </a:p>
          <a:p>
            <a:pPr lvl="0" algn="ctr" fontAlgn="base">
              <a:spcBef>
                <a:spcPct val="0"/>
              </a:spcBef>
              <a:spcAft>
                <a:spcPct val="0"/>
              </a:spcAft>
            </a:pPr>
            <a:r>
              <a:rPr lang="es-ES" sz="1700" b="1" dirty="0">
                <a:solidFill>
                  <a:srgbClr val="C00000"/>
                </a:solidFill>
                <a:latin typeface="Baskerville Old Face" pitchFamily="18" charset="0"/>
                <a:cs typeface="Arial" pitchFamily="34" charset="0"/>
              </a:rPr>
              <a:t>Dirección postal:  1834 </a:t>
            </a:r>
            <a:r>
              <a:rPr lang="es-ES" sz="1700" b="1" dirty="0" err="1">
                <a:solidFill>
                  <a:srgbClr val="C00000"/>
                </a:solidFill>
                <a:latin typeface="Baskerville Old Face" pitchFamily="18" charset="0"/>
                <a:cs typeface="Arial" pitchFamily="34" charset="0"/>
              </a:rPr>
              <a:t>Kongens</a:t>
            </a:r>
            <a:r>
              <a:rPr lang="es-ES" sz="1700" b="1" dirty="0">
                <a:solidFill>
                  <a:srgbClr val="C00000"/>
                </a:solidFill>
                <a:latin typeface="Baskerville Old Face" pitchFamily="18" charset="0"/>
                <a:cs typeface="Arial" pitchFamily="34" charset="0"/>
              </a:rPr>
              <a:t> </a:t>
            </a:r>
            <a:r>
              <a:rPr lang="es-ES" sz="1700" b="1" dirty="0" err="1">
                <a:solidFill>
                  <a:srgbClr val="C00000"/>
                </a:solidFill>
                <a:latin typeface="Baskerville Old Face" pitchFamily="18" charset="0"/>
                <a:cs typeface="Arial" pitchFamily="34" charset="0"/>
              </a:rPr>
              <a:t>Gade</a:t>
            </a:r>
            <a:r>
              <a:rPr lang="es-ES" sz="1700" b="1" dirty="0">
                <a:solidFill>
                  <a:srgbClr val="C00000"/>
                </a:solidFill>
                <a:latin typeface="Baskerville Old Face" pitchFamily="18" charset="0"/>
                <a:cs typeface="Arial" pitchFamily="34" charset="0"/>
              </a:rPr>
              <a:t>, STT, VI   00802</a:t>
            </a:r>
          </a:p>
          <a:p>
            <a:pPr lvl="0" algn="ctr" fontAlgn="base">
              <a:spcBef>
                <a:spcPct val="0"/>
              </a:spcBef>
              <a:spcAft>
                <a:spcPct val="0"/>
              </a:spcAft>
            </a:pPr>
            <a:r>
              <a:rPr lang="es-ES" sz="1700" b="1" dirty="0">
                <a:solidFill>
                  <a:srgbClr val="C00000"/>
                </a:solidFill>
                <a:latin typeface="Baskerville Old Face" pitchFamily="18" charset="0"/>
                <a:cs typeface="Arial" pitchFamily="34" charset="0"/>
              </a:rPr>
              <a:t>Dirección física:  J. Antonio </a:t>
            </a:r>
            <a:r>
              <a:rPr lang="es-ES" sz="1700" b="1" dirty="0" err="1">
                <a:solidFill>
                  <a:srgbClr val="C00000"/>
                </a:solidFill>
                <a:latin typeface="Baskerville Old Face" pitchFamily="18" charset="0"/>
                <a:cs typeface="Arial" pitchFamily="34" charset="0"/>
              </a:rPr>
              <a:t>Jarvis</a:t>
            </a:r>
            <a:r>
              <a:rPr lang="es-ES" sz="1700" b="1" dirty="0">
                <a:solidFill>
                  <a:srgbClr val="C00000"/>
                </a:solidFill>
                <a:latin typeface="Baskerville Old Face" pitchFamily="18" charset="0"/>
                <a:cs typeface="Arial" pitchFamily="34" charset="0"/>
              </a:rPr>
              <a:t> </a:t>
            </a:r>
            <a:r>
              <a:rPr lang="es-ES" sz="1700" b="1" dirty="0" err="1">
                <a:solidFill>
                  <a:srgbClr val="C00000"/>
                </a:solidFill>
                <a:latin typeface="Baskerville Old Face" pitchFamily="18" charset="0"/>
                <a:cs typeface="Arial" pitchFamily="34" charset="0"/>
              </a:rPr>
              <a:t>Annex</a:t>
            </a:r>
            <a:r>
              <a:rPr lang="es-ES" sz="1700" b="1" dirty="0">
                <a:solidFill>
                  <a:srgbClr val="C00000"/>
                </a:solidFill>
                <a:latin typeface="Baskerville Old Face" pitchFamily="18" charset="0"/>
                <a:cs typeface="Arial" pitchFamily="34" charset="0"/>
              </a:rPr>
              <a:t>, STT, VI   00802</a:t>
            </a:r>
          </a:p>
          <a:p>
            <a:pPr lvl="0" algn="ctr" fontAlgn="base">
              <a:spcBef>
                <a:spcPct val="0"/>
              </a:spcBef>
              <a:spcAft>
                <a:spcPct val="0"/>
              </a:spcAft>
            </a:pPr>
            <a:r>
              <a:rPr lang="es-ES" sz="1700" b="1" dirty="0">
                <a:solidFill>
                  <a:srgbClr val="C00000"/>
                </a:solidFill>
                <a:latin typeface="Baskerville Old Face" pitchFamily="18" charset="0"/>
                <a:cs typeface="Arial" pitchFamily="34" charset="0"/>
              </a:rPr>
              <a:t>Número de teléfono:  340-774-0100  x: 2804, 2806, 2808, </a:t>
            </a:r>
            <a:r>
              <a:rPr lang="es-ES" sz="1700" b="1" dirty="0" smtClean="0">
                <a:solidFill>
                  <a:srgbClr val="C00000"/>
                </a:solidFill>
                <a:latin typeface="Baskerville Old Face" pitchFamily="18" charset="0"/>
                <a:cs typeface="Arial" pitchFamily="34" charset="0"/>
              </a:rPr>
              <a:t>o </a:t>
            </a:r>
            <a:r>
              <a:rPr lang="es-ES" sz="1700" b="1" dirty="0">
                <a:solidFill>
                  <a:srgbClr val="C00000"/>
                </a:solidFill>
                <a:latin typeface="Baskerville Old Face" pitchFamily="18" charset="0"/>
                <a:cs typeface="Arial" pitchFamily="34" charset="0"/>
              </a:rPr>
              <a:t>2809</a:t>
            </a:r>
          </a:p>
          <a:p>
            <a:pPr lvl="0" algn="ctr" fontAlgn="base">
              <a:spcBef>
                <a:spcPct val="0"/>
              </a:spcBef>
              <a:spcAft>
                <a:spcPct val="0"/>
              </a:spcAft>
            </a:pPr>
            <a:r>
              <a:rPr lang="es-ES" sz="1700" b="1" dirty="0">
                <a:solidFill>
                  <a:srgbClr val="C00000"/>
                </a:solidFill>
                <a:latin typeface="Baskerville Old Face" pitchFamily="18" charset="0"/>
                <a:cs typeface="Arial" pitchFamily="34" charset="0"/>
              </a:rPr>
              <a:t>Número de fax:  340-777-4342</a:t>
            </a:r>
          </a:p>
          <a:p>
            <a:pPr lvl="0" algn="ctr" fontAlgn="base">
              <a:spcBef>
                <a:spcPct val="0"/>
              </a:spcBef>
              <a:spcAft>
                <a:spcPct val="0"/>
              </a:spcAft>
            </a:pPr>
            <a:r>
              <a:rPr lang="es-ES" sz="1700" b="1" dirty="0" smtClean="0">
                <a:solidFill>
                  <a:srgbClr val="C00000"/>
                </a:solidFill>
                <a:latin typeface="Baskerville Old Face" pitchFamily="18" charset="0"/>
                <a:cs typeface="Arial" pitchFamily="34" charset="0"/>
              </a:rPr>
              <a:t>Correo electrónico: </a:t>
            </a:r>
            <a:r>
              <a:rPr lang="es-ES" sz="1600" b="1" dirty="0" smtClean="0">
                <a:solidFill>
                  <a:schemeClr val="accent3">
                    <a:lumMod val="75000"/>
                  </a:schemeClr>
                </a:solidFill>
                <a:latin typeface="Baskerville Old Face" pitchFamily="18" charset="0"/>
                <a:cs typeface="Arial" pitchFamily="34" charset="0"/>
                <a:hlinkClick r:id="rId4"/>
              </a:rPr>
              <a:t>valrica.byson@vide.vi; maria.martin@vide.vi; </a:t>
            </a:r>
            <a:r>
              <a:rPr lang="es-ES" sz="1600" b="1" dirty="0" smtClean="0">
                <a:solidFill>
                  <a:schemeClr val="accent3">
                    <a:lumMod val="75000"/>
                  </a:schemeClr>
                </a:solidFill>
                <a:latin typeface="Baskerville Old Face" pitchFamily="18" charset="0"/>
                <a:cs typeface="Arial" pitchFamily="34" charset="0"/>
                <a:hlinkClick r:id="rId5"/>
              </a:rPr>
              <a:t>nikima.richards@vide.vi</a:t>
            </a:r>
            <a:r>
              <a:rPr lang="es-ES" sz="1600" b="1" dirty="0" smtClean="0">
                <a:solidFill>
                  <a:schemeClr val="accent3">
                    <a:lumMod val="75000"/>
                  </a:schemeClr>
                </a:solidFill>
                <a:latin typeface="Baskerville Old Face" pitchFamily="18" charset="0"/>
                <a:cs typeface="Arial" pitchFamily="34" charset="0"/>
              </a:rPr>
              <a:t>; </a:t>
            </a:r>
            <a:r>
              <a:rPr lang="es-ES" sz="1600" b="1" u="sng" dirty="0" smtClean="0">
                <a:solidFill>
                  <a:schemeClr val="accent3">
                    <a:lumMod val="75000"/>
                  </a:schemeClr>
                </a:solidFill>
                <a:latin typeface="Baskerville Old Face" pitchFamily="18" charset="0"/>
                <a:cs typeface="Arial" pitchFamily="34" charset="0"/>
              </a:rPr>
              <a:t>yohance.henley@vide.vi</a:t>
            </a:r>
            <a:endParaRPr lang="en-US" sz="1600" b="1" u="sng" dirty="0" smtClean="0">
              <a:solidFill>
                <a:schemeClr val="accent3">
                  <a:lumMod val="75000"/>
                </a:schemeClr>
              </a:solidFill>
              <a:latin typeface="Baskerville Old Face" pitchFamily="18" charset="0"/>
              <a:cs typeface="Arial" pitchFamily="34" charset="0"/>
            </a:endParaRPr>
          </a:p>
          <a:p>
            <a:pPr lvl="0" algn="ctr" fontAlgn="base">
              <a:spcBef>
                <a:spcPct val="0"/>
              </a:spcBef>
              <a:spcAft>
                <a:spcPct val="0"/>
              </a:spcAft>
            </a:pPr>
            <a:r>
              <a:rPr lang="es-PR" sz="1700" b="1" dirty="0" smtClean="0">
                <a:solidFill>
                  <a:srgbClr val="C00000"/>
                </a:solidFill>
                <a:latin typeface="Baskerville Old Face" pitchFamily="18" charset="0"/>
                <a:cs typeface="Arial" pitchFamily="34" charset="0"/>
              </a:rPr>
              <a:t>Página</a:t>
            </a:r>
            <a:r>
              <a:rPr lang="en-US" sz="1700" b="1" dirty="0" smtClean="0">
                <a:solidFill>
                  <a:srgbClr val="C00000"/>
                </a:solidFill>
                <a:latin typeface="Baskerville Old Face" pitchFamily="18" charset="0"/>
                <a:cs typeface="Arial" pitchFamily="34" charset="0"/>
              </a:rPr>
              <a:t> web: </a:t>
            </a:r>
            <a:r>
              <a:rPr lang="en-US" sz="1700" b="1" dirty="0">
                <a:solidFill>
                  <a:schemeClr val="accent3">
                    <a:lumMod val="75000"/>
                  </a:schemeClr>
                </a:solidFill>
                <a:latin typeface="Baskerville Old Face" pitchFamily="18" charset="0"/>
                <a:cs typeface="Arial" pitchFamily="34" charset="0"/>
                <a:hlinkClick r:id="rId6"/>
              </a:rPr>
              <a:t>www.vide.vi/</a:t>
            </a:r>
            <a:r>
              <a:rPr lang="en-US" sz="1700" b="1" dirty="0">
                <a:solidFill>
                  <a:srgbClr val="C00000"/>
                </a:solidFill>
                <a:latin typeface="Baskerville Old Face" pitchFamily="18" charset="0"/>
                <a:cs typeface="Arial" pitchFamily="34" charset="0"/>
              </a:rPr>
              <a:t> </a:t>
            </a:r>
            <a:r>
              <a:rPr lang="en-US" sz="1700" b="1" dirty="0" smtClean="0">
                <a:solidFill>
                  <a:srgbClr val="C00000"/>
                </a:solidFill>
                <a:latin typeface="Baskerville Old Face" pitchFamily="18" charset="0"/>
                <a:cs typeface="Arial" pitchFamily="34" charset="0"/>
              </a:rPr>
              <a:t>o </a:t>
            </a:r>
            <a:r>
              <a:rPr lang="en-US" sz="1700" b="1" dirty="0" smtClean="0">
                <a:solidFill>
                  <a:srgbClr val="C00000"/>
                </a:solidFill>
                <a:latin typeface="Baskerville Old Face" pitchFamily="18" charset="0"/>
                <a:cs typeface="Arial" pitchFamily="34" charset="0"/>
                <a:hlinkClick r:id="rId7"/>
              </a:rPr>
              <a:t>http</a:t>
            </a:r>
            <a:r>
              <a:rPr lang="en-US" sz="1700" b="1" dirty="0">
                <a:solidFill>
                  <a:srgbClr val="C00000"/>
                </a:solidFill>
                <a:latin typeface="Baskerville Old Face" pitchFamily="18" charset="0"/>
                <a:cs typeface="Arial" pitchFamily="34" charset="0"/>
                <a:hlinkClick r:id="rId7"/>
              </a:rPr>
              <a:t>://viculturaled.vide.vi</a:t>
            </a:r>
            <a:r>
              <a:rPr lang="en-US" sz="1700" b="1" dirty="0">
                <a:solidFill>
                  <a:srgbClr val="C00000"/>
                </a:solidFill>
                <a:latin typeface="Baskerville Old Face" pitchFamily="18" charset="0"/>
                <a:cs typeface="Arial" pitchFamily="34" charset="0"/>
              </a:rPr>
              <a:t> </a:t>
            </a:r>
            <a:endParaRPr lang="en-US" sz="1700" b="1" dirty="0" smtClean="0">
              <a:solidFill>
                <a:srgbClr val="C00000"/>
              </a:solidFill>
              <a:latin typeface="Baskerville Old Face" pitchFamily="18" charset="0"/>
              <a:cs typeface="Arial" pitchFamily="34" charset="0"/>
            </a:endParaRPr>
          </a:p>
          <a:p>
            <a:pPr lvl="0" algn="ctr" fontAlgn="base">
              <a:spcBef>
                <a:spcPct val="0"/>
              </a:spcBef>
              <a:spcAft>
                <a:spcPct val="0"/>
              </a:spcAft>
            </a:pPr>
            <a:endParaRPr lang="en-US" sz="1700" b="1" dirty="0" smtClean="0">
              <a:solidFill>
                <a:srgbClr val="C00000"/>
              </a:solidFill>
              <a:latin typeface="Baskerville Old Face" pitchFamily="18" charset="0"/>
              <a:cs typeface="Arial" pitchFamily="34" charset="0"/>
            </a:endParaRPr>
          </a:p>
        </p:txBody>
      </p:sp>
      <p:sp>
        <p:nvSpPr>
          <p:cNvPr id="15" name="Rectangle 14"/>
          <p:cNvSpPr/>
          <p:nvPr/>
        </p:nvSpPr>
        <p:spPr>
          <a:xfrm>
            <a:off x="2286000" y="533400"/>
            <a:ext cx="6324600" cy="969496"/>
          </a:xfrm>
          <a:prstGeom prst="rect">
            <a:avLst/>
          </a:prstGeom>
          <a:solidFill>
            <a:schemeClr val="accent6">
              <a:lumMod val="20000"/>
              <a:lumOff val="80000"/>
            </a:schemeClr>
          </a:solidFill>
          <a:ln>
            <a:solidFill>
              <a:srgbClr val="C00000"/>
            </a:solidFill>
          </a:ln>
        </p:spPr>
        <p:txBody>
          <a:bodyPr wrap="square">
            <a:spAutoFit/>
          </a:bodyPr>
          <a:lstStyle/>
          <a:p>
            <a:pPr lvl="0" algn="ctr">
              <a:spcBef>
                <a:spcPct val="0"/>
              </a:spcBef>
              <a:defRPr/>
            </a:pPr>
            <a:r>
              <a:rPr lang="es-ES" sz="1900" b="1" dirty="0" smtClean="0">
                <a:solidFill>
                  <a:srgbClr val="C00000"/>
                </a:solidFill>
                <a:latin typeface="Century Schoolbook" panose="02040604050505020304" pitchFamily="18" charset="0"/>
              </a:rPr>
              <a:t>Para recibir un reconocimiento de días feriados electrónico mensual  favor de ponerse en contacto con el….</a:t>
            </a:r>
            <a:endParaRPr lang="es-ES" sz="1900" b="1" dirty="0">
              <a:ln w="12700">
                <a:solidFill>
                  <a:schemeClr val="accent3">
                    <a:lumMod val="50000"/>
                  </a:schemeClr>
                </a:solidFill>
                <a:prstDash val="solid"/>
              </a:ln>
              <a:solidFill>
                <a:srgbClr val="C00000"/>
              </a:solidFill>
              <a:effectLst>
                <a:outerShdw blurRad="41275" dist="20320" dir="1800000" algn="tl" rotWithShape="0">
                  <a:srgbClr val="000000">
                    <a:alpha val="40000"/>
                  </a:srgbClr>
                </a:outerShdw>
              </a:effectLst>
              <a:latin typeface="Century Schoolbook" panose="02040604050505020304" pitchFamily="18" charset="0"/>
            </a:endParaRPr>
          </a:p>
        </p:txBody>
      </p:sp>
      <p:pic>
        <p:nvPicPr>
          <p:cNvPr id="12" name="Picture 2" descr="seal[1]"/>
          <p:cNvPicPr>
            <a:picLocks noChangeAspect="1" noChangeArrowheads="1"/>
          </p:cNvPicPr>
          <p:nvPr/>
        </p:nvPicPr>
        <p:blipFill>
          <a:blip r:embed="rId8" cstate="print"/>
          <a:srcRect/>
          <a:stretch>
            <a:fillRect/>
          </a:stretch>
        </p:blipFill>
        <p:spPr bwMode="auto">
          <a:xfrm>
            <a:off x="457200" y="2667000"/>
            <a:ext cx="1371600" cy="1313969"/>
          </a:xfrm>
          <a:prstGeom prst="rect">
            <a:avLst/>
          </a:prstGeom>
          <a:noFill/>
          <a:ln w="9525" algn="in">
            <a:noFill/>
            <a:miter lim="800000"/>
            <a:headEnd/>
            <a:tailEnd/>
          </a:ln>
          <a:effectLst/>
        </p:spPr>
      </p:pic>
      <p:pic>
        <p:nvPicPr>
          <p:cNvPr id="13" name="Picture 1" descr="cid:image004.png@01CD919D.EA625BE0"/>
          <p:cNvPicPr>
            <a:picLocks noChangeAspect="1" noChangeArrowheads="1"/>
          </p:cNvPicPr>
          <p:nvPr/>
        </p:nvPicPr>
        <p:blipFill>
          <a:blip r:embed="rId9" cstate="print"/>
          <a:srcRect/>
          <a:stretch>
            <a:fillRect/>
          </a:stretch>
        </p:blipFill>
        <p:spPr bwMode="auto">
          <a:xfrm>
            <a:off x="541174" y="4114800"/>
            <a:ext cx="1287626" cy="685800"/>
          </a:xfrm>
          <a:prstGeom prst="rect">
            <a:avLst/>
          </a:prstGeom>
          <a:noFill/>
          <a:ln w="9525">
            <a:noFill/>
            <a:miter lim="800000"/>
            <a:headEnd/>
            <a:tailEnd/>
          </a:ln>
        </p:spPr>
      </p:pic>
      <p:pic>
        <p:nvPicPr>
          <p:cNvPr id="14" name="Picture 2"/>
          <p:cNvPicPr>
            <a:picLocks noChangeAspect="1" noChangeArrowheads="1"/>
          </p:cNvPicPr>
          <p:nvPr/>
        </p:nvPicPr>
        <p:blipFill>
          <a:blip r:embed="rId10" cstate="print"/>
          <a:srcRect/>
          <a:stretch>
            <a:fillRect/>
          </a:stretch>
        </p:blipFill>
        <p:spPr bwMode="auto">
          <a:xfrm>
            <a:off x="533400" y="5029200"/>
            <a:ext cx="1295400" cy="917786"/>
          </a:xfrm>
          <a:prstGeom prst="rect">
            <a:avLst/>
          </a:prstGeom>
          <a:noFill/>
          <a:ln w="9525" algn="in">
            <a:noFill/>
            <a:miter lim="800000"/>
            <a:headEnd/>
            <a:tailEnd/>
          </a:ln>
          <a:effectLst/>
        </p:spPr>
      </p:pic>
      <p:sp>
        <p:nvSpPr>
          <p:cNvPr id="16" name="Text Box 2"/>
          <p:cNvSpPr txBox="1">
            <a:spLocks noChangeArrowheads="1"/>
          </p:cNvSpPr>
          <p:nvPr/>
        </p:nvSpPr>
        <p:spPr bwMode="auto">
          <a:xfrm>
            <a:off x="228600" y="6000750"/>
            <a:ext cx="1885950" cy="400050"/>
          </a:xfrm>
          <a:prstGeom prst="rect">
            <a:avLst/>
          </a:prstGeom>
          <a:solidFill>
            <a:schemeClr val="accent3">
              <a:lumMod val="40000"/>
              <a:lumOff val="60000"/>
            </a:schemeClr>
          </a:solidFill>
          <a:ln w="9525" algn="in">
            <a:solidFill>
              <a:srgbClr val="C00000"/>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C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C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ransition advClick="0" advTm="10000"/>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5618</TotalTime>
  <Words>1203</Words>
  <Application>Microsoft Office PowerPoint</Application>
  <PresentationFormat>On-screen Show (4:3)</PresentationFormat>
  <Paragraphs>113</Paragraphs>
  <Slides>8</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Batang</vt:lpstr>
      <vt:lpstr>Arial</vt:lpstr>
      <vt:lpstr>Baskerville Old Face</vt:lpstr>
      <vt:lpstr>Bodoni MT</vt:lpstr>
      <vt:lpstr>Calibri</vt:lpstr>
      <vt:lpstr>Century Schoolbook</vt:lpstr>
      <vt:lpstr>Constantia</vt:lpstr>
      <vt:lpstr>Edwardian Script ITC</vt:lpstr>
      <vt:lpstr>Garamond</vt:lpstr>
      <vt:lpstr>Times New Roman</vt:lpstr>
      <vt:lpstr>Organic</vt:lpstr>
      <vt:lpstr>  Reconocimiento de los días feriados de Noviembre 2016 en las islas vírgenes de estados unidos </vt:lpstr>
      <vt:lpstr>Día de D. Hamilton Jackson </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Henley, Yohance</cp:lastModifiedBy>
  <cp:revision>769</cp:revision>
  <cp:lastPrinted>2015-09-01T20:32:47Z</cp:lastPrinted>
  <dcterms:created xsi:type="dcterms:W3CDTF">2012-09-12T18:02:31Z</dcterms:created>
  <dcterms:modified xsi:type="dcterms:W3CDTF">2016-10-27T12:37:23Z</dcterms:modified>
</cp:coreProperties>
</file>