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sldIdLst>
    <p:sldId id="265" r:id="rId2"/>
    <p:sldId id="290" r:id="rId3"/>
    <p:sldId id="291" r:id="rId4"/>
    <p:sldId id="301" r:id="rId5"/>
    <p:sldId id="302" r:id="rId6"/>
    <p:sldId id="303" r:id="rId7"/>
    <p:sldId id="304" r:id="rId8"/>
    <p:sldId id="305" r:id="rId9"/>
    <p:sldId id="306" r:id="rId10"/>
    <p:sldId id="307" r:id="rId11"/>
    <p:sldId id="308" r:id="rId12"/>
    <p:sldId id="309" r:id="rId13"/>
    <p:sldId id="310" r:id="rId14"/>
    <p:sldId id="311" r:id="rId15"/>
    <p:sldId id="312" r:id="rId16"/>
    <p:sldId id="313" r:id="rId17"/>
    <p:sldId id="314" r:id="rId18"/>
    <p:sldId id="315" r:id="rId19"/>
    <p:sldId id="316" r:id="rId20"/>
    <p:sldId id="317" r:id="rId21"/>
    <p:sldId id="318" r:id="rId22"/>
    <p:sldId id="319" r:id="rId23"/>
    <p:sldId id="320" r:id="rId24"/>
    <p:sldId id="322" r:id="rId25"/>
    <p:sldId id="321" r:id="rId26"/>
    <p:sldId id="323" r:id="rId27"/>
    <p:sldId id="324" r:id="rId28"/>
    <p:sldId id="325" r:id="rId29"/>
    <p:sldId id="326" r:id="rId30"/>
    <p:sldId id="327" r:id="rId31"/>
    <p:sldId id="328" r:id="rId32"/>
    <p:sldId id="329" r:id="rId33"/>
    <p:sldId id="330" r:id="rId34"/>
    <p:sldId id="336" r:id="rId35"/>
    <p:sldId id="335" r:id="rId36"/>
    <p:sldId id="334" r:id="rId37"/>
    <p:sldId id="287" r:id="rId38"/>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4684" autoAdjust="0"/>
  </p:normalViewPr>
  <p:slideViewPr>
    <p:cSldViewPr>
      <p:cViewPr varScale="1">
        <p:scale>
          <a:sx n="79" d="100"/>
          <a:sy n="79" d="100"/>
        </p:scale>
        <p:origin x="114" y="7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a:xfrm>
            <a:off x="1921934" y="5054602"/>
            <a:ext cx="4064860" cy="279400"/>
          </a:xfrm>
        </p:spPr>
        <p:txBody>
          <a:bodyPr/>
          <a:lstStyle/>
          <a:p>
            <a:endParaRPr lang="en-US"/>
          </a:p>
        </p:txBody>
      </p:sp>
      <p:sp>
        <p:nvSpPr>
          <p:cNvPr id="6" name="Slide Number Placeholder 5"/>
          <p:cNvSpPr>
            <a:spLocks noGrp="1"/>
          </p:cNvSpPr>
          <p:nvPr>
            <p:ph type="sldNum" sz="quarter" idx="12"/>
          </p:nvPr>
        </p:nvSpPr>
        <p:spPr>
          <a:xfrm>
            <a:off x="6817317" y="5054602"/>
            <a:ext cx="413483" cy="279400"/>
          </a:xfrm>
        </p:spPr>
        <p:txBody>
          <a:bodyPr/>
          <a:lstStyle/>
          <a:p>
            <a:fld id="{0E95CD19-0FFB-4F39-9FF2-E2FC18217418}" type="slidenum">
              <a:rPr lang="en-US" smtClean="0"/>
              <a:pPr/>
              <a:t>‹#›</a:t>
            </a:fld>
            <a:endParaRPr 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8735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465016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6398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5391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100247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81906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8879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406403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0199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36035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7116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37912251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012101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95CD19-0FFB-4F39-9FF2-E2FC18217418}" type="slidenum">
              <a:rPr lang="en-US" smtClean="0"/>
              <a:pPr/>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2968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030029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920871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828230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91EE5EF-FEFC-4F88-9A7A-01BF286FA3E1}" type="datetimeFigureOut">
              <a:rPr lang="en-US" smtClean="0"/>
              <a:pPr/>
              <a:t>10/27/2016</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E95CD19-0FFB-4F39-9FF2-E2FC18217418}" type="slidenum">
              <a:rPr lang="en-US" smtClean="0"/>
              <a:pPr/>
              <a:t>‹#›</a:t>
            </a:fld>
            <a:endParaRPr lang="en-US"/>
          </a:p>
        </p:txBody>
      </p:sp>
    </p:spTree>
    <p:extLst>
      <p:ext uri="{BB962C8B-B14F-4D97-AF65-F5344CB8AC3E}">
        <p14:creationId xmlns:p14="http://schemas.microsoft.com/office/powerpoint/2010/main" val="2481648624"/>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pinterest.com/pin/60165344997497232/"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www.pinterest.com/pin/60165344997497232/" TargetMode="Externa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hyperlink" Target="https://www.pinterest.com/pin/60165344997497232/" TargetMode="Externa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8.gif"/><Relationship Id="rId7"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hyperlink" Target="mailto:alpbenjamin@sttj.k12.vi" TargetMode="External"/><Relationship Id="rId5" Type="http://schemas.openxmlformats.org/officeDocument/2006/relationships/hyperlink" Target="mailto:mmartin@sttj.k12.vi" TargetMode="External"/><Relationship Id="rId4" Type="http://schemas.openxmlformats.org/officeDocument/2006/relationships/hyperlink" Target="mailto:vbryson@stx.k12.vi" TargetMode="External"/><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census.gov/history/pdf/1917usvi.pdf"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s-flag[1]"/>
          <p:cNvPicPr>
            <a:picLocks noChangeAspect="1" noChangeArrowheads="1"/>
          </p:cNvPicPr>
          <p:nvPr/>
        </p:nvPicPr>
        <p:blipFill>
          <a:blip r:embed="rId2" cstate="print"/>
          <a:srcRect/>
          <a:stretch>
            <a:fillRect/>
          </a:stretch>
        </p:blipFill>
        <p:spPr bwMode="auto">
          <a:xfrm>
            <a:off x="497680" y="396315"/>
            <a:ext cx="1167691" cy="943642"/>
          </a:xfrm>
          <a:prstGeom prst="rect">
            <a:avLst/>
          </a:prstGeom>
          <a:noFill/>
          <a:ln w="9525" algn="in">
            <a:noFill/>
            <a:miter lim="800000"/>
            <a:headEnd/>
            <a:tailEnd/>
          </a:ln>
          <a:effectLst/>
        </p:spPr>
      </p:pic>
      <p:pic>
        <p:nvPicPr>
          <p:cNvPr id="5" name="Picture 4" descr="armour_usvi-flag[1]"/>
          <p:cNvPicPr>
            <a:picLocks noChangeAspect="1" noChangeArrowheads="1" noCrop="1"/>
          </p:cNvPicPr>
          <p:nvPr/>
        </p:nvPicPr>
        <p:blipFill>
          <a:blip r:embed="rId3" cstate="print"/>
          <a:srcRect/>
          <a:stretch>
            <a:fillRect/>
          </a:stretch>
        </p:blipFill>
        <p:spPr bwMode="auto">
          <a:xfrm>
            <a:off x="481328" y="1462806"/>
            <a:ext cx="1219200" cy="1009401"/>
          </a:xfrm>
          <a:prstGeom prst="rect">
            <a:avLst/>
          </a:prstGeom>
          <a:noFill/>
          <a:ln w="9525" algn="in">
            <a:noFill/>
            <a:miter lim="800000"/>
            <a:headEnd/>
            <a:tailEnd/>
          </a:ln>
        </p:spPr>
      </p:pic>
      <p:pic>
        <p:nvPicPr>
          <p:cNvPr id="8" name="Picture 2" descr="seal[1]"/>
          <p:cNvPicPr>
            <a:picLocks noChangeAspect="1" noChangeArrowheads="1"/>
          </p:cNvPicPr>
          <p:nvPr/>
        </p:nvPicPr>
        <p:blipFill>
          <a:blip r:embed="rId4" cstate="print"/>
          <a:srcRect/>
          <a:stretch>
            <a:fillRect/>
          </a:stretch>
        </p:blipFill>
        <p:spPr bwMode="auto">
          <a:xfrm>
            <a:off x="434015" y="2531530"/>
            <a:ext cx="1313827" cy="1237019"/>
          </a:xfrm>
          <a:prstGeom prst="rect">
            <a:avLst/>
          </a:prstGeom>
          <a:noFill/>
          <a:ln w="9525" algn="in">
            <a:noFill/>
            <a:miter lim="800000"/>
            <a:headEnd/>
            <a:tailEnd/>
          </a:ln>
          <a:effectLst/>
        </p:spPr>
      </p:pic>
      <p:pic>
        <p:nvPicPr>
          <p:cNvPr id="11" name="Picture 2"/>
          <p:cNvPicPr>
            <a:picLocks noChangeAspect="1" noChangeArrowheads="1"/>
          </p:cNvPicPr>
          <p:nvPr/>
        </p:nvPicPr>
        <p:blipFill>
          <a:blip r:embed="rId5" cstate="print"/>
          <a:srcRect/>
          <a:stretch>
            <a:fillRect/>
          </a:stretch>
        </p:blipFill>
        <p:spPr bwMode="auto">
          <a:xfrm>
            <a:off x="3200400" y="-243764"/>
            <a:ext cx="2452371" cy="1766749"/>
          </a:xfrm>
          <a:prstGeom prst="rect">
            <a:avLst/>
          </a:prstGeom>
          <a:noFill/>
          <a:ln w="9525" algn="in">
            <a:noFill/>
            <a:miter lim="800000"/>
            <a:headEnd/>
            <a:tailEnd/>
          </a:ln>
          <a:effectLst/>
        </p:spPr>
      </p:pic>
      <p:sp>
        <p:nvSpPr>
          <p:cNvPr id="12" name="Text Box 2"/>
          <p:cNvSpPr txBox="1">
            <a:spLocks noChangeArrowheads="1"/>
          </p:cNvSpPr>
          <p:nvPr/>
        </p:nvSpPr>
        <p:spPr bwMode="auto">
          <a:xfrm>
            <a:off x="147955" y="5996053"/>
            <a:ext cx="1885950" cy="400050"/>
          </a:xfrm>
          <a:prstGeom prst="rect">
            <a:avLst/>
          </a:prstGeom>
          <a:solidFill>
            <a:schemeClr val="accent6">
              <a:lumMod val="20000"/>
              <a:lumOff val="80000"/>
            </a:schemeClr>
          </a:solidFill>
          <a:ln w="9525" algn="in">
            <a:solidFill>
              <a:schemeClr val="accent5">
                <a:lumMod val="75000"/>
              </a:schemeClr>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5">
                    <a:lumMod val="75000"/>
                  </a:schemeClr>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5">
                    <a:lumMod val="75000"/>
                  </a:schemeClr>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accent5">
                  <a:lumMod val="75000"/>
                </a:schemeClr>
              </a:solidFill>
              <a:effectLst/>
              <a:latin typeface="Arial" pitchFamily="34" charset="0"/>
              <a:cs typeface="Arial" pitchFamily="34" charset="0"/>
            </a:endParaRPr>
          </a:p>
        </p:txBody>
      </p:sp>
      <p:sp>
        <p:nvSpPr>
          <p:cNvPr id="13" name="Title 1"/>
          <p:cNvSpPr txBox="1">
            <a:spLocks/>
          </p:cNvSpPr>
          <p:nvPr/>
        </p:nvSpPr>
        <p:spPr>
          <a:xfrm>
            <a:off x="2022686" y="1462806"/>
            <a:ext cx="6500495" cy="1600199"/>
          </a:xfrm>
          <a:prstGeom prst="rect">
            <a:avLst/>
          </a:prstGeom>
          <a:solidFill>
            <a:schemeClr val="accent6">
              <a:lumMod val="20000"/>
              <a:lumOff val="80000"/>
            </a:schemeClr>
          </a:solidFill>
          <a:ln>
            <a:solidFill>
              <a:schemeClr val="accent5">
                <a:lumMod val="75000"/>
              </a:schemeClr>
            </a:solidFill>
          </a:ln>
          <a:effectLst/>
        </p:spPr>
        <p:txBody>
          <a:bodyPr vert="horz" lIns="91440" tIns="45720" rIns="91440" bIns="45720" rtlCol="0" anchor="b">
            <a:noAutofit/>
          </a:bodyPr>
          <a:lstStyle>
            <a:lvl1pPr algn="ctr" defTabSz="457200" rtl="0" eaLnBrk="1" latinLnBrk="0" hangingPunct="1">
              <a:spcBef>
                <a:spcPct val="0"/>
              </a:spcBef>
              <a:buNone/>
              <a:defRPr sz="48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n-US" sz="3000" b="1" dirty="0">
                <a:solidFill>
                  <a:schemeClr val="accent4"/>
                </a:solidFill>
                <a:latin typeface="Algerian" panose="04020705040A02060702" pitchFamily="82" charset="0"/>
                <a:cs typeface="Times New Roman" pitchFamily="18" charset="0"/>
              </a:rPr>
              <a:t>November 2016 </a:t>
            </a:r>
          </a:p>
          <a:p>
            <a:pPr>
              <a:defRPr/>
            </a:pPr>
            <a:endParaRPr lang="en-US" sz="3000" b="1" dirty="0">
              <a:solidFill>
                <a:schemeClr val="accent4"/>
              </a:solidFill>
              <a:latin typeface="Algerian" panose="04020705040A02060702" pitchFamily="82" charset="0"/>
              <a:cs typeface="Times New Roman" pitchFamily="18" charset="0"/>
            </a:endParaRPr>
          </a:p>
          <a:p>
            <a:pPr>
              <a:defRPr/>
            </a:pPr>
            <a:r>
              <a:rPr lang="en-US" sz="3000" b="1" dirty="0" smtClean="0">
                <a:solidFill>
                  <a:schemeClr val="accent4"/>
                </a:solidFill>
                <a:latin typeface="Algerian" panose="04020705040A02060702" pitchFamily="82" charset="0"/>
                <a:cs typeface="Times New Roman" pitchFamily="18" charset="0"/>
              </a:rPr>
              <a:t>HISTORICAL CULTURAL CALENDAR</a:t>
            </a:r>
            <a:endParaRPr lang="en-US" sz="3000" b="1" dirty="0">
              <a:solidFill>
                <a:schemeClr val="accent4"/>
              </a:solidFill>
              <a:latin typeface="Algerian" panose="04020705040A02060702" pitchFamily="82" charset="0"/>
              <a:cs typeface="Times New Roman" pitchFamily="18" charset="0"/>
            </a:endParaRPr>
          </a:p>
        </p:txBody>
      </p:sp>
      <p:sp>
        <p:nvSpPr>
          <p:cNvPr id="15" name="Title 1"/>
          <p:cNvSpPr txBox="1">
            <a:spLocks/>
          </p:cNvSpPr>
          <p:nvPr/>
        </p:nvSpPr>
        <p:spPr>
          <a:xfrm>
            <a:off x="2235411" y="3886200"/>
            <a:ext cx="6267450" cy="2004947"/>
          </a:xfrm>
          <a:prstGeom prst="rect">
            <a:avLst/>
          </a:prstGeom>
          <a:solidFill>
            <a:schemeClr val="accent6">
              <a:lumMod val="20000"/>
              <a:lumOff val="80000"/>
            </a:schemeClr>
          </a:solidFill>
          <a:ln>
            <a:solidFill>
              <a:schemeClr val="accent5">
                <a:lumMod val="75000"/>
              </a:schemeClr>
            </a:solidFill>
          </a:ln>
          <a:effectLst/>
        </p:spPr>
        <p:txBody>
          <a:bodyPr vert="horz" lIns="91440" tIns="45720" rIns="91440" bIns="45720" rtlCol="0" anchor="b">
            <a:noAutofit/>
          </a:bodyPr>
          <a:lstStyle>
            <a:lvl1pPr algn="ctr" defTabSz="457200" rtl="0" eaLnBrk="1" latinLnBrk="0" hangingPunct="1">
              <a:spcBef>
                <a:spcPct val="0"/>
              </a:spcBef>
              <a:buNone/>
              <a:defRPr sz="48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defTabSz="914400">
              <a:lnSpc>
                <a:spcPts val="1000"/>
              </a:lnSpc>
              <a:buClr>
                <a:schemeClr val="accent1"/>
              </a:buClr>
              <a:buSzPct val="80000"/>
              <a:defRPr/>
            </a:pPr>
            <a:endParaRPr lang="en-US" sz="2000" b="1" dirty="0">
              <a:ln>
                <a:noFill/>
              </a:ln>
              <a:solidFill>
                <a:srgbClr val="00B050"/>
              </a:solidFill>
              <a:latin typeface="Edwardian Script ITC" pitchFamily="66" charset="0"/>
            </a:endParaRPr>
          </a:p>
          <a:p>
            <a:pPr lvl="0" defTabSz="914400">
              <a:lnSpc>
                <a:spcPts val="1000"/>
              </a:lnSpc>
              <a:buClr>
                <a:schemeClr val="accent1"/>
              </a:buClr>
              <a:buSzPct val="80000"/>
              <a:defRPr/>
            </a:pPr>
            <a:endParaRPr lang="en-US" sz="2000" b="1" dirty="0">
              <a:solidFill>
                <a:schemeClr val="accent4"/>
              </a:solidFill>
              <a:latin typeface="Edwardian Script ITC" pitchFamily="66" charset="0"/>
            </a:endParaRPr>
          </a:p>
          <a:p>
            <a:pPr lvl="0" defTabSz="914400">
              <a:lnSpc>
                <a:spcPts val="1000"/>
              </a:lnSpc>
              <a:buClr>
                <a:schemeClr val="accent1"/>
              </a:buClr>
              <a:buSzPct val="80000"/>
              <a:defRPr/>
            </a:pPr>
            <a:r>
              <a:rPr lang="en-US" sz="2000" b="1" dirty="0">
                <a:ln>
                  <a:noFill/>
                </a:ln>
                <a:solidFill>
                  <a:schemeClr val="accent4"/>
                </a:solidFill>
                <a:latin typeface="Algerian" panose="04020705040A02060702" pitchFamily="82" charset="0"/>
              </a:rPr>
              <a:t>Compliments of:</a:t>
            </a:r>
          </a:p>
          <a:p>
            <a:pPr lvl="0" defTabSz="914400">
              <a:lnSpc>
                <a:spcPts val="1000"/>
              </a:lnSpc>
              <a:buClr>
                <a:schemeClr val="accent1"/>
              </a:buClr>
              <a:buSzPct val="80000"/>
              <a:defRPr/>
            </a:pPr>
            <a:endParaRPr lang="en-US" sz="2000" b="1" dirty="0">
              <a:ln>
                <a:noFill/>
              </a:ln>
              <a:solidFill>
                <a:schemeClr val="accent4"/>
              </a:solidFill>
              <a:latin typeface="Algerian" panose="04020705040A02060702" pitchFamily="82" charset="0"/>
            </a:endParaRPr>
          </a:p>
          <a:p>
            <a:pPr lvl="0" defTabSz="914400">
              <a:lnSpc>
                <a:spcPts val="1000"/>
              </a:lnSpc>
              <a:buClr>
                <a:schemeClr val="accent1"/>
              </a:buClr>
              <a:buSzPct val="80000"/>
              <a:defRPr/>
            </a:pPr>
            <a:endParaRPr lang="en-US" sz="2000" b="1" dirty="0">
              <a:ln>
                <a:noFill/>
              </a:ln>
              <a:solidFill>
                <a:schemeClr val="accent4"/>
              </a:solidFill>
              <a:latin typeface="Algerian" panose="04020705040A02060702" pitchFamily="82" charset="0"/>
            </a:endParaRPr>
          </a:p>
          <a:p>
            <a:pPr lvl="0" defTabSz="914400">
              <a:lnSpc>
                <a:spcPts val="1000"/>
              </a:lnSpc>
              <a:buClr>
                <a:schemeClr val="accent1"/>
              </a:buClr>
              <a:buSzPct val="80000"/>
              <a:defRPr/>
            </a:pPr>
            <a:r>
              <a:rPr lang="en-US" sz="2000" b="1" dirty="0">
                <a:solidFill>
                  <a:schemeClr val="accent4"/>
                </a:solidFill>
                <a:latin typeface="Algerian" panose="04020705040A02060702" pitchFamily="82" charset="0"/>
              </a:rPr>
              <a:t>Virgin Islands Department of Education</a:t>
            </a:r>
          </a:p>
          <a:p>
            <a:pPr lvl="0" defTabSz="914400">
              <a:lnSpc>
                <a:spcPts val="1000"/>
              </a:lnSpc>
              <a:buClr>
                <a:schemeClr val="accent1"/>
              </a:buClr>
              <a:buSzPct val="80000"/>
              <a:defRPr/>
            </a:pPr>
            <a:endParaRPr lang="en-US" sz="2000" b="1" dirty="0">
              <a:solidFill>
                <a:schemeClr val="accent4"/>
              </a:solidFill>
              <a:latin typeface="Algerian" panose="04020705040A02060702" pitchFamily="82" charset="0"/>
            </a:endParaRPr>
          </a:p>
          <a:p>
            <a:pPr lvl="0" defTabSz="914400">
              <a:lnSpc>
                <a:spcPts val="1000"/>
              </a:lnSpc>
              <a:buClr>
                <a:schemeClr val="accent1"/>
              </a:buClr>
              <a:buSzPct val="80000"/>
              <a:defRPr/>
            </a:pPr>
            <a:endParaRPr lang="en-US" sz="2000" b="1" dirty="0">
              <a:solidFill>
                <a:schemeClr val="accent4"/>
              </a:solidFill>
              <a:latin typeface="Algerian" panose="04020705040A02060702" pitchFamily="82" charset="0"/>
            </a:endParaRPr>
          </a:p>
          <a:p>
            <a:pPr lvl="0" defTabSz="914400">
              <a:lnSpc>
                <a:spcPts val="1000"/>
              </a:lnSpc>
              <a:buClr>
                <a:schemeClr val="accent1"/>
              </a:buClr>
              <a:buSzPct val="80000"/>
              <a:defRPr/>
            </a:pPr>
            <a:r>
              <a:rPr lang="en-US" sz="2000" b="1" dirty="0">
                <a:ln>
                  <a:noFill/>
                </a:ln>
                <a:solidFill>
                  <a:schemeClr val="accent4"/>
                </a:solidFill>
                <a:latin typeface="Algerian" panose="04020705040A02060702" pitchFamily="82" charset="0"/>
              </a:rPr>
              <a:t>Division of Virgin Islands Cultural </a:t>
            </a:r>
            <a:r>
              <a:rPr lang="en-US" sz="2000" b="1" dirty="0" smtClean="0">
                <a:ln>
                  <a:noFill/>
                </a:ln>
                <a:solidFill>
                  <a:schemeClr val="accent4"/>
                </a:solidFill>
                <a:latin typeface="Algerian" panose="04020705040A02060702" pitchFamily="82" charset="0"/>
              </a:rPr>
              <a:t>Education</a:t>
            </a:r>
          </a:p>
          <a:p>
            <a:pPr lvl="0" defTabSz="914400">
              <a:lnSpc>
                <a:spcPts val="1000"/>
              </a:lnSpc>
              <a:buClr>
                <a:schemeClr val="accent1"/>
              </a:buClr>
              <a:buSzPct val="80000"/>
              <a:defRPr/>
            </a:pPr>
            <a:endParaRPr lang="en-US" sz="2000" b="1" dirty="0">
              <a:ln>
                <a:noFill/>
              </a:ln>
              <a:solidFill>
                <a:schemeClr val="accent4"/>
              </a:solidFill>
              <a:latin typeface="Algerian" panose="04020705040A02060702" pitchFamily="82" charset="0"/>
            </a:endParaRPr>
          </a:p>
          <a:p>
            <a:pPr lvl="0" defTabSz="914400">
              <a:lnSpc>
                <a:spcPts val="1000"/>
              </a:lnSpc>
              <a:buClr>
                <a:schemeClr val="accent1"/>
              </a:buClr>
              <a:buSzPct val="80000"/>
              <a:defRPr/>
            </a:pPr>
            <a:endParaRPr lang="en-US" sz="2000" b="1" dirty="0" smtClean="0">
              <a:ln>
                <a:noFill/>
              </a:ln>
              <a:solidFill>
                <a:schemeClr val="accent4"/>
              </a:solidFill>
              <a:latin typeface="Algerian" panose="04020705040A02060702" pitchFamily="82" charset="0"/>
            </a:endParaRPr>
          </a:p>
          <a:p>
            <a:pPr lvl="0" defTabSz="914400">
              <a:lnSpc>
                <a:spcPts val="1000"/>
              </a:lnSpc>
              <a:buClr>
                <a:schemeClr val="accent1"/>
              </a:buClr>
              <a:buSzPct val="80000"/>
              <a:defRPr/>
            </a:pPr>
            <a:endParaRPr lang="en-US" sz="2000" b="1" dirty="0" smtClean="0">
              <a:ln>
                <a:noFill/>
              </a:ln>
              <a:solidFill>
                <a:schemeClr val="accent4"/>
              </a:solidFill>
              <a:latin typeface="Algerian" panose="04020705040A02060702" pitchFamily="82" charset="0"/>
            </a:endParaRPr>
          </a:p>
          <a:p>
            <a:pPr lvl="0" defTabSz="914400">
              <a:lnSpc>
                <a:spcPts val="1000"/>
              </a:lnSpc>
              <a:buClr>
                <a:schemeClr val="accent1"/>
              </a:buClr>
              <a:buSzPct val="80000"/>
              <a:defRPr/>
            </a:pPr>
            <a:endParaRPr lang="en-US" sz="2000" b="1" dirty="0">
              <a:ln>
                <a:noFill/>
              </a:ln>
              <a:solidFill>
                <a:schemeClr val="accent4"/>
              </a:solidFill>
              <a:latin typeface="Algerian" panose="04020705040A02060702" pitchFamily="82" charset="0"/>
            </a:endParaRPr>
          </a:p>
        </p:txBody>
      </p:sp>
      <p:pic>
        <p:nvPicPr>
          <p:cNvPr id="16" name="Picture 2" descr="cid:97D21B81-F687-4FB4-93B7-A7D48243B590@etan.sttj.k12.v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760" y="3768549"/>
            <a:ext cx="1176338" cy="11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7th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3005118"/>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1978  </a:t>
            </a:r>
            <a:endParaRPr lang="en-US" sz="3600" dirty="0" smtClean="0">
              <a:solidFill>
                <a:srgbClr val="000000"/>
              </a:solidFill>
              <a:latin typeface="Times New Roman" panose="02020603050405020304" pitchFamily="18" charset="0"/>
            </a:endParaRPr>
          </a:p>
          <a:p>
            <a:pPr>
              <a:lnSpc>
                <a:spcPct val="75000"/>
              </a:lnSpc>
            </a:pPr>
            <a:r>
              <a:rPr lang="en-US" sz="3600" dirty="0" smtClean="0">
                <a:solidFill>
                  <a:srgbClr val="000000"/>
                </a:solidFill>
                <a:latin typeface="Times New Roman" panose="02020603050405020304" pitchFamily="18" charset="0"/>
              </a:rPr>
              <a:t>Luis </a:t>
            </a:r>
            <a:r>
              <a:rPr lang="en-US" sz="3600" dirty="0">
                <a:solidFill>
                  <a:srgbClr val="000000"/>
                </a:solidFill>
                <a:latin typeface="Times New Roman" panose="02020603050405020304" pitchFamily="18" charset="0"/>
              </a:rPr>
              <a:t>– </a:t>
            </a:r>
            <a:r>
              <a:rPr lang="en-US" sz="3600" dirty="0" err="1">
                <a:solidFill>
                  <a:srgbClr val="000000"/>
                </a:solidFill>
                <a:latin typeface="Times New Roman" panose="02020603050405020304" pitchFamily="18" charset="0"/>
              </a:rPr>
              <a:t>Millin</a:t>
            </a:r>
            <a:r>
              <a:rPr lang="en-US" sz="3600" dirty="0">
                <a:solidFill>
                  <a:srgbClr val="000000"/>
                </a:solidFill>
                <a:latin typeface="Times New Roman" panose="02020603050405020304" pitchFamily="18" charset="0"/>
              </a:rPr>
              <a:t> beat De-Lugo-Dawson, Evans defeated </a:t>
            </a:r>
            <a:r>
              <a:rPr lang="en-US" sz="3600" dirty="0" err="1">
                <a:solidFill>
                  <a:srgbClr val="000000"/>
                </a:solidFill>
                <a:latin typeface="Times New Roman" panose="02020603050405020304" pitchFamily="18" charset="0"/>
              </a:rPr>
              <a:t>Watlington</a:t>
            </a:r>
            <a:r>
              <a:rPr lang="en-US" sz="3600" dirty="0">
                <a:solidFill>
                  <a:srgbClr val="000000"/>
                </a:solidFill>
                <a:latin typeface="Times New Roman" panose="02020603050405020304" pitchFamily="18" charset="0"/>
              </a:rPr>
              <a:t> and the Democrats won 12 of 15 seats. </a:t>
            </a:r>
            <a:endParaRPr lang="en-US" sz="2800" kern="14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572000" y="1600200"/>
            <a:ext cx="2746255" cy="347205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5392538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8th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665188"/>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1965  </a:t>
            </a:r>
            <a:r>
              <a:rPr lang="en-US" sz="2000" dirty="0">
                <a:solidFill>
                  <a:srgbClr val="000000"/>
                </a:solidFill>
                <a:latin typeface="Times New Roman" panose="02020603050405020304" pitchFamily="18" charset="0"/>
              </a:rPr>
              <a:t>Lucian Stout, affectionately called Lucy, was born on the island of St. Thomas, United States Virgin Islands on November 8, 1965, to Ella May and the late </a:t>
            </a:r>
            <a:r>
              <a:rPr lang="en-US" sz="2000" dirty="0" err="1">
                <a:solidFill>
                  <a:srgbClr val="000000"/>
                </a:solidFill>
                <a:latin typeface="Times New Roman" panose="02020603050405020304" pitchFamily="18" charset="0"/>
              </a:rPr>
              <a:t>Voltrage</a:t>
            </a:r>
            <a:r>
              <a:rPr lang="en-US" sz="2000" dirty="0">
                <a:solidFill>
                  <a:srgbClr val="000000"/>
                </a:solidFill>
                <a:latin typeface="Times New Roman" panose="02020603050405020304" pitchFamily="18" charset="0"/>
              </a:rPr>
              <a:t> Stout. Although a member of a large family of eleven brothers and sisters, her parents took the time to instill in her strong Christian values. In 1984, she </a:t>
            </a:r>
          </a:p>
          <a:p>
            <a:pPr>
              <a:lnSpc>
                <a:spcPct val="75000"/>
              </a:lnSpc>
            </a:pPr>
            <a:r>
              <a:rPr lang="en-US" sz="2000" dirty="0">
                <a:solidFill>
                  <a:srgbClr val="000000"/>
                </a:solidFill>
                <a:latin typeface="Times New Roman" panose="02020603050405020304" pitchFamily="18" charset="0"/>
              </a:rPr>
              <a:t>graduated from </a:t>
            </a:r>
          </a:p>
          <a:p>
            <a:pPr>
              <a:lnSpc>
                <a:spcPct val="75000"/>
              </a:lnSpc>
            </a:pPr>
            <a:r>
              <a:rPr lang="en-US" sz="2000" dirty="0">
                <a:solidFill>
                  <a:srgbClr val="000000"/>
                </a:solidFill>
                <a:latin typeface="Times New Roman" panose="02020603050405020304" pitchFamily="18" charset="0"/>
              </a:rPr>
              <a:t>Ivanna Eudora Kean </a:t>
            </a:r>
          </a:p>
          <a:p>
            <a:pPr>
              <a:lnSpc>
                <a:spcPct val="75000"/>
              </a:lnSpc>
            </a:pPr>
            <a:r>
              <a:rPr lang="en-US" sz="2000" dirty="0">
                <a:solidFill>
                  <a:srgbClr val="000000"/>
                </a:solidFill>
                <a:latin typeface="Times New Roman" panose="02020603050405020304" pitchFamily="18" charset="0"/>
              </a:rPr>
              <a:t>High School. She later </a:t>
            </a:r>
          </a:p>
          <a:p>
            <a:pPr>
              <a:lnSpc>
                <a:spcPct val="75000"/>
              </a:lnSpc>
            </a:pPr>
            <a:r>
              <a:rPr lang="en-US" sz="2000" dirty="0">
                <a:solidFill>
                  <a:srgbClr val="000000"/>
                </a:solidFill>
                <a:latin typeface="Times New Roman" panose="02020603050405020304" pitchFamily="18" charset="0"/>
              </a:rPr>
              <a:t>earned certificates in </a:t>
            </a:r>
          </a:p>
          <a:p>
            <a:pPr>
              <a:lnSpc>
                <a:spcPct val="75000"/>
              </a:lnSpc>
            </a:pPr>
            <a:r>
              <a:rPr lang="en-US" sz="2000" dirty="0">
                <a:solidFill>
                  <a:srgbClr val="000000"/>
                </a:solidFill>
                <a:latin typeface="Times New Roman" panose="02020603050405020304" pitchFamily="18" charset="0"/>
              </a:rPr>
              <a:t>medical assistance and </a:t>
            </a:r>
          </a:p>
          <a:p>
            <a:pPr>
              <a:lnSpc>
                <a:spcPct val="75000"/>
              </a:lnSpc>
            </a:pPr>
            <a:r>
              <a:rPr lang="en-US" sz="2000" dirty="0">
                <a:solidFill>
                  <a:srgbClr val="000000"/>
                </a:solidFill>
                <a:latin typeface="Times New Roman" panose="02020603050405020304" pitchFamily="18" charset="0"/>
              </a:rPr>
              <a:t>accounting from Edison Job Corps Center, Edison, New Jersey in </a:t>
            </a:r>
            <a:r>
              <a:rPr lang="en-US" sz="2000" dirty="0" smtClean="0">
                <a:solidFill>
                  <a:srgbClr val="000000"/>
                </a:solidFill>
                <a:latin typeface="Times New Roman" panose="02020603050405020304" pitchFamily="18" charset="0"/>
              </a:rPr>
              <a:t>1987.</a:t>
            </a:r>
            <a:endParaRPr lang="en-US" sz="20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343400" y="1600200"/>
            <a:ext cx="3184634" cy="36576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9385211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9th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111703"/>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2013 </a:t>
            </a:r>
            <a:r>
              <a:rPr lang="en-US" sz="2400" dirty="0">
                <a:solidFill>
                  <a:srgbClr val="000000"/>
                </a:solidFill>
                <a:latin typeface="Times New Roman" panose="02020603050405020304" pitchFamily="18" charset="0"/>
              </a:rPr>
              <a:t>Seaborne Airlines announced that they will launch a new route between Luis Muñoz </a:t>
            </a:r>
            <a:r>
              <a:rPr lang="en-US" sz="2400" dirty="0" err="1">
                <a:solidFill>
                  <a:srgbClr val="000000"/>
                </a:solidFill>
                <a:latin typeface="Times New Roman" panose="02020603050405020304" pitchFamily="18" charset="0"/>
              </a:rPr>
              <a:t>Marín</a:t>
            </a:r>
            <a:r>
              <a:rPr lang="en-US" sz="2400" dirty="0">
                <a:solidFill>
                  <a:srgbClr val="000000"/>
                </a:solidFill>
                <a:latin typeface="Times New Roman" panose="02020603050405020304" pitchFamily="18" charset="0"/>
              </a:rPr>
              <a:t> International Airport in San Juan, Puerto Rico (SJU) and St </a:t>
            </a:r>
            <a:r>
              <a:rPr lang="en-US" sz="2400" dirty="0" err="1">
                <a:solidFill>
                  <a:srgbClr val="000000"/>
                </a:solidFill>
                <a:latin typeface="Times New Roman" panose="02020603050405020304" pitchFamily="18" charset="0"/>
              </a:rPr>
              <a:t>Kitt’s</a:t>
            </a:r>
            <a:r>
              <a:rPr lang="en-US" sz="2400" dirty="0">
                <a:solidFill>
                  <a:srgbClr val="000000"/>
                </a:solidFill>
                <a:latin typeface="Times New Roman" panose="02020603050405020304" pitchFamily="18" charset="0"/>
              </a:rPr>
              <a:t> Robert L. Bradshaw International Airport (SKB), with continuous service to Nevis’ Vance W. Amory International Airport (NEV), beginning Wednesday, January 15th, 2014. The flights will operate daily. </a:t>
            </a:r>
          </a:p>
        </p:txBody>
      </p:sp>
      <p:pic>
        <p:nvPicPr>
          <p:cNvPr id="2" name="Picture 1"/>
          <p:cNvPicPr>
            <a:picLocks noChangeAspect="1"/>
          </p:cNvPicPr>
          <p:nvPr/>
        </p:nvPicPr>
        <p:blipFill>
          <a:blip r:embed="rId3"/>
          <a:stretch>
            <a:fillRect/>
          </a:stretch>
        </p:blipFill>
        <p:spPr>
          <a:xfrm>
            <a:off x="4343401" y="2031546"/>
            <a:ext cx="3886200" cy="24357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595531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10th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3277820"/>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2013 </a:t>
            </a:r>
            <a:r>
              <a:rPr lang="en-US" sz="2400" dirty="0">
                <a:solidFill>
                  <a:srgbClr val="000000"/>
                </a:solidFill>
                <a:latin typeface="Times New Roman" panose="02020603050405020304" pitchFamily="18" charset="0"/>
              </a:rPr>
              <a:t>The Veterans Service Organization of the Virgin Islands and the Office of Veteran Affairs joined the rest of the nation in pausing to observe the annual commemoration </a:t>
            </a:r>
          </a:p>
          <a:p>
            <a:pPr>
              <a:lnSpc>
                <a:spcPct val="75000"/>
              </a:lnSpc>
            </a:pPr>
            <a:r>
              <a:rPr lang="en-US" sz="2400" dirty="0">
                <a:solidFill>
                  <a:srgbClr val="000000"/>
                </a:solidFill>
                <a:latin typeface="Times New Roman" panose="02020603050405020304" pitchFamily="18" charset="0"/>
              </a:rPr>
              <a:t>of Veterans Day</a:t>
            </a:r>
          </a:p>
          <a:p>
            <a:pPr>
              <a:lnSpc>
                <a:spcPct val="75000"/>
              </a:lnSpc>
            </a:pPr>
            <a:r>
              <a:rPr lang="en-US" sz="2400" dirty="0">
                <a:solidFill>
                  <a:srgbClr val="000000"/>
                </a:solidFill>
                <a:latin typeface="Times New Roman" panose="02020603050405020304" pitchFamily="18" charset="0"/>
              </a:rPr>
              <a:t> on Sunday on </a:t>
            </a:r>
          </a:p>
          <a:p>
            <a:pPr>
              <a:lnSpc>
                <a:spcPct val="75000"/>
              </a:lnSpc>
            </a:pPr>
            <a:r>
              <a:rPr lang="en-US" sz="2400" dirty="0">
                <a:solidFill>
                  <a:srgbClr val="000000"/>
                </a:solidFill>
                <a:latin typeface="Times New Roman" panose="02020603050405020304" pitchFamily="18" charset="0"/>
              </a:rPr>
              <a:t>St. John and Monday</a:t>
            </a:r>
          </a:p>
          <a:p>
            <a:pPr>
              <a:lnSpc>
                <a:spcPct val="75000"/>
              </a:lnSpc>
            </a:pPr>
            <a:r>
              <a:rPr lang="en-US" sz="2400" dirty="0">
                <a:solidFill>
                  <a:srgbClr val="000000"/>
                </a:solidFill>
                <a:latin typeface="Times New Roman" panose="02020603050405020304" pitchFamily="18" charset="0"/>
              </a:rPr>
              <a:t> on St. Thomas and St. Croix</a:t>
            </a:r>
            <a:endParaRPr lang="en-US" sz="2400" kern="14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419600" y="1297697"/>
            <a:ext cx="3130660" cy="313066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7413843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11th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533400" y="1272212"/>
            <a:ext cx="3733800" cy="3836115"/>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2013 Christiansted boardwalk project announced that it will entail a full replacement of all of the surface pieces of the existing boardwalk. </a:t>
            </a:r>
          </a:p>
        </p:txBody>
      </p:sp>
      <p:pic>
        <p:nvPicPr>
          <p:cNvPr id="4" name="Picture 3"/>
          <p:cNvPicPr>
            <a:picLocks noChangeAspect="1"/>
          </p:cNvPicPr>
          <p:nvPr/>
        </p:nvPicPr>
        <p:blipFill>
          <a:blip r:embed="rId3"/>
          <a:stretch>
            <a:fillRect/>
          </a:stretch>
        </p:blipFill>
        <p:spPr>
          <a:xfrm>
            <a:off x="4419600" y="1752600"/>
            <a:ext cx="4138199" cy="274380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87866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12th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3836115"/>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1842 </a:t>
            </a:r>
            <a:r>
              <a:rPr lang="en-US" sz="3600" dirty="0" smtClean="0">
                <a:solidFill>
                  <a:srgbClr val="000000"/>
                </a:solidFill>
                <a:latin typeface="Times New Roman" panose="02020603050405020304" pitchFamily="18" charset="0"/>
              </a:rPr>
              <a:t> </a:t>
            </a:r>
          </a:p>
          <a:p>
            <a:pPr>
              <a:lnSpc>
                <a:spcPct val="75000"/>
              </a:lnSpc>
            </a:pPr>
            <a:r>
              <a:rPr lang="en-US" sz="3600" dirty="0" smtClean="0">
                <a:solidFill>
                  <a:srgbClr val="000000"/>
                </a:solidFill>
                <a:latin typeface="Times New Roman" panose="02020603050405020304" pitchFamily="18" charset="0"/>
              </a:rPr>
              <a:t>The </a:t>
            </a:r>
            <a:r>
              <a:rPr lang="en-US" sz="3600" dirty="0">
                <a:solidFill>
                  <a:srgbClr val="000000"/>
                </a:solidFill>
                <a:latin typeface="Times New Roman" panose="02020603050405020304" pitchFamily="18" charset="0"/>
              </a:rPr>
              <a:t>USS Somers left Cape </a:t>
            </a:r>
            <a:r>
              <a:rPr lang="en-US" sz="3600" dirty="0" err="1">
                <a:solidFill>
                  <a:srgbClr val="000000"/>
                </a:solidFill>
                <a:latin typeface="Times New Roman" panose="02020603050405020304" pitchFamily="18" charset="0"/>
              </a:rPr>
              <a:t>Mesurado</a:t>
            </a:r>
            <a:r>
              <a:rPr lang="en-US" sz="3600" dirty="0">
                <a:solidFill>
                  <a:srgbClr val="000000"/>
                </a:solidFill>
                <a:latin typeface="Times New Roman" panose="02020603050405020304" pitchFamily="18" charset="0"/>
              </a:rPr>
              <a:t> in Liberia bound for St. Thomas in the Danish West Indies. This was it’s second voyage. </a:t>
            </a:r>
          </a:p>
        </p:txBody>
      </p:sp>
      <p:pic>
        <p:nvPicPr>
          <p:cNvPr id="2" name="Picture 1"/>
          <p:cNvPicPr>
            <a:picLocks noChangeAspect="1"/>
          </p:cNvPicPr>
          <p:nvPr/>
        </p:nvPicPr>
        <p:blipFill>
          <a:blip r:embed="rId3"/>
          <a:stretch>
            <a:fillRect/>
          </a:stretch>
        </p:blipFill>
        <p:spPr>
          <a:xfrm>
            <a:off x="4267200" y="1501591"/>
            <a:ext cx="4097829" cy="3085238"/>
          </a:xfrm>
          <a:prstGeom prst="rect">
            <a:avLst/>
          </a:prstGeom>
        </p:spPr>
      </p:pic>
    </p:spTree>
    <p:extLst>
      <p:ext uri="{BB962C8B-B14F-4D97-AF65-F5344CB8AC3E}">
        <p14:creationId xmlns:p14="http://schemas.microsoft.com/office/powerpoint/2010/main" val="8212076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13th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111703"/>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smtClean="0">
                <a:solidFill>
                  <a:srgbClr val="000000"/>
                </a:solidFill>
                <a:latin typeface="Times New Roman" panose="02020603050405020304" pitchFamily="18" charset="0"/>
              </a:rPr>
              <a:t>1965 </a:t>
            </a:r>
          </a:p>
          <a:p>
            <a:pPr>
              <a:lnSpc>
                <a:spcPct val="75000"/>
              </a:lnSpc>
            </a:pPr>
            <a:r>
              <a:rPr lang="en-US" sz="2400" dirty="0" smtClean="0">
                <a:solidFill>
                  <a:srgbClr val="000000"/>
                </a:solidFill>
                <a:latin typeface="Times New Roman" panose="02020603050405020304" pitchFamily="18" charset="0"/>
              </a:rPr>
              <a:t> </a:t>
            </a:r>
            <a:r>
              <a:rPr lang="en-US" sz="2400" dirty="0">
                <a:solidFill>
                  <a:srgbClr val="000000"/>
                </a:solidFill>
                <a:latin typeface="Times New Roman" panose="02020603050405020304" pitchFamily="18" charset="0"/>
              </a:rPr>
              <a:t>A recent travelogue from Denmark by a </a:t>
            </a:r>
            <a:r>
              <a:rPr lang="en-US" sz="2400" dirty="0" err="1">
                <a:solidFill>
                  <a:srgbClr val="000000"/>
                </a:solidFill>
                <a:latin typeface="Times New Roman" panose="02020603050405020304" pitchFamily="18" charset="0"/>
              </a:rPr>
              <a:t>St.Thomas</a:t>
            </a:r>
            <a:r>
              <a:rPr lang="en-US" sz="2400" dirty="0">
                <a:solidFill>
                  <a:srgbClr val="000000"/>
                </a:solidFill>
                <a:latin typeface="Times New Roman" panose="02020603050405020304" pitchFamily="18" charset="0"/>
              </a:rPr>
              <a:t> traveler stated, " </a:t>
            </a:r>
            <a:r>
              <a:rPr lang="en-US" sz="2400" dirty="0" err="1">
                <a:solidFill>
                  <a:srgbClr val="000000"/>
                </a:solidFill>
                <a:latin typeface="Times New Roman" panose="02020603050405020304" pitchFamily="18" charset="0"/>
              </a:rPr>
              <a:t>Copenhagon</a:t>
            </a:r>
            <a:r>
              <a:rPr lang="en-US" sz="2400" dirty="0">
                <a:solidFill>
                  <a:srgbClr val="000000"/>
                </a:solidFill>
                <a:latin typeface="Times New Roman" panose="02020603050405020304" pitchFamily="18" charset="0"/>
              </a:rPr>
              <a:t> has one shopping area in the center devoted entirely to pedestrians, with no car on the street. The area covers about five blocks. Main </a:t>
            </a:r>
            <a:r>
              <a:rPr lang="en-US" sz="2400" dirty="0" err="1">
                <a:solidFill>
                  <a:srgbClr val="000000"/>
                </a:solidFill>
                <a:latin typeface="Times New Roman" panose="02020603050405020304" pitchFamily="18" charset="0"/>
              </a:rPr>
              <a:t>St.Thomas</a:t>
            </a:r>
            <a:r>
              <a:rPr lang="en-US" sz="2400" dirty="0">
                <a:solidFill>
                  <a:srgbClr val="000000"/>
                </a:solidFill>
                <a:latin typeface="Times New Roman" panose="02020603050405020304" pitchFamily="18" charset="0"/>
              </a:rPr>
              <a:t> will become a similar area as or tourism continues to grow it certainly did! </a:t>
            </a:r>
          </a:p>
        </p:txBody>
      </p:sp>
      <p:pic>
        <p:nvPicPr>
          <p:cNvPr id="2" name="Picture 1"/>
          <p:cNvPicPr>
            <a:picLocks noChangeAspect="1"/>
          </p:cNvPicPr>
          <p:nvPr/>
        </p:nvPicPr>
        <p:blipFill>
          <a:blip r:embed="rId3"/>
          <a:stretch>
            <a:fillRect/>
          </a:stretch>
        </p:blipFill>
        <p:spPr>
          <a:xfrm>
            <a:off x="4343400" y="1752600"/>
            <a:ext cx="3992020" cy="278996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886397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14th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108817"/>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1493 </a:t>
            </a:r>
            <a:r>
              <a:rPr lang="en-US" sz="2400" dirty="0">
                <a:solidFill>
                  <a:srgbClr val="000000"/>
                </a:solidFill>
                <a:latin typeface="Times New Roman" panose="02020603050405020304" pitchFamily="18" charset="0"/>
              </a:rPr>
              <a:t>Christopher Columbus anchored outside of Salt River, St. Croix. On this date, the first battle between native Caribs and Europeans took place at Salt River.  He later </a:t>
            </a:r>
          </a:p>
          <a:p>
            <a:pPr>
              <a:lnSpc>
                <a:spcPct val="75000"/>
              </a:lnSpc>
            </a:pPr>
            <a:r>
              <a:rPr lang="en-US" sz="2400" dirty="0">
                <a:solidFill>
                  <a:srgbClr val="000000"/>
                </a:solidFill>
                <a:latin typeface="Times New Roman" panose="02020603050405020304" pitchFamily="18" charset="0"/>
              </a:rPr>
              <a:t>travelled north </a:t>
            </a:r>
          </a:p>
          <a:p>
            <a:pPr>
              <a:lnSpc>
                <a:spcPct val="75000"/>
              </a:lnSpc>
            </a:pPr>
            <a:r>
              <a:rPr lang="en-US" sz="2400" dirty="0">
                <a:solidFill>
                  <a:srgbClr val="000000"/>
                </a:solidFill>
                <a:latin typeface="Times New Roman" panose="02020603050405020304" pitchFamily="18" charset="0"/>
              </a:rPr>
              <a:t>to islands he </a:t>
            </a:r>
          </a:p>
          <a:p>
            <a:pPr>
              <a:lnSpc>
                <a:spcPct val="75000"/>
              </a:lnSpc>
            </a:pPr>
            <a:r>
              <a:rPr lang="en-US" sz="2400" dirty="0">
                <a:solidFill>
                  <a:srgbClr val="000000"/>
                </a:solidFill>
                <a:latin typeface="Times New Roman" panose="02020603050405020304" pitchFamily="18" charset="0"/>
              </a:rPr>
              <a:t>named The </a:t>
            </a:r>
          </a:p>
          <a:p>
            <a:pPr>
              <a:lnSpc>
                <a:spcPct val="75000"/>
              </a:lnSpc>
            </a:pPr>
            <a:r>
              <a:rPr lang="en-US" sz="2400" dirty="0">
                <a:solidFill>
                  <a:srgbClr val="000000"/>
                </a:solidFill>
                <a:latin typeface="Times New Roman" panose="02020603050405020304" pitchFamily="18" charset="0"/>
              </a:rPr>
              <a:t>Virgin Islands</a:t>
            </a:r>
          </a:p>
          <a:p>
            <a:pPr>
              <a:lnSpc>
                <a:spcPct val="75000"/>
              </a:lnSpc>
            </a:pPr>
            <a:r>
              <a:rPr lang="en-US" sz="2400" dirty="0">
                <a:solidFill>
                  <a:srgbClr val="000000"/>
                </a:solidFill>
                <a:latin typeface="Times New Roman" panose="02020603050405020304" pitchFamily="18" charset="0"/>
              </a:rPr>
              <a:t> in honor of St.</a:t>
            </a:r>
          </a:p>
          <a:p>
            <a:pPr>
              <a:lnSpc>
                <a:spcPct val="75000"/>
              </a:lnSpc>
            </a:pPr>
            <a:r>
              <a:rPr lang="en-US" sz="2400" dirty="0">
                <a:solidFill>
                  <a:srgbClr val="000000"/>
                </a:solidFill>
                <a:latin typeface="Times New Roman" panose="02020603050405020304" pitchFamily="18" charset="0"/>
              </a:rPr>
              <a:t> Ursula &amp; her </a:t>
            </a:r>
          </a:p>
          <a:p>
            <a:pPr>
              <a:lnSpc>
                <a:spcPct val="75000"/>
              </a:lnSpc>
            </a:pPr>
            <a:r>
              <a:rPr lang="en-US" sz="2400" dirty="0">
                <a:solidFill>
                  <a:srgbClr val="000000"/>
                </a:solidFill>
                <a:latin typeface="Times New Roman" panose="02020603050405020304" pitchFamily="18" charset="0"/>
              </a:rPr>
              <a:t>martyred 11,000 </a:t>
            </a:r>
            <a:r>
              <a:rPr lang="en-US" sz="2400" dirty="0" smtClean="0">
                <a:solidFill>
                  <a:srgbClr val="000000"/>
                </a:solidFill>
                <a:latin typeface="Times New Roman" panose="02020603050405020304" pitchFamily="18" charset="0"/>
              </a:rPr>
              <a:t>virgins.</a:t>
            </a:r>
            <a:endParaRPr lang="en-US" sz="2400" kern="14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267200" y="1873930"/>
            <a:ext cx="3967506" cy="2971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012083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15th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3742819"/>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2011 </a:t>
            </a:r>
            <a:r>
              <a:rPr lang="en-US" sz="3600" dirty="0" smtClean="0">
                <a:solidFill>
                  <a:srgbClr val="000000"/>
                </a:solidFill>
                <a:latin typeface="Times New Roman" panose="02020603050405020304" pitchFamily="18" charset="0"/>
              </a:rPr>
              <a:t> </a:t>
            </a:r>
          </a:p>
          <a:p>
            <a:pPr>
              <a:lnSpc>
                <a:spcPct val="75000"/>
              </a:lnSpc>
            </a:pPr>
            <a:r>
              <a:rPr lang="en-US" sz="2800" dirty="0" smtClean="0">
                <a:solidFill>
                  <a:srgbClr val="000000"/>
                </a:solidFill>
                <a:latin typeface="Times New Roman" panose="02020603050405020304" pitchFamily="18" charset="0"/>
              </a:rPr>
              <a:t>The </a:t>
            </a:r>
            <a:r>
              <a:rPr lang="en-US" sz="2800" dirty="0">
                <a:solidFill>
                  <a:srgbClr val="000000"/>
                </a:solidFill>
                <a:latin typeface="Times New Roman" panose="02020603050405020304" pitchFamily="18" charset="0"/>
              </a:rPr>
              <a:t>Virgin Islands Water and Power Authority rationed potable water when Unit 11, a steam- generating boiler, sprang leaks and left 5,500 customers on St. Thomas without regularly scheduled water for nine weeks.</a:t>
            </a:r>
          </a:p>
        </p:txBody>
      </p:sp>
      <p:pic>
        <p:nvPicPr>
          <p:cNvPr id="2" name="Picture 1"/>
          <p:cNvPicPr>
            <a:picLocks noChangeAspect="1"/>
          </p:cNvPicPr>
          <p:nvPr/>
        </p:nvPicPr>
        <p:blipFill>
          <a:blip r:embed="rId3"/>
          <a:stretch>
            <a:fillRect/>
          </a:stretch>
        </p:blipFill>
        <p:spPr>
          <a:xfrm>
            <a:off x="4419600" y="1981200"/>
            <a:ext cx="2990688" cy="26168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073970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16th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203523"/>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1913  </a:t>
            </a:r>
            <a:r>
              <a:rPr lang="en-US" sz="2000" dirty="0">
                <a:solidFill>
                  <a:srgbClr val="000000"/>
                </a:solidFill>
                <a:latin typeface="Times New Roman" panose="02020603050405020304" pitchFamily="18" charset="0"/>
              </a:rPr>
              <a:t>Roy </a:t>
            </a:r>
            <a:r>
              <a:rPr lang="en-US" sz="2000" dirty="0" err="1">
                <a:solidFill>
                  <a:srgbClr val="000000"/>
                </a:solidFill>
                <a:latin typeface="Times New Roman" panose="02020603050405020304" pitchFamily="18" charset="0"/>
              </a:rPr>
              <a:t>Adelbert</a:t>
            </a:r>
            <a:r>
              <a:rPr lang="en-US" sz="2000" dirty="0">
                <a:solidFill>
                  <a:srgbClr val="000000"/>
                </a:solidFill>
                <a:latin typeface="Times New Roman" panose="02020603050405020304" pitchFamily="18" charset="0"/>
              </a:rPr>
              <a:t> </a:t>
            </a:r>
            <a:r>
              <a:rPr lang="en-US" sz="2000" dirty="0" err="1">
                <a:solidFill>
                  <a:srgbClr val="000000"/>
                </a:solidFill>
                <a:latin typeface="Times New Roman" panose="02020603050405020304" pitchFamily="18" charset="0"/>
              </a:rPr>
              <a:t>Anduze</a:t>
            </a:r>
            <a:r>
              <a:rPr lang="en-US" sz="2000" dirty="0">
                <a:solidFill>
                  <a:srgbClr val="000000"/>
                </a:solidFill>
                <a:latin typeface="Times New Roman" panose="02020603050405020304" pitchFamily="18" charset="0"/>
              </a:rPr>
              <a:t> was born on St. Thomas to Carl </a:t>
            </a:r>
            <a:r>
              <a:rPr lang="en-US" sz="2000" dirty="0" err="1">
                <a:solidFill>
                  <a:srgbClr val="000000"/>
                </a:solidFill>
                <a:latin typeface="Times New Roman" panose="02020603050405020304" pitchFamily="18" charset="0"/>
              </a:rPr>
              <a:t>Adelbert</a:t>
            </a:r>
            <a:r>
              <a:rPr lang="en-US" sz="2000" dirty="0">
                <a:solidFill>
                  <a:srgbClr val="000000"/>
                </a:solidFill>
                <a:latin typeface="Times New Roman" panose="02020603050405020304" pitchFamily="18" charset="0"/>
              </a:rPr>
              <a:t> and Mildred Verona (nee </a:t>
            </a:r>
            <a:r>
              <a:rPr lang="en-US" sz="2000" dirty="0" err="1">
                <a:solidFill>
                  <a:srgbClr val="000000"/>
                </a:solidFill>
                <a:latin typeface="Times New Roman" panose="02020603050405020304" pitchFamily="18" charset="0"/>
              </a:rPr>
              <a:t>Watlington</a:t>
            </a:r>
            <a:r>
              <a:rPr lang="en-US" sz="2000" dirty="0">
                <a:solidFill>
                  <a:srgbClr val="000000"/>
                </a:solidFill>
                <a:latin typeface="Times New Roman" panose="02020603050405020304" pitchFamily="18" charset="0"/>
              </a:rPr>
              <a:t>).  He was a physician, surgeon, Fellow in Surgery at Howard University, Chief Municipal Physician and Commissioner of Health, Fellow in the American Colleges of Surgeons</a:t>
            </a:r>
          </a:p>
          <a:p>
            <a:pPr>
              <a:lnSpc>
                <a:spcPct val="75000"/>
              </a:lnSpc>
            </a:pPr>
            <a:r>
              <a:rPr lang="en-US" sz="2000" dirty="0">
                <a:solidFill>
                  <a:srgbClr val="000000"/>
                </a:solidFill>
                <a:latin typeface="Times New Roman" panose="02020603050405020304" pitchFamily="18" charset="0"/>
              </a:rPr>
              <a:t> and </a:t>
            </a:r>
            <a:r>
              <a:rPr lang="en-US" sz="2000" dirty="0" err="1">
                <a:solidFill>
                  <a:srgbClr val="000000"/>
                </a:solidFill>
                <a:latin typeface="Times New Roman" panose="02020603050405020304" pitchFamily="18" charset="0"/>
              </a:rPr>
              <a:t>Angiology,and</a:t>
            </a:r>
            <a:r>
              <a:rPr lang="en-US" sz="2000" dirty="0">
                <a:solidFill>
                  <a:srgbClr val="000000"/>
                </a:solidFill>
                <a:latin typeface="Times New Roman" panose="02020603050405020304" pitchFamily="18" charset="0"/>
              </a:rPr>
              <a:t> Delegate </a:t>
            </a:r>
          </a:p>
          <a:p>
            <a:pPr>
              <a:lnSpc>
                <a:spcPct val="75000"/>
              </a:lnSpc>
            </a:pPr>
            <a:r>
              <a:rPr lang="en-US" sz="2000" dirty="0">
                <a:solidFill>
                  <a:srgbClr val="000000"/>
                </a:solidFill>
                <a:latin typeface="Times New Roman" panose="02020603050405020304" pitchFamily="18" charset="0"/>
              </a:rPr>
              <a:t>to the U.N. General </a:t>
            </a:r>
          </a:p>
          <a:p>
            <a:pPr>
              <a:lnSpc>
                <a:spcPct val="75000"/>
              </a:lnSpc>
            </a:pPr>
            <a:r>
              <a:rPr lang="en-US" sz="2000" dirty="0">
                <a:solidFill>
                  <a:srgbClr val="000000"/>
                </a:solidFill>
                <a:latin typeface="Times New Roman" panose="02020603050405020304" pitchFamily="18" charset="0"/>
              </a:rPr>
              <a:t>Assembly, to present, </a:t>
            </a:r>
          </a:p>
          <a:p>
            <a:pPr>
              <a:lnSpc>
                <a:spcPct val="75000"/>
              </a:lnSpc>
            </a:pPr>
            <a:r>
              <a:rPr lang="en-US" sz="2000" dirty="0">
                <a:solidFill>
                  <a:srgbClr val="000000"/>
                </a:solidFill>
                <a:latin typeface="Times New Roman" panose="02020603050405020304" pitchFamily="18" charset="0"/>
              </a:rPr>
              <a:t>“Health in Non-Self </a:t>
            </a:r>
          </a:p>
          <a:p>
            <a:pPr>
              <a:lnSpc>
                <a:spcPct val="75000"/>
              </a:lnSpc>
            </a:pPr>
            <a:r>
              <a:rPr lang="en-US" sz="2000" dirty="0">
                <a:solidFill>
                  <a:srgbClr val="000000"/>
                </a:solidFill>
                <a:latin typeface="Times New Roman" panose="02020603050405020304" pitchFamily="18" charset="0"/>
              </a:rPr>
              <a:t>Governing Territories” </a:t>
            </a:r>
          </a:p>
          <a:p>
            <a:pPr>
              <a:lnSpc>
                <a:spcPct val="75000"/>
              </a:lnSpc>
            </a:pPr>
            <a:r>
              <a:rPr lang="en-US" sz="2000" dirty="0">
                <a:solidFill>
                  <a:srgbClr val="000000"/>
                </a:solidFill>
                <a:latin typeface="Times New Roman" panose="02020603050405020304" pitchFamily="18" charset="0"/>
              </a:rPr>
              <a:t>and CVI Board of </a:t>
            </a:r>
          </a:p>
          <a:p>
            <a:pPr>
              <a:lnSpc>
                <a:spcPct val="75000"/>
              </a:lnSpc>
            </a:pPr>
            <a:r>
              <a:rPr lang="en-US" sz="2000" dirty="0">
                <a:solidFill>
                  <a:srgbClr val="000000"/>
                </a:solidFill>
                <a:latin typeface="Times New Roman" panose="02020603050405020304" pitchFamily="18" charset="0"/>
              </a:rPr>
              <a:t>Trustees member.</a:t>
            </a:r>
          </a:p>
        </p:txBody>
      </p:sp>
      <p:pic>
        <p:nvPicPr>
          <p:cNvPr id="2" name="Picture 1"/>
          <p:cNvPicPr>
            <a:picLocks noChangeAspect="1"/>
          </p:cNvPicPr>
          <p:nvPr/>
        </p:nvPicPr>
        <p:blipFill>
          <a:blip r:embed="rId3"/>
          <a:stretch>
            <a:fillRect/>
          </a:stretch>
        </p:blipFill>
        <p:spPr>
          <a:xfrm>
            <a:off x="4495800" y="1295400"/>
            <a:ext cx="2756939" cy="392863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864269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752600" y="1676400"/>
            <a:ext cx="5638800" cy="3352800"/>
          </a:xfrm>
          <a:prstGeom prst="rect">
            <a:avLst/>
          </a:prstGeom>
          <a:solidFill>
            <a:schemeClr val="accent5">
              <a:lumMod val="20000"/>
              <a:lumOff val="80000"/>
            </a:schemeClr>
          </a:solidFill>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a:bodyPr>
          <a:lstStyle/>
          <a:p>
            <a:pPr lvl="0" algn="ctr">
              <a:spcBef>
                <a:spcPct val="0"/>
              </a:spcBef>
              <a:defRPr/>
            </a:pPr>
            <a:endParaRPr lang="en-US" sz="3000" b="1" dirty="0" smtClean="0">
              <a:ln w="12700">
                <a:solidFill>
                  <a:srgbClr val="7030A0"/>
                </a:solidFill>
                <a:prstDash val="solid"/>
              </a:ln>
              <a:solidFill>
                <a:schemeClr val="accent4"/>
              </a:solidFill>
              <a:effectLst>
                <a:outerShdw blurRad="38100" dist="38100" dir="2700000" algn="tl">
                  <a:srgbClr val="000000">
                    <a:alpha val="43137"/>
                  </a:srgbClr>
                </a:outerShdw>
              </a:effectLst>
              <a:latin typeface="+mj-lt"/>
            </a:endParaRPr>
          </a:p>
          <a:p>
            <a:pPr lvl="0" algn="ctr">
              <a:spcBef>
                <a:spcPct val="0"/>
              </a:spcBef>
              <a:defRPr/>
            </a:pPr>
            <a:endParaRPr lang="en-US" sz="3000" b="1" dirty="0">
              <a:ln w="12700">
                <a:solidFill>
                  <a:srgbClr val="7030A0"/>
                </a:solidFill>
                <a:prstDash val="solid"/>
              </a:ln>
              <a:solidFill>
                <a:schemeClr val="accent4"/>
              </a:solidFill>
              <a:effectLst>
                <a:outerShdw blurRad="38100" dist="38100" dir="2700000" algn="tl">
                  <a:srgbClr val="000000">
                    <a:alpha val="43137"/>
                  </a:srgbClr>
                </a:outerShdw>
              </a:effectLst>
              <a:latin typeface="+mj-lt"/>
            </a:endParaRPr>
          </a:p>
          <a:p>
            <a:pPr lvl="0" algn="ctr">
              <a:spcBef>
                <a:spcPct val="0"/>
              </a:spcBef>
              <a:defRPr/>
            </a:pPr>
            <a:endParaRPr lang="en-US" sz="3000" b="1" dirty="0">
              <a:ln w="12700">
                <a:solidFill>
                  <a:srgbClr val="7030A0"/>
                </a:solidFill>
                <a:prstDash val="solid"/>
              </a:ln>
              <a:solidFill>
                <a:schemeClr val="accent4"/>
              </a:solidFill>
              <a:effectLst>
                <a:outerShdw blurRad="38100" dist="38100" dir="2700000" algn="tl">
                  <a:srgbClr val="000000">
                    <a:alpha val="43137"/>
                  </a:srgbClr>
                </a:outerShdw>
              </a:effectLst>
              <a:latin typeface="+mj-lt"/>
            </a:endParaRPr>
          </a:p>
          <a:p>
            <a:pPr algn="ctr">
              <a:spcBef>
                <a:spcPct val="0"/>
              </a:spcBef>
              <a:defRPr/>
            </a:pPr>
            <a:r>
              <a:rPr lang="en-US" sz="4000" b="1" dirty="0" smtClean="0">
                <a:solidFill>
                  <a:schemeClr val="accent4"/>
                </a:solidFill>
                <a:latin typeface="Algerian" panose="04020705040A02060702" pitchFamily="82" charset="0"/>
                <a:cs typeface="Times New Roman" pitchFamily="18" charset="0"/>
              </a:rPr>
              <a:t>*** November </a:t>
            </a:r>
            <a:r>
              <a:rPr lang="en-US" sz="4000" b="1" dirty="0">
                <a:solidFill>
                  <a:schemeClr val="accent4"/>
                </a:solidFill>
                <a:latin typeface="Algerian" panose="04020705040A02060702" pitchFamily="82" charset="0"/>
                <a:cs typeface="Times New Roman" pitchFamily="18" charset="0"/>
              </a:rPr>
              <a:t>2016 </a:t>
            </a:r>
            <a:r>
              <a:rPr lang="en-US" sz="4000" b="1" dirty="0" smtClean="0">
                <a:solidFill>
                  <a:schemeClr val="accent4"/>
                </a:solidFill>
                <a:latin typeface="Algerian" panose="04020705040A02060702" pitchFamily="82" charset="0"/>
                <a:cs typeface="Times New Roman" pitchFamily="18" charset="0"/>
              </a:rPr>
              <a:t>***</a:t>
            </a:r>
            <a:endParaRPr lang="en-US" sz="4000" b="1" dirty="0">
              <a:solidFill>
                <a:schemeClr val="accent4"/>
              </a:solidFill>
              <a:latin typeface="Algerian" panose="04020705040A02060702" pitchFamily="82" charset="0"/>
              <a:cs typeface="Times New Roman" pitchFamily="18" charset="0"/>
            </a:endParaRPr>
          </a:p>
          <a:p>
            <a:pPr lvl="0" algn="ctr">
              <a:spcBef>
                <a:spcPct val="0"/>
              </a:spcBef>
              <a:defRPr/>
            </a:pPr>
            <a:endParaRPr lang="en-US" sz="3000" b="1" dirty="0" smtClean="0">
              <a:ln w="12700">
                <a:solidFill>
                  <a:srgbClr val="7030A0"/>
                </a:solidFill>
                <a:prstDash val="solid"/>
              </a:ln>
              <a:solidFill>
                <a:schemeClr val="accent4"/>
              </a:solidFill>
              <a:effectLst>
                <a:outerShdw blurRad="38100" dist="38100" dir="2700000" algn="tl">
                  <a:srgbClr val="000000">
                    <a:alpha val="43137"/>
                  </a:srgbClr>
                </a:outerShdw>
              </a:effectLst>
              <a:latin typeface="+mj-lt"/>
            </a:endParaRPr>
          </a:p>
          <a:p>
            <a:pPr lvl="0" algn="ctr">
              <a:spcBef>
                <a:spcPct val="0"/>
              </a:spcBef>
              <a:defRPr/>
            </a:pPr>
            <a:endParaRPr lang="en-US" sz="3000" b="1" dirty="0">
              <a:ln w="12700">
                <a:solidFill>
                  <a:srgbClr val="7030A0"/>
                </a:solidFill>
                <a:prstDash val="solid"/>
              </a:ln>
              <a:solidFill>
                <a:schemeClr val="tx1"/>
              </a:solidFill>
              <a:effectLst>
                <a:outerShdw blurRad="38100" dist="38100" dir="2700000" algn="tl">
                  <a:srgbClr val="000000">
                    <a:alpha val="43137"/>
                  </a:srgbClr>
                </a:outerShdw>
              </a:effectLst>
              <a:latin typeface="+mj-lt"/>
            </a:endParaRPr>
          </a:p>
          <a:p>
            <a:pPr lvl="0" algn="ctr">
              <a:spcBef>
                <a:spcPct val="0"/>
              </a:spcBef>
              <a:defRPr/>
            </a:pPr>
            <a:endParaRPr lang="en-US" sz="3000" b="1" dirty="0">
              <a:ln w="12700">
                <a:solidFill>
                  <a:srgbClr val="7030A0"/>
                </a:solidFill>
                <a:prstDash val="solid"/>
              </a:ln>
              <a:solidFill>
                <a:srgbClr val="FFFF00"/>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36948232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17th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896020"/>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smtClean="0">
                <a:solidFill>
                  <a:srgbClr val="000000"/>
                </a:solidFill>
                <a:latin typeface="Times New Roman" panose="02020603050405020304" pitchFamily="18" charset="0"/>
              </a:rPr>
              <a:t>1965  </a:t>
            </a:r>
            <a:r>
              <a:rPr lang="en-US" sz="2000" dirty="0">
                <a:solidFill>
                  <a:srgbClr val="000000"/>
                </a:solidFill>
                <a:latin typeface="Times New Roman" panose="02020603050405020304" pitchFamily="18" charset="0"/>
              </a:rPr>
              <a:t>Antolino Carmona was born on November 17 1965 on the Island of St. Thomas to Francisca Maria Ortiz and </a:t>
            </a:r>
            <a:r>
              <a:rPr lang="en-US" sz="2000" dirty="0" err="1">
                <a:solidFill>
                  <a:srgbClr val="000000"/>
                </a:solidFill>
                <a:latin typeface="Times New Roman" panose="02020603050405020304" pitchFamily="18" charset="0"/>
              </a:rPr>
              <a:t>Serveriano</a:t>
            </a:r>
            <a:r>
              <a:rPr lang="en-US" sz="2000" dirty="0">
                <a:solidFill>
                  <a:srgbClr val="000000"/>
                </a:solidFill>
                <a:latin typeface="Times New Roman" panose="02020603050405020304" pitchFamily="18" charset="0"/>
              </a:rPr>
              <a:t> Carmona. He was the second to the last of 20 siblings He was employed by pueblo supermarket for many years and there after went to work at </a:t>
            </a:r>
          </a:p>
          <a:p>
            <a:pPr>
              <a:lnSpc>
                <a:spcPct val="75000"/>
              </a:lnSpc>
            </a:pPr>
            <a:r>
              <a:rPr lang="en-US" sz="2000" dirty="0">
                <a:solidFill>
                  <a:srgbClr val="000000"/>
                </a:solidFill>
                <a:latin typeface="Times New Roman" panose="02020603050405020304" pitchFamily="18" charset="0"/>
              </a:rPr>
              <a:t>Lima’s Grocery at Hospital </a:t>
            </a:r>
          </a:p>
          <a:p>
            <a:pPr>
              <a:lnSpc>
                <a:spcPct val="75000"/>
              </a:lnSpc>
            </a:pPr>
            <a:r>
              <a:rPr lang="en-US" sz="2000" dirty="0">
                <a:solidFill>
                  <a:srgbClr val="000000"/>
                </a:solidFill>
                <a:latin typeface="Times New Roman" panose="02020603050405020304" pitchFamily="18" charset="0"/>
              </a:rPr>
              <a:t>Ground for almost 15 </a:t>
            </a:r>
          </a:p>
          <a:p>
            <a:pPr>
              <a:lnSpc>
                <a:spcPct val="75000"/>
              </a:lnSpc>
            </a:pPr>
            <a:r>
              <a:rPr lang="en-US" sz="2000" dirty="0">
                <a:solidFill>
                  <a:srgbClr val="000000"/>
                </a:solidFill>
                <a:latin typeface="Times New Roman" panose="02020603050405020304" pitchFamily="18" charset="0"/>
              </a:rPr>
              <a:t>years. After leaving </a:t>
            </a:r>
          </a:p>
          <a:p>
            <a:pPr>
              <a:lnSpc>
                <a:spcPct val="75000"/>
              </a:lnSpc>
            </a:pPr>
            <a:r>
              <a:rPr lang="en-US" sz="2000" dirty="0">
                <a:solidFill>
                  <a:srgbClr val="000000"/>
                </a:solidFill>
                <a:latin typeface="Times New Roman" panose="02020603050405020304" pitchFamily="18" charset="0"/>
              </a:rPr>
              <a:t>Lima’s Grocery, </a:t>
            </a:r>
            <a:r>
              <a:rPr lang="en-US" sz="2000" dirty="0" err="1">
                <a:solidFill>
                  <a:srgbClr val="000000"/>
                </a:solidFill>
                <a:latin typeface="Times New Roman" panose="02020603050405020304" pitchFamily="18" charset="0"/>
              </a:rPr>
              <a:t>chico</a:t>
            </a:r>
            <a:r>
              <a:rPr lang="en-US" sz="2000" dirty="0">
                <a:solidFill>
                  <a:srgbClr val="000000"/>
                </a:solidFill>
                <a:latin typeface="Times New Roman" panose="02020603050405020304" pitchFamily="18" charset="0"/>
              </a:rPr>
              <a:t> </a:t>
            </a:r>
          </a:p>
          <a:p>
            <a:pPr>
              <a:lnSpc>
                <a:spcPct val="75000"/>
              </a:lnSpc>
            </a:pPr>
            <a:r>
              <a:rPr lang="en-US" sz="2000" dirty="0">
                <a:solidFill>
                  <a:srgbClr val="000000"/>
                </a:solidFill>
                <a:latin typeface="Times New Roman" panose="02020603050405020304" pitchFamily="18" charset="0"/>
              </a:rPr>
              <a:t>was employed at </a:t>
            </a:r>
          </a:p>
          <a:p>
            <a:pPr>
              <a:lnSpc>
                <a:spcPct val="75000"/>
              </a:lnSpc>
            </a:pPr>
            <a:r>
              <a:rPr lang="en-US" sz="2000" dirty="0">
                <a:solidFill>
                  <a:srgbClr val="000000"/>
                </a:solidFill>
                <a:latin typeface="Times New Roman" panose="02020603050405020304" pitchFamily="18" charset="0"/>
              </a:rPr>
              <a:t>Government House and </a:t>
            </a:r>
          </a:p>
          <a:p>
            <a:pPr>
              <a:lnSpc>
                <a:spcPct val="75000"/>
              </a:lnSpc>
            </a:pPr>
            <a:r>
              <a:rPr lang="en-US" sz="2000" dirty="0">
                <a:solidFill>
                  <a:srgbClr val="000000"/>
                </a:solidFill>
                <a:latin typeface="Times New Roman" panose="02020603050405020304" pitchFamily="18" charset="0"/>
              </a:rPr>
              <a:t>work for Governor de </a:t>
            </a:r>
            <a:r>
              <a:rPr lang="en-US" sz="2000" dirty="0" err="1">
                <a:solidFill>
                  <a:srgbClr val="000000"/>
                </a:solidFill>
                <a:latin typeface="Times New Roman" panose="02020603050405020304" pitchFamily="18" charset="0"/>
              </a:rPr>
              <a:t>Jongh</a:t>
            </a:r>
            <a:r>
              <a:rPr lang="en-US" sz="2000" dirty="0">
                <a:solidFill>
                  <a:srgbClr val="000000"/>
                </a:solidFill>
                <a:latin typeface="Times New Roman" panose="02020603050405020304" pitchFamily="18" charset="0"/>
              </a:rPr>
              <a:t> </a:t>
            </a:r>
          </a:p>
          <a:p>
            <a:pPr>
              <a:lnSpc>
                <a:spcPct val="75000"/>
              </a:lnSpc>
            </a:pPr>
            <a:r>
              <a:rPr lang="en-US" sz="2000" dirty="0">
                <a:solidFill>
                  <a:srgbClr val="000000"/>
                </a:solidFill>
                <a:latin typeface="Times New Roman" panose="02020603050405020304" pitchFamily="18" charset="0"/>
              </a:rPr>
              <a:t>as a security guard for 8 years. Chico was very dedicated to his job and took pride in the security of the Governor. </a:t>
            </a:r>
          </a:p>
        </p:txBody>
      </p:sp>
      <p:pic>
        <p:nvPicPr>
          <p:cNvPr id="2" name="Picture 1"/>
          <p:cNvPicPr>
            <a:picLocks noChangeAspect="1"/>
          </p:cNvPicPr>
          <p:nvPr/>
        </p:nvPicPr>
        <p:blipFill>
          <a:blip r:embed="rId3"/>
          <a:stretch>
            <a:fillRect/>
          </a:stretch>
        </p:blipFill>
        <p:spPr>
          <a:xfrm>
            <a:off x="4495800" y="1524000"/>
            <a:ext cx="3002280" cy="38862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6220754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18th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201150"/>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1867  </a:t>
            </a:r>
            <a:r>
              <a:rPr lang="en-US" sz="2000" dirty="0">
                <a:solidFill>
                  <a:srgbClr val="000000"/>
                </a:solidFill>
                <a:latin typeface="Times New Roman" panose="02020603050405020304" pitchFamily="18" charset="0"/>
              </a:rPr>
              <a:t>On the afternoon of November 18, 1867, a magnitude 7.5 earthquake occurred in the </a:t>
            </a:r>
            <a:r>
              <a:rPr lang="en-US" sz="2000" dirty="0" err="1">
                <a:solidFill>
                  <a:srgbClr val="000000"/>
                </a:solidFill>
                <a:latin typeface="Times New Roman" panose="02020603050405020304" pitchFamily="18" charset="0"/>
              </a:rPr>
              <a:t>Anegada</a:t>
            </a:r>
            <a:r>
              <a:rPr lang="en-US" sz="2000" dirty="0">
                <a:solidFill>
                  <a:srgbClr val="000000"/>
                </a:solidFill>
                <a:latin typeface="Times New Roman" panose="02020603050405020304" pitchFamily="18" charset="0"/>
              </a:rPr>
              <a:t> trough, located between the US Virgin Islands of St. Croix, and St. Thomas. The earthquake actually</a:t>
            </a:r>
          </a:p>
          <a:p>
            <a:pPr>
              <a:lnSpc>
                <a:spcPct val="75000"/>
              </a:lnSpc>
            </a:pPr>
            <a:r>
              <a:rPr lang="en-US" sz="2000" dirty="0">
                <a:solidFill>
                  <a:srgbClr val="000000"/>
                </a:solidFill>
                <a:latin typeface="Times New Roman" panose="02020603050405020304" pitchFamily="18" charset="0"/>
              </a:rPr>
              <a:t> consisted of two </a:t>
            </a:r>
          </a:p>
          <a:p>
            <a:pPr>
              <a:lnSpc>
                <a:spcPct val="75000"/>
              </a:lnSpc>
            </a:pPr>
            <a:r>
              <a:rPr lang="en-US" sz="2000" dirty="0">
                <a:solidFill>
                  <a:srgbClr val="000000"/>
                </a:solidFill>
                <a:latin typeface="Times New Roman" panose="02020603050405020304" pitchFamily="18" charset="0"/>
              </a:rPr>
              <a:t>shocks, separated </a:t>
            </a:r>
          </a:p>
          <a:p>
            <a:pPr>
              <a:lnSpc>
                <a:spcPct val="75000"/>
              </a:lnSpc>
            </a:pPr>
            <a:r>
              <a:rPr lang="en-US" sz="2000" dirty="0">
                <a:solidFill>
                  <a:srgbClr val="000000"/>
                </a:solidFill>
                <a:latin typeface="Times New Roman" panose="02020603050405020304" pitchFamily="18" charset="0"/>
              </a:rPr>
              <a:t>by ten minutes. These</a:t>
            </a:r>
          </a:p>
          <a:p>
            <a:pPr>
              <a:lnSpc>
                <a:spcPct val="75000"/>
              </a:lnSpc>
            </a:pPr>
            <a:r>
              <a:rPr lang="en-US" sz="2000" dirty="0">
                <a:solidFill>
                  <a:srgbClr val="000000"/>
                </a:solidFill>
                <a:latin typeface="Times New Roman" panose="02020603050405020304" pitchFamily="18" charset="0"/>
              </a:rPr>
              <a:t> shocks generated two </a:t>
            </a:r>
          </a:p>
          <a:p>
            <a:pPr>
              <a:lnSpc>
                <a:spcPct val="75000"/>
              </a:lnSpc>
            </a:pPr>
            <a:r>
              <a:rPr lang="en-US" sz="2000" dirty="0">
                <a:solidFill>
                  <a:srgbClr val="000000"/>
                </a:solidFill>
                <a:latin typeface="Times New Roman" panose="02020603050405020304" pitchFamily="18" charset="0"/>
              </a:rPr>
              <a:t>tsunami waves that </a:t>
            </a:r>
          </a:p>
          <a:p>
            <a:pPr>
              <a:lnSpc>
                <a:spcPct val="75000"/>
              </a:lnSpc>
            </a:pPr>
            <a:r>
              <a:rPr lang="en-US" sz="2000" dirty="0">
                <a:solidFill>
                  <a:srgbClr val="000000"/>
                </a:solidFill>
                <a:latin typeface="Times New Roman" panose="02020603050405020304" pitchFamily="18" charset="0"/>
              </a:rPr>
              <a:t>were recorded at </a:t>
            </a:r>
          </a:p>
          <a:p>
            <a:pPr>
              <a:lnSpc>
                <a:spcPct val="75000"/>
              </a:lnSpc>
            </a:pPr>
            <a:r>
              <a:rPr lang="en-US" sz="2000" dirty="0">
                <a:solidFill>
                  <a:srgbClr val="000000"/>
                </a:solidFill>
                <a:latin typeface="Times New Roman" panose="02020603050405020304" pitchFamily="18" charset="0"/>
              </a:rPr>
              <a:t>several Island locations </a:t>
            </a:r>
          </a:p>
          <a:p>
            <a:pPr>
              <a:lnSpc>
                <a:spcPct val="75000"/>
              </a:lnSpc>
            </a:pPr>
            <a:r>
              <a:rPr lang="en-US" sz="2000" dirty="0">
                <a:solidFill>
                  <a:srgbClr val="000000"/>
                </a:solidFill>
                <a:latin typeface="Times New Roman" panose="02020603050405020304" pitchFamily="18" charset="0"/>
              </a:rPr>
              <a:t>across the eastern Caribbean region, most notably on the Islands of St</a:t>
            </a:r>
            <a:r>
              <a:rPr lang="en-US" sz="2000" dirty="0" smtClean="0">
                <a:solidFill>
                  <a:srgbClr val="000000"/>
                </a:solidFill>
                <a:latin typeface="Times New Roman" panose="02020603050405020304" pitchFamily="18" charset="0"/>
              </a:rPr>
              <a:t>. Thomas. </a:t>
            </a:r>
            <a:endParaRPr lang="en-US" sz="2000" kern="14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267201" y="2057400"/>
            <a:ext cx="4038600" cy="26851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867244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19th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3831818"/>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1996 </a:t>
            </a:r>
            <a:r>
              <a:rPr lang="en-US" sz="3600" dirty="0" smtClean="0">
                <a:solidFill>
                  <a:srgbClr val="000000"/>
                </a:solidFill>
                <a:latin typeface="Times New Roman" panose="02020603050405020304" pitchFamily="18" charset="0"/>
              </a:rPr>
              <a:t> </a:t>
            </a:r>
          </a:p>
          <a:p>
            <a:pPr>
              <a:lnSpc>
                <a:spcPct val="75000"/>
              </a:lnSpc>
            </a:pPr>
            <a:r>
              <a:rPr lang="en-US" sz="2400" dirty="0" smtClean="0">
                <a:solidFill>
                  <a:srgbClr val="000000"/>
                </a:solidFill>
                <a:latin typeface="Times New Roman" panose="02020603050405020304" pitchFamily="18" charset="0"/>
              </a:rPr>
              <a:t>After </a:t>
            </a:r>
            <a:r>
              <a:rPr lang="en-US" sz="2400" dirty="0">
                <a:solidFill>
                  <a:srgbClr val="000000"/>
                </a:solidFill>
                <a:latin typeface="Times New Roman" panose="02020603050405020304" pitchFamily="18" charset="0"/>
              </a:rPr>
              <a:t>no one received the necessary 50% plus one votes in the general election for Delegate to Congress, the run-off election between Donna Christian Green and Victor</a:t>
            </a:r>
          </a:p>
          <a:p>
            <a:pPr>
              <a:lnSpc>
                <a:spcPct val="75000"/>
              </a:lnSpc>
            </a:pPr>
            <a:r>
              <a:rPr lang="en-US" sz="2400" dirty="0">
                <a:solidFill>
                  <a:srgbClr val="000000"/>
                </a:solidFill>
                <a:latin typeface="Times New Roman" panose="02020603050405020304" pitchFamily="18" charset="0"/>
              </a:rPr>
              <a:t> Frazer was held.  </a:t>
            </a:r>
          </a:p>
          <a:p>
            <a:pPr>
              <a:lnSpc>
                <a:spcPct val="75000"/>
              </a:lnSpc>
            </a:pPr>
            <a:r>
              <a:rPr lang="en-US" sz="2400" dirty="0">
                <a:solidFill>
                  <a:srgbClr val="000000"/>
                </a:solidFill>
                <a:latin typeface="Times New Roman" panose="02020603050405020304" pitchFamily="18" charset="0"/>
              </a:rPr>
              <a:t>Green beat the </a:t>
            </a:r>
          </a:p>
          <a:p>
            <a:pPr>
              <a:lnSpc>
                <a:spcPct val="75000"/>
              </a:lnSpc>
            </a:pPr>
            <a:r>
              <a:rPr lang="en-US" sz="2400" dirty="0">
                <a:solidFill>
                  <a:srgbClr val="000000"/>
                </a:solidFill>
                <a:latin typeface="Times New Roman" panose="02020603050405020304" pitchFamily="18" charset="0"/>
              </a:rPr>
              <a:t>incumbent Frazer</a:t>
            </a:r>
          </a:p>
          <a:p>
            <a:pPr>
              <a:lnSpc>
                <a:spcPct val="75000"/>
              </a:lnSpc>
            </a:pPr>
            <a:r>
              <a:rPr lang="en-US" sz="2400" dirty="0">
                <a:solidFill>
                  <a:srgbClr val="000000"/>
                </a:solidFill>
                <a:latin typeface="Times New Roman" panose="02020603050405020304" pitchFamily="18" charset="0"/>
              </a:rPr>
              <a:t> by about </a:t>
            </a:r>
          </a:p>
          <a:p>
            <a:pPr>
              <a:lnSpc>
                <a:spcPct val="75000"/>
              </a:lnSpc>
            </a:pPr>
            <a:r>
              <a:rPr lang="en-US" sz="2400" dirty="0">
                <a:solidFill>
                  <a:srgbClr val="000000"/>
                </a:solidFill>
                <a:latin typeface="Times New Roman" panose="02020603050405020304" pitchFamily="18" charset="0"/>
              </a:rPr>
              <a:t>747 votes. </a:t>
            </a:r>
          </a:p>
        </p:txBody>
      </p:sp>
      <p:pic>
        <p:nvPicPr>
          <p:cNvPr id="2" name="Picture 1"/>
          <p:cNvPicPr>
            <a:picLocks noChangeAspect="1"/>
          </p:cNvPicPr>
          <p:nvPr/>
        </p:nvPicPr>
        <p:blipFill>
          <a:blip r:embed="rId3"/>
          <a:stretch>
            <a:fillRect/>
          </a:stretch>
        </p:blipFill>
        <p:spPr>
          <a:xfrm>
            <a:off x="4495800" y="1468011"/>
            <a:ext cx="2781905" cy="35052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6844579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20th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667111"/>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1702 The </a:t>
            </a:r>
            <a:r>
              <a:rPr lang="en-US" sz="3600" dirty="0" err="1">
                <a:solidFill>
                  <a:srgbClr val="000000"/>
                </a:solidFill>
                <a:latin typeface="Times New Roman" panose="02020603050405020304" pitchFamily="18" charset="0"/>
              </a:rPr>
              <a:t>Guldenlew</a:t>
            </a:r>
            <a:r>
              <a:rPr lang="en-US" sz="3600" dirty="0">
                <a:solidFill>
                  <a:srgbClr val="000000"/>
                </a:solidFill>
                <a:latin typeface="Times New Roman" panose="02020603050405020304" pitchFamily="18" charset="0"/>
              </a:rPr>
              <a:t>, headed on Copenhagen to St. Thomas run, was lost of The Norwegian Coast. It was one of the twenty ships owned by the Danish West Indian Company.</a:t>
            </a:r>
          </a:p>
        </p:txBody>
      </p:sp>
      <p:pic>
        <p:nvPicPr>
          <p:cNvPr id="2" name="Picture 1"/>
          <p:cNvPicPr>
            <a:picLocks noChangeAspect="1"/>
          </p:cNvPicPr>
          <p:nvPr/>
        </p:nvPicPr>
        <p:blipFill>
          <a:blip r:embed="rId3"/>
          <a:stretch>
            <a:fillRect/>
          </a:stretch>
        </p:blipFill>
        <p:spPr>
          <a:xfrm>
            <a:off x="4605528" y="1745978"/>
            <a:ext cx="2324100" cy="342746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664108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21st</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1905000" y="1600200"/>
            <a:ext cx="5486400" cy="3277820"/>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1948  </a:t>
            </a:r>
            <a:r>
              <a:rPr lang="en-US" sz="2400" dirty="0">
                <a:solidFill>
                  <a:srgbClr val="000000"/>
                </a:solidFill>
                <a:latin typeface="Times New Roman" panose="02020603050405020304" pitchFamily="18" charset="0"/>
              </a:rPr>
              <a:t>Born on November 21, 1948 to Leo and Ann-Marie Bryan (</a:t>
            </a:r>
            <a:r>
              <a:rPr lang="en-US" sz="2400" dirty="0" err="1">
                <a:solidFill>
                  <a:srgbClr val="000000"/>
                </a:solidFill>
                <a:latin typeface="Times New Roman" panose="02020603050405020304" pitchFamily="18" charset="0"/>
              </a:rPr>
              <a:t>Brin</a:t>
            </a:r>
            <a:r>
              <a:rPr lang="en-US" sz="2400" dirty="0">
                <a:solidFill>
                  <a:srgbClr val="000000"/>
                </a:solidFill>
                <a:latin typeface="Times New Roman" panose="02020603050405020304" pitchFamily="18" charset="0"/>
              </a:rPr>
              <a:t>), Blaze Bryan was their sixth child and second boy. He was a late bloomer. The doctors told his parents he would never walk, but they never gave up. Blaze grew up in Frenchtown but for many years lived with his sister, Margret in Solberg.  He worked as a cook at various local restaurants which included </a:t>
            </a:r>
            <a:r>
              <a:rPr lang="en-US" sz="2400" dirty="0" err="1">
                <a:solidFill>
                  <a:srgbClr val="000000"/>
                </a:solidFill>
                <a:latin typeface="Times New Roman" panose="02020603050405020304" pitchFamily="18" charset="0"/>
              </a:rPr>
              <a:t>L’Escargot</a:t>
            </a:r>
            <a:r>
              <a:rPr lang="en-US" sz="2400" dirty="0">
                <a:solidFill>
                  <a:srgbClr val="000000"/>
                </a:solidFill>
                <a:latin typeface="Times New Roman" panose="02020603050405020304" pitchFamily="18" charset="0"/>
              </a:rPr>
              <a:t>, </a:t>
            </a:r>
            <a:r>
              <a:rPr lang="en-US" sz="2400" dirty="0" err="1">
                <a:solidFill>
                  <a:srgbClr val="000000"/>
                </a:solidFill>
                <a:latin typeface="Times New Roman" panose="02020603050405020304" pitchFamily="18" charset="0"/>
              </a:rPr>
              <a:t>Bopeep</a:t>
            </a:r>
            <a:r>
              <a:rPr lang="en-US" sz="2400" dirty="0">
                <a:solidFill>
                  <a:srgbClr val="000000"/>
                </a:solidFill>
                <a:latin typeface="Times New Roman" panose="02020603050405020304" pitchFamily="18" charset="0"/>
              </a:rPr>
              <a:t>, </a:t>
            </a:r>
            <a:r>
              <a:rPr lang="en-US" sz="2400" dirty="0" err="1">
                <a:solidFill>
                  <a:srgbClr val="000000"/>
                </a:solidFill>
                <a:latin typeface="Times New Roman" panose="02020603050405020304" pitchFamily="18" charset="0"/>
              </a:rPr>
              <a:t>Cuzzins</a:t>
            </a:r>
            <a:r>
              <a:rPr lang="en-US" sz="2400" dirty="0">
                <a:solidFill>
                  <a:srgbClr val="000000"/>
                </a:solidFill>
                <a:latin typeface="Times New Roman" panose="02020603050405020304" pitchFamily="18" charset="0"/>
              </a:rPr>
              <a:t>, and Betsy’s. Blaze retired in 2010</a:t>
            </a:r>
            <a:r>
              <a:rPr lang="en-US" sz="2000" dirty="0">
                <a:solidFill>
                  <a:srgbClr val="000000"/>
                </a:solidFill>
                <a:latin typeface="Times New Roman" panose="02020603050405020304" pitchFamily="18" charset="0"/>
              </a:rPr>
              <a:t>. </a:t>
            </a:r>
          </a:p>
        </p:txBody>
      </p:sp>
    </p:spTree>
    <p:extLst>
      <p:ext uri="{BB962C8B-B14F-4D97-AF65-F5344CB8AC3E}">
        <p14:creationId xmlns:p14="http://schemas.microsoft.com/office/powerpoint/2010/main" val="11211059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22nd</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108817"/>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1963 </a:t>
            </a:r>
            <a:r>
              <a:rPr lang="en-US" sz="3600" dirty="0" smtClean="0">
                <a:solidFill>
                  <a:srgbClr val="000000"/>
                </a:solidFill>
                <a:latin typeface="Times New Roman" panose="02020603050405020304" pitchFamily="18" charset="0"/>
              </a:rPr>
              <a:t> </a:t>
            </a:r>
          </a:p>
          <a:p>
            <a:pPr>
              <a:lnSpc>
                <a:spcPct val="75000"/>
              </a:lnSpc>
            </a:pPr>
            <a:r>
              <a:rPr lang="en-US" sz="2400" dirty="0">
                <a:solidFill>
                  <a:srgbClr val="000000"/>
                </a:solidFill>
                <a:latin typeface="Times New Roman" panose="02020603050405020304" pitchFamily="18" charset="0"/>
              </a:rPr>
              <a:t>T</a:t>
            </a:r>
            <a:r>
              <a:rPr lang="en-US" sz="2400" dirty="0" smtClean="0">
                <a:solidFill>
                  <a:srgbClr val="000000"/>
                </a:solidFill>
                <a:latin typeface="Times New Roman" panose="02020603050405020304" pitchFamily="18" charset="0"/>
              </a:rPr>
              <a:t>he </a:t>
            </a:r>
            <a:r>
              <a:rPr lang="en-US" sz="2400" dirty="0">
                <a:solidFill>
                  <a:srgbClr val="000000"/>
                </a:solidFill>
                <a:latin typeface="Times New Roman" panose="02020603050405020304" pitchFamily="18" charset="0"/>
              </a:rPr>
              <a:t>Virgin Islands community plunged into shock on hearing of the assassination of President John F. Kennedy, In Texas. Kennedy was fatally wounded by several contested </a:t>
            </a:r>
          </a:p>
          <a:p>
            <a:pPr>
              <a:lnSpc>
                <a:spcPct val="75000"/>
              </a:lnSpc>
            </a:pPr>
            <a:r>
              <a:rPr lang="en-US" sz="2400" dirty="0">
                <a:solidFill>
                  <a:srgbClr val="000000"/>
                </a:solidFill>
                <a:latin typeface="Times New Roman" panose="02020603050405020304" pitchFamily="18" charset="0"/>
              </a:rPr>
              <a:t>gunshots as he </a:t>
            </a:r>
          </a:p>
          <a:p>
            <a:pPr>
              <a:lnSpc>
                <a:spcPct val="75000"/>
              </a:lnSpc>
            </a:pPr>
            <a:r>
              <a:rPr lang="en-US" sz="2400" dirty="0">
                <a:solidFill>
                  <a:srgbClr val="000000"/>
                </a:solidFill>
                <a:latin typeface="Times New Roman" panose="02020603050405020304" pitchFamily="18" charset="0"/>
              </a:rPr>
              <a:t>rode in a </a:t>
            </a:r>
          </a:p>
          <a:p>
            <a:pPr>
              <a:lnSpc>
                <a:spcPct val="75000"/>
              </a:lnSpc>
            </a:pPr>
            <a:r>
              <a:rPr lang="en-US" sz="2400" dirty="0">
                <a:solidFill>
                  <a:srgbClr val="000000"/>
                </a:solidFill>
                <a:latin typeface="Times New Roman" panose="02020603050405020304" pitchFamily="18" charset="0"/>
              </a:rPr>
              <a:t>presidential </a:t>
            </a:r>
          </a:p>
          <a:p>
            <a:pPr>
              <a:lnSpc>
                <a:spcPct val="75000"/>
              </a:lnSpc>
            </a:pPr>
            <a:r>
              <a:rPr lang="en-US" sz="2400" dirty="0">
                <a:solidFill>
                  <a:srgbClr val="000000"/>
                </a:solidFill>
                <a:latin typeface="Times New Roman" panose="02020603050405020304" pitchFamily="18" charset="0"/>
              </a:rPr>
              <a:t>motorcade in </a:t>
            </a:r>
            <a:r>
              <a:rPr lang="en-US" sz="2400" dirty="0" err="1">
                <a:solidFill>
                  <a:srgbClr val="000000"/>
                </a:solidFill>
                <a:latin typeface="Times New Roman" panose="02020603050405020304" pitchFamily="18" charset="0"/>
              </a:rPr>
              <a:t>Dealey</a:t>
            </a:r>
            <a:r>
              <a:rPr lang="en-US" sz="2400" dirty="0">
                <a:solidFill>
                  <a:srgbClr val="000000"/>
                </a:solidFill>
                <a:latin typeface="Times New Roman" panose="02020603050405020304" pitchFamily="18" charset="0"/>
              </a:rPr>
              <a:t> Plaza, Dallas</a:t>
            </a:r>
            <a:endParaRPr lang="en-US" sz="2400" kern="14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419600" y="1577370"/>
            <a:ext cx="2928994" cy="36576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8639058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23rd</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708981"/>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1987 </a:t>
            </a:r>
            <a:r>
              <a:rPr lang="en-US" sz="2800" dirty="0">
                <a:solidFill>
                  <a:srgbClr val="000000"/>
                </a:solidFill>
                <a:latin typeface="Times New Roman" panose="02020603050405020304" pitchFamily="18" charset="0"/>
              </a:rPr>
              <a:t>Alton Adams, Sr. passed away. Alton Augustus Adams, Sr., was a musician, writer, hotelier, and the first black </a:t>
            </a:r>
          </a:p>
          <a:p>
            <a:pPr>
              <a:lnSpc>
                <a:spcPct val="75000"/>
              </a:lnSpc>
            </a:pPr>
            <a:r>
              <a:rPr lang="en-US" sz="2800" dirty="0">
                <a:solidFill>
                  <a:srgbClr val="000000"/>
                </a:solidFill>
                <a:latin typeface="Times New Roman" panose="02020603050405020304" pitchFamily="18" charset="0"/>
              </a:rPr>
              <a:t>bandmaster </a:t>
            </a:r>
          </a:p>
          <a:p>
            <a:pPr>
              <a:lnSpc>
                <a:spcPct val="75000"/>
              </a:lnSpc>
            </a:pPr>
            <a:r>
              <a:rPr lang="en-US" sz="2800" dirty="0">
                <a:solidFill>
                  <a:srgbClr val="000000"/>
                </a:solidFill>
                <a:latin typeface="Times New Roman" panose="02020603050405020304" pitchFamily="18" charset="0"/>
              </a:rPr>
              <a:t>of the United</a:t>
            </a:r>
          </a:p>
          <a:p>
            <a:pPr>
              <a:lnSpc>
                <a:spcPct val="75000"/>
              </a:lnSpc>
            </a:pPr>
            <a:r>
              <a:rPr lang="en-US" sz="2800" dirty="0">
                <a:solidFill>
                  <a:srgbClr val="000000"/>
                </a:solidFill>
                <a:latin typeface="Times New Roman" panose="02020603050405020304" pitchFamily="18" charset="0"/>
              </a:rPr>
              <a:t> States Navy. </a:t>
            </a:r>
          </a:p>
          <a:p>
            <a:pPr>
              <a:lnSpc>
                <a:spcPct val="75000"/>
              </a:lnSpc>
            </a:pPr>
            <a:r>
              <a:rPr lang="en-US" sz="2800" dirty="0">
                <a:solidFill>
                  <a:srgbClr val="000000"/>
                </a:solidFill>
                <a:latin typeface="Times New Roman" panose="02020603050405020304" pitchFamily="18" charset="0"/>
              </a:rPr>
              <a:t>Born in the </a:t>
            </a:r>
          </a:p>
          <a:p>
            <a:pPr>
              <a:lnSpc>
                <a:spcPct val="75000"/>
              </a:lnSpc>
            </a:pPr>
            <a:r>
              <a:rPr lang="en-US" sz="2800" dirty="0">
                <a:solidFill>
                  <a:srgbClr val="000000"/>
                </a:solidFill>
                <a:latin typeface="Times New Roman" panose="02020603050405020304" pitchFamily="18" charset="0"/>
              </a:rPr>
              <a:t>Virgin Islands </a:t>
            </a:r>
          </a:p>
          <a:p>
            <a:pPr>
              <a:lnSpc>
                <a:spcPct val="75000"/>
              </a:lnSpc>
            </a:pPr>
            <a:r>
              <a:rPr lang="en-US" sz="2800" dirty="0">
                <a:solidFill>
                  <a:srgbClr val="000000"/>
                </a:solidFill>
                <a:latin typeface="Times New Roman" panose="02020603050405020304" pitchFamily="18" charset="0"/>
              </a:rPr>
              <a:t>in 1889, Adams joined the U.S. military in 1917. </a:t>
            </a:r>
            <a:endParaRPr lang="en-US" sz="2800" kern="14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495800" y="1524000"/>
            <a:ext cx="2761247" cy="38862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0228649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24th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533400" y="1524000"/>
            <a:ext cx="3733800" cy="3005118"/>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1685 </a:t>
            </a:r>
            <a:r>
              <a:rPr lang="en-US" sz="3600" dirty="0" smtClean="0">
                <a:solidFill>
                  <a:srgbClr val="000000"/>
                </a:solidFill>
                <a:latin typeface="Times New Roman" panose="02020603050405020304" pitchFamily="18" charset="0"/>
              </a:rPr>
              <a:t> </a:t>
            </a:r>
          </a:p>
          <a:p>
            <a:pPr>
              <a:lnSpc>
                <a:spcPct val="75000"/>
              </a:lnSpc>
            </a:pPr>
            <a:r>
              <a:rPr lang="en-US" sz="3600" dirty="0" smtClean="0">
                <a:solidFill>
                  <a:srgbClr val="000000"/>
                </a:solidFill>
                <a:latin typeface="Times New Roman" panose="02020603050405020304" pitchFamily="18" charset="0"/>
              </a:rPr>
              <a:t>The </a:t>
            </a:r>
            <a:r>
              <a:rPr lang="en-US" sz="3600" dirty="0">
                <a:solidFill>
                  <a:srgbClr val="000000"/>
                </a:solidFill>
                <a:latin typeface="Times New Roman" panose="02020603050405020304" pitchFamily="18" charset="0"/>
              </a:rPr>
              <a:t>Brandenburg Company entered into an agreement with Denmark to import captives from Africa.. </a:t>
            </a:r>
            <a:endParaRPr lang="en-US" sz="2800" kern="14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495800" y="1524000"/>
            <a:ext cx="3065496" cy="345776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8432713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25th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570482"/>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2008 </a:t>
            </a:r>
            <a:r>
              <a:rPr lang="en-US" sz="3200" dirty="0">
                <a:solidFill>
                  <a:srgbClr val="000000"/>
                </a:solidFill>
                <a:latin typeface="Times New Roman" panose="02020603050405020304" pitchFamily="18" charset="0"/>
              </a:rPr>
              <a:t>The islands of St Thomas and St John in the US Virgin Islands were without electricity for nearly a day and a half following a explosion of a boiler-tube generator at the Randolph E. Harley Facility in Crown Bay, St Thomas. </a:t>
            </a:r>
            <a:endParaRPr lang="en-US" sz="3200" kern="14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267201" y="1981200"/>
            <a:ext cx="3962400" cy="28852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996380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26th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204997"/>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1968 </a:t>
            </a:r>
            <a:r>
              <a:rPr lang="en-US" sz="3200" dirty="0" err="1">
                <a:solidFill>
                  <a:srgbClr val="000000"/>
                </a:solidFill>
                <a:latin typeface="Times New Roman" panose="02020603050405020304" pitchFamily="18" charset="0"/>
              </a:rPr>
              <a:t>Stephanos</a:t>
            </a:r>
            <a:r>
              <a:rPr lang="en-US" sz="3200" dirty="0">
                <a:solidFill>
                  <a:srgbClr val="000000"/>
                </a:solidFill>
                <a:latin typeface="Times New Roman" panose="02020603050405020304" pitchFamily="18" charset="0"/>
              </a:rPr>
              <a:t> O’Reilly and Ariel </a:t>
            </a:r>
            <a:r>
              <a:rPr lang="en-US" sz="3200" dirty="0" err="1">
                <a:solidFill>
                  <a:srgbClr val="000000"/>
                </a:solidFill>
                <a:latin typeface="Times New Roman" panose="02020603050405020304" pitchFamily="18" charset="0"/>
              </a:rPr>
              <a:t>Melchoir</a:t>
            </a:r>
            <a:r>
              <a:rPr lang="en-US" sz="3200" dirty="0">
                <a:solidFill>
                  <a:srgbClr val="000000"/>
                </a:solidFill>
                <a:latin typeface="Times New Roman" panose="02020603050405020304" pitchFamily="18" charset="0"/>
              </a:rPr>
              <a:t> invited Residents of the U.S. Virgin Islands to join a new political party with which they were affiliated. The party was called the independent citizens movement or </a:t>
            </a:r>
            <a:r>
              <a:rPr lang="en-US" sz="3200" dirty="0" smtClean="0">
                <a:solidFill>
                  <a:srgbClr val="000000"/>
                </a:solidFill>
                <a:latin typeface="Times New Roman" panose="02020603050405020304" pitchFamily="18" charset="0"/>
              </a:rPr>
              <a:t>I-C-M.</a:t>
            </a:r>
            <a:endParaRPr lang="en-US" sz="3200" kern="14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343400" y="1981200"/>
            <a:ext cx="3016517" cy="303537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1338854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5943600"/>
            <a:ext cx="8382000" cy="646331"/>
          </a:xfrm>
          <a:prstGeom prst="rect">
            <a:avLst/>
          </a:prstGeom>
          <a:solidFill>
            <a:schemeClr val="accent5">
              <a:lumMod val="20000"/>
              <a:lumOff val="80000"/>
            </a:schemeClr>
          </a:solidFill>
          <a:ln>
            <a:solidFill>
              <a:schemeClr val="accent4"/>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Division of Virgin Islands Cultural Education</a:t>
            </a:r>
          </a:p>
          <a:p>
            <a:r>
              <a:rPr lang="en-US" sz="1200" b="1" dirty="0" smtClean="0">
                <a:latin typeface="Baskerville Old Face" pitchFamily="18" charset="0"/>
              </a:rPr>
              <a:t>Picture:  </a:t>
            </a:r>
            <a:r>
              <a:rPr lang="en-US" sz="1200" b="1" dirty="0">
                <a:latin typeface="Baskerville Old Face" pitchFamily="18" charset="0"/>
                <a:hlinkClick r:id="rId2"/>
              </a:rPr>
              <a:t>https://www.pinterest.com/pin/60165344997497232</a:t>
            </a:r>
            <a:r>
              <a:rPr lang="en-US" sz="1200" b="1" dirty="0" smtClean="0">
                <a:latin typeface="Baskerville Old Face" pitchFamily="18" charset="0"/>
                <a:hlinkClick r:id="rId2"/>
              </a:rPr>
              <a:t>/</a:t>
            </a:r>
            <a:r>
              <a:rPr lang="en-US" sz="1200" b="1" dirty="0" smtClean="0">
                <a:latin typeface="Baskerville Old Face" pitchFamily="18" charset="0"/>
              </a:rPr>
              <a:t> </a:t>
            </a:r>
            <a:endParaRPr lang="en-US" sz="1200" b="1" dirty="0">
              <a:latin typeface="Baskerville Old Face" panose="02020602080505020303" pitchFamily="18" charset="0"/>
            </a:endParaRPr>
          </a:p>
        </p:txBody>
      </p:sp>
      <p:pic>
        <p:nvPicPr>
          <p:cNvPr id="3" name="Picture 2"/>
          <p:cNvPicPr>
            <a:picLocks noChangeAspect="1"/>
          </p:cNvPicPr>
          <p:nvPr/>
        </p:nvPicPr>
        <p:blipFill>
          <a:blip r:embed="rId3"/>
          <a:stretch>
            <a:fillRect/>
          </a:stretch>
        </p:blipFill>
        <p:spPr>
          <a:xfrm>
            <a:off x="1066800" y="685800"/>
            <a:ext cx="6934200" cy="4114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itle 1"/>
          <p:cNvSpPr txBox="1">
            <a:spLocks/>
          </p:cNvSpPr>
          <p:nvPr/>
        </p:nvSpPr>
        <p:spPr>
          <a:xfrm>
            <a:off x="685800" y="4953000"/>
            <a:ext cx="7924800" cy="838200"/>
          </a:xfrm>
          <a:prstGeom prst="rect">
            <a:avLst/>
          </a:prstGeom>
          <a:solidFill>
            <a:schemeClr val="accent5">
              <a:lumMod val="20000"/>
              <a:lumOff val="80000"/>
            </a:schemeClr>
          </a:solidFill>
          <a:ln>
            <a:solidFill>
              <a:schemeClr val="accent4"/>
            </a:solidFill>
          </a:ln>
        </p:spPr>
        <p:style>
          <a:lnRef idx="1">
            <a:schemeClr val="accent5"/>
          </a:lnRef>
          <a:fillRef idx="2">
            <a:schemeClr val="accent5"/>
          </a:fillRef>
          <a:effectRef idx="1">
            <a:schemeClr val="accent5"/>
          </a:effectRef>
          <a:fontRef idx="minor">
            <a:schemeClr val="dk1"/>
          </a:fontRef>
        </p:style>
        <p:txBody>
          <a:bodyPr vert="horz" anchor="b" anchorCtr="0">
            <a:normAutofit fontScale="92500" lnSpcReduction="20000"/>
            <a:scene3d>
              <a:camera prst="orthographicFront"/>
              <a:lightRig rig="soft" dir="t">
                <a:rot lat="0" lon="0" rev="15600000"/>
              </a:lightRig>
            </a:scene3d>
            <a:sp3d extrusionH="57150" prstMaterial="softEdge">
              <a:bevelT w="25400" h="38100"/>
            </a:sp3d>
          </a:bodyPr>
          <a:lstStyle/>
          <a:p>
            <a:pPr lvl="0" algn="ctr">
              <a:spcBef>
                <a:spcPct val="0"/>
              </a:spcBef>
              <a:defRPr/>
            </a:pPr>
            <a:r>
              <a:rPr lang="en-US" sz="3000" b="1" dirty="0">
                <a:ln/>
                <a:solidFill>
                  <a:schemeClr val="accent4"/>
                </a:solidFill>
                <a:latin typeface="+mj-lt"/>
                <a:ea typeface="+mj-ea"/>
                <a:cs typeface="+mj-cs"/>
              </a:rPr>
              <a:t>St. Thomas– Charlotte Amalia, Government  House</a:t>
            </a:r>
          </a:p>
        </p:txBody>
      </p:sp>
    </p:spTree>
    <p:extLst>
      <p:ext uri="{BB962C8B-B14F-4D97-AF65-F5344CB8AC3E}">
        <p14:creationId xmlns:p14="http://schemas.microsoft.com/office/powerpoint/2010/main" val="4613675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27th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533400" y="1247828"/>
            <a:ext cx="3733800" cy="4062651"/>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1922  </a:t>
            </a:r>
            <a:r>
              <a:rPr lang="en-US" sz="2800" dirty="0">
                <a:solidFill>
                  <a:srgbClr val="000000"/>
                </a:solidFill>
                <a:latin typeface="Times New Roman" panose="02020603050405020304" pitchFamily="18" charset="0"/>
              </a:rPr>
              <a:t>An editorial, written by Acting editor of The Emancipator, Grenada native Thomas Fitzhugh </a:t>
            </a:r>
            <a:r>
              <a:rPr lang="en-US" sz="2800" dirty="0" err="1">
                <a:solidFill>
                  <a:srgbClr val="000000"/>
                </a:solidFill>
                <a:latin typeface="Times New Roman" panose="02020603050405020304" pitchFamily="18" charset="0"/>
              </a:rPr>
              <a:t>Morenga</a:t>
            </a:r>
            <a:r>
              <a:rPr lang="en-US" sz="2800" dirty="0">
                <a:solidFill>
                  <a:srgbClr val="000000"/>
                </a:solidFill>
                <a:latin typeface="Times New Roman" panose="02020603050405020304" pitchFamily="18" charset="0"/>
              </a:rPr>
              <a:t>-Bonaparte, appeared in The Emancipator criticizing the </a:t>
            </a:r>
          </a:p>
          <a:p>
            <a:pPr>
              <a:lnSpc>
                <a:spcPct val="75000"/>
              </a:lnSpc>
            </a:pPr>
            <a:r>
              <a:rPr lang="en-US" sz="2800" dirty="0">
                <a:solidFill>
                  <a:srgbClr val="000000"/>
                </a:solidFill>
                <a:latin typeface="Times New Roman" panose="02020603050405020304" pitchFamily="18" charset="0"/>
              </a:rPr>
              <a:t>St. Thomas police. </a:t>
            </a:r>
          </a:p>
          <a:p>
            <a:pPr>
              <a:lnSpc>
                <a:spcPct val="75000"/>
              </a:lnSpc>
            </a:pPr>
            <a:r>
              <a:rPr lang="en-US" sz="2800" dirty="0">
                <a:solidFill>
                  <a:srgbClr val="000000"/>
                </a:solidFill>
                <a:latin typeface="Times New Roman" panose="02020603050405020304" pitchFamily="18" charset="0"/>
              </a:rPr>
              <a:t>This led to his</a:t>
            </a:r>
          </a:p>
          <a:p>
            <a:pPr>
              <a:lnSpc>
                <a:spcPct val="75000"/>
              </a:lnSpc>
            </a:pPr>
            <a:r>
              <a:rPr lang="en-US" sz="2800" dirty="0">
                <a:solidFill>
                  <a:srgbClr val="000000"/>
                </a:solidFill>
                <a:latin typeface="Times New Roman" panose="02020603050405020304" pitchFamily="18" charset="0"/>
              </a:rPr>
              <a:t> deportation by </a:t>
            </a:r>
          </a:p>
          <a:p>
            <a:pPr>
              <a:lnSpc>
                <a:spcPct val="75000"/>
              </a:lnSpc>
            </a:pPr>
            <a:r>
              <a:rPr lang="en-US" sz="2800" dirty="0">
                <a:solidFill>
                  <a:srgbClr val="000000"/>
                </a:solidFill>
                <a:latin typeface="Times New Roman" panose="02020603050405020304" pitchFamily="18" charset="0"/>
              </a:rPr>
              <a:t>Governor Henry </a:t>
            </a:r>
          </a:p>
        </p:txBody>
      </p:sp>
      <p:pic>
        <p:nvPicPr>
          <p:cNvPr id="2" name="Picture 1"/>
          <p:cNvPicPr>
            <a:picLocks noChangeAspect="1"/>
          </p:cNvPicPr>
          <p:nvPr/>
        </p:nvPicPr>
        <p:blipFill>
          <a:blip r:embed="rId3"/>
          <a:stretch>
            <a:fillRect/>
          </a:stretch>
        </p:blipFill>
        <p:spPr>
          <a:xfrm>
            <a:off x="4572000" y="1568181"/>
            <a:ext cx="2513076" cy="374229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57889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28th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533400" y="1600200"/>
            <a:ext cx="3733800" cy="3836115"/>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1674 </a:t>
            </a:r>
            <a:r>
              <a:rPr lang="en-US" sz="3600" dirty="0" smtClean="0">
                <a:solidFill>
                  <a:srgbClr val="000000"/>
                </a:solidFill>
                <a:latin typeface="Times New Roman" panose="02020603050405020304" pitchFamily="18" charset="0"/>
              </a:rPr>
              <a:t> </a:t>
            </a:r>
          </a:p>
          <a:p>
            <a:pPr>
              <a:lnSpc>
                <a:spcPct val="75000"/>
              </a:lnSpc>
            </a:pPr>
            <a:r>
              <a:rPr lang="en-US" sz="3600" dirty="0" smtClean="0">
                <a:solidFill>
                  <a:srgbClr val="000000"/>
                </a:solidFill>
                <a:latin typeface="Times New Roman" panose="02020603050405020304" pitchFamily="18" charset="0"/>
              </a:rPr>
              <a:t>King </a:t>
            </a:r>
            <a:r>
              <a:rPr lang="en-US" sz="3600" dirty="0">
                <a:solidFill>
                  <a:srgbClr val="000000"/>
                </a:solidFill>
                <a:latin typeface="Times New Roman" panose="02020603050405020304" pitchFamily="18" charset="0"/>
              </a:rPr>
              <a:t>Christian the fifth of Denmark issued an edict allowing the Danish West India Company to trade on the guinea coast. </a:t>
            </a:r>
            <a:endParaRPr lang="en-US" sz="2800" kern="14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419600" y="1600200"/>
            <a:ext cx="3024094" cy="3505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180678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29th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609600" y="1282089"/>
            <a:ext cx="3733800" cy="3831818"/>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1878 </a:t>
            </a:r>
            <a:r>
              <a:rPr lang="en-US" sz="3200" dirty="0">
                <a:solidFill>
                  <a:srgbClr val="000000"/>
                </a:solidFill>
                <a:latin typeface="Times New Roman" panose="02020603050405020304" pitchFamily="18" charset="0"/>
              </a:rPr>
              <a:t>The Council of Ministers called the </a:t>
            </a:r>
            <a:r>
              <a:rPr lang="en-US" sz="3200" dirty="0" err="1">
                <a:solidFill>
                  <a:srgbClr val="000000"/>
                </a:solidFill>
                <a:latin typeface="Times New Roman" panose="02020603050405020304" pitchFamily="18" charset="0"/>
              </a:rPr>
              <a:t>Statsroad</a:t>
            </a:r>
            <a:r>
              <a:rPr lang="en-US" sz="3200" dirty="0">
                <a:solidFill>
                  <a:srgbClr val="000000"/>
                </a:solidFill>
                <a:latin typeface="Times New Roman" panose="02020603050405020304" pitchFamily="18" charset="0"/>
              </a:rPr>
              <a:t> that dealt up all the laws and important government matters, discussed the </a:t>
            </a:r>
            <a:r>
              <a:rPr lang="en-US" sz="3200" dirty="0" smtClean="0">
                <a:solidFill>
                  <a:srgbClr val="000000"/>
                </a:solidFill>
                <a:latin typeface="Times New Roman" panose="02020603050405020304" pitchFamily="18" charset="0"/>
              </a:rPr>
              <a:t>Labor </a:t>
            </a:r>
            <a:r>
              <a:rPr lang="en-US" sz="3200" dirty="0">
                <a:solidFill>
                  <a:srgbClr val="000000"/>
                </a:solidFill>
                <a:latin typeface="Times New Roman" panose="02020603050405020304" pitchFamily="18" charset="0"/>
              </a:rPr>
              <a:t>Riot only once without resolutions or proposals. </a:t>
            </a:r>
          </a:p>
        </p:txBody>
      </p:sp>
      <p:pic>
        <p:nvPicPr>
          <p:cNvPr id="2" name="Picture 1"/>
          <p:cNvPicPr>
            <a:picLocks noChangeAspect="1"/>
          </p:cNvPicPr>
          <p:nvPr/>
        </p:nvPicPr>
        <p:blipFill>
          <a:blip r:embed="rId3"/>
          <a:stretch>
            <a:fillRect/>
          </a:stretch>
        </p:blipFill>
        <p:spPr>
          <a:xfrm>
            <a:off x="4419600" y="2140255"/>
            <a:ext cx="3662564" cy="23118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092899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30th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201150"/>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1949 </a:t>
            </a:r>
            <a:r>
              <a:rPr lang="en-US" sz="3200" dirty="0">
                <a:solidFill>
                  <a:srgbClr val="000000"/>
                </a:solidFill>
                <a:latin typeface="Times New Roman" panose="02020603050405020304" pitchFamily="18" charset="0"/>
              </a:rPr>
              <a:t>Democrat Morris </a:t>
            </a:r>
            <a:r>
              <a:rPr lang="en-US" sz="3200" dirty="0" err="1">
                <a:solidFill>
                  <a:srgbClr val="000000"/>
                </a:solidFill>
                <a:latin typeface="Times New Roman" panose="02020603050405020304" pitchFamily="18" charset="0"/>
              </a:rPr>
              <a:t>Fidanque</a:t>
            </a:r>
            <a:r>
              <a:rPr lang="en-US" sz="3200" dirty="0">
                <a:solidFill>
                  <a:srgbClr val="000000"/>
                </a:solidFill>
                <a:latin typeface="Times New Roman" panose="02020603050405020304" pitchFamily="18" charset="0"/>
              </a:rPr>
              <a:t> de Castro was named the fifth civilian </a:t>
            </a:r>
            <a:r>
              <a:rPr lang="en-US" sz="3200" dirty="0" err="1">
                <a:solidFill>
                  <a:srgbClr val="000000"/>
                </a:solidFill>
                <a:latin typeface="Times New Roman" panose="02020603050405020304" pitchFamily="18" charset="0"/>
              </a:rPr>
              <a:t>Govenor</a:t>
            </a:r>
            <a:r>
              <a:rPr lang="en-US" sz="3200" dirty="0">
                <a:solidFill>
                  <a:srgbClr val="000000"/>
                </a:solidFill>
                <a:latin typeface="Times New Roman" panose="02020603050405020304" pitchFamily="18" charset="0"/>
              </a:rPr>
              <a:t> of The U.S. Virgin Islands. De Castro was the first </a:t>
            </a:r>
          </a:p>
          <a:p>
            <a:pPr>
              <a:lnSpc>
                <a:spcPct val="75000"/>
              </a:lnSpc>
            </a:pPr>
            <a:r>
              <a:rPr lang="en-US" sz="3200" dirty="0">
                <a:solidFill>
                  <a:srgbClr val="000000"/>
                </a:solidFill>
                <a:latin typeface="Times New Roman" panose="02020603050405020304" pitchFamily="18" charset="0"/>
              </a:rPr>
              <a:t>native born </a:t>
            </a:r>
          </a:p>
          <a:p>
            <a:pPr>
              <a:lnSpc>
                <a:spcPct val="75000"/>
              </a:lnSpc>
            </a:pPr>
            <a:r>
              <a:rPr lang="en-US" sz="3200" dirty="0" err="1">
                <a:solidFill>
                  <a:srgbClr val="000000"/>
                </a:solidFill>
                <a:latin typeface="Times New Roman" panose="02020603050405020304" pitchFamily="18" charset="0"/>
              </a:rPr>
              <a:t>Govenor</a:t>
            </a:r>
            <a:r>
              <a:rPr lang="en-US" sz="3200" dirty="0">
                <a:solidFill>
                  <a:srgbClr val="000000"/>
                </a:solidFill>
                <a:latin typeface="Times New Roman" panose="02020603050405020304" pitchFamily="18" charset="0"/>
              </a:rPr>
              <a:t> of </a:t>
            </a:r>
          </a:p>
          <a:p>
            <a:pPr>
              <a:lnSpc>
                <a:spcPct val="75000"/>
              </a:lnSpc>
            </a:pPr>
            <a:r>
              <a:rPr lang="en-US" sz="3200" dirty="0">
                <a:solidFill>
                  <a:srgbClr val="000000"/>
                </a:solidFill>
                <a:latin typeface="Times New Roman" panose="02020603050405020304" pitchFamily="18" charset="0"/>
              </a:rPr>
              <a:t>the islands </a:t>
            </a:r>
          </a:p>
          <a:p>
            <a:pPr>
              <a:lnSpc>
                <a:spcPct val="75000"/>
              </a:lnSpc>
            </a:pPr>
            <a:r>
              <a:rPr lang="en-US" sz="3200" dirty="0">
                <a:solidFill>
                  <a:srgbClr val="000000"/>
                </a:solidFill>
                <a:latin typeface="Times New Roman" panose="02020603050405020304" pitchFamily="18" charset="0"/>
              </a:rPr>
              <a:t>as a U.S. </a:t>
            </a:r>
          </a:p>
        </p:txBody>
      </p:sp>
      <p:pic>
        <p:nvPicPr>
          <p:cNvPr id="2" name="Picture 1"/>
          <p:cNvPicPr>
            <a:picLocks noChangeAspect="1"/>
          </p:cNvPicPr>
          <p:nvPr/>
        </p:nvPicPr>
        <p:blipFill>
          <a:blip r:embed="rId3"/>
          <a:stretch>
            <a:fillRect/>
          </a:stretch>
        </p:blipFill>
        <p:spPr>
          <a:xfrm>
            <a:off x="4572000" y="1295400"/>
            <a:ext cx="2476500" cy="392344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1753644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5943600"/>
            <a:ext cx="8382000" cy="646331"/>
          </a:xfrm>
          <a:prstGeom prst="rect">
            <a:avLst/>
          </a:prstGeom>
          <a:solidFill>
            <a:schemeClr val="accent5">
              <a:lumMod val="20000"/>
              <a:lumOff val="80000"/>
            </a:schemeClr>
          </a:solidFill>
          <a:ln>
            <a:solidFill>
              <a:schemeClr val="accent4"/>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Division of Virgin Islands Cultural Education</a:t>
            </a:r>
          </a:p>
          <a:p>
            <a:r>
              <a:rPr lang="en-US" sz="1200" b="1" dirty="0" smtClean="0">
                <a:latin typeface="Baskerville Old Face" pitchFamily="18" charset="0"/>
              </a:rPr>
              <a:t>Picture:  </a:t>
            </a:r>
            <a:r>
              <a:rPr lang="en-US" sz="1200" b="1" dirty="0">
                <a:latin typeface="Baskerville Old Face" pitchFamily="18" charset="0"/>
                <a:hlinkClick r:id="rId2"/>
              </a:rPr>
              <a:t>https://www.pinterest.com/pin/60165344997497232</a:t>
            </a:r>
            <a:r>
              <a:rPr lang="en-US" sz="1200" b="1" dirty="0" smtClean="0">
                <a:latin typeface="Baskerville Old Face" pitchFamily="18" charset="0"/>
                <a:hlinkClick r:id="rId2"/>
              </a:rPr>
              <a:t>/</a:t>
            </a:r>
            <a:r>
              <a:rPr lang="en-US" sz="1200" b="1" dirty="0" smtClean="0">
                <a:latin typeface="Baskerville Old Face" pitchFamily="18" charset="0"/>
              </a:rPr>
              <a:t> </a:t>
            </a:r>
            <a:endParaRPr lang="en-US" sz="1200" b="1" dirty="0">
              <a:latin typeface="Baskerville Old Face" panose="02020602080505020303" pitchFamily="18" charset="0"/>
            </a:endParaRPr>
          </a:p>
        </p:txBody>
      </p:sp>
      <p:sp>
        <p:nvSpPr>
          <p:cNvPr id="8" name="Title 1"/>
          <p:cNvSpPr txBox="1">
            <a:spLocks/>
          </p:cNvSpPr>
          <p:nvPr/>
        </p:nvSpPr>
        <p:spPr>
          <a:xfrm>
            <a:off x="685800" y="4953000"/>
            <a:ext cx="7924800" cy="838200"/>
          </a:xfrm>
          <a:prstGeom prst="rect">
            <a:avLst/>
          </a:prstGeom>
          <a:solidFill>
            <a:schemeClr val="accent5">
              <a:lumMod val="20000"/>
              <a:lumOff val="80000"/>
            </a:schemeClr>
          </a:solidFill>
          <a:ln>
            <a:solidFill>
              <a:schemeClr val="accent4"/>
            </a:solidFill>
          </a:ln>
        </p:spPr>
        <p:style>
          <a:lnRef idx="1">
            <a:schemeClr val="accent5"/>
          </a:lnRef>
          <a:fillRef idx="2">
            <a:schemeClr val="accent5"/>
          </a:fillRef>
          <a:effectRef idx="1">
            <a:schemeClr val="accent5"/>
          </a:effectRef>
          <a:fontRef idx="minor">
            <a:schemeClr val="dk1"/>
          </a:fontRef>
        </p:style>
        <p:txBody>
          <a:bodyPr vert="horz" anchor="b" anchorCtr="0">
            <a:normAutofit fontScale="92500" lnSpcReduction="20000"/>
            <a:scene3d>
              <a:camera prst="orthographicFront"/>
              <a:lightRig rig="soft" dir="t">
                <a:rot lat="0" lon="0" rev="15600000"/>
              </a:lightRig>
            </a:scene3d>
            <a:sp3d extrusionH="57150" prstMaterial="softEdge">
              <a:bevelT w="25400" h="38100"/>
            </a:sp3d>
          </a:bodyPr>
          <a:lstStyle/>
          <a:p>
            <a:pPr lvl="0" algn="ctr">
              <a:spcBef>
                <a:spcPct val="0"/>
              </a:spcBef>
              <a:defRPr/>
            </a:pPr>
            <a:r>
              <a:rPr lang="en-US" sz="3000" b="1" dirty="0">
                <a:ln/>
                <a:solidFill>
                  <a:schemeClr val="accent4"/>
                </a:solidFill>
                <a:latin typeface="+mj-lt"/>
                <a:ea typeface="+mj-ea"/>
                <a:cs typeface="+mj-cs"/>
              </a:rPr>
              <a:t>Government House  in </a:t>
            </a:r>
            <a:endParaRPr lang="en-US" sz="3000" b="1" dirty="0" smtClean="0">
              <a:ln/>
              <a:solidFill>
                <a:schemeClr val="accent4"/>
              </a:solidFill>
              <a:latin typeface="+mj-lt"/>
              <a:ea typeface="+mj-ea"/>
              <a:cs typeface="+mj-cs"/>
            </a:endParaRPr>
          </a:p>
          <a:p>
            <a:pPr lvl="0" algn="ctr">
              <a:spcBef>
                <a:spcPct val="0"/>
              </a:spcBef>
              <a:defRPr/>
            </a:pPr>
            <a:r>
              <a:rPr lang="en-US" sz="3000" b="1" dirty="0" smtClean="0">
                <a:ln/>
                <a:solidFill>
                  <a:schemeClr val="accent4"/>
                </a:solidFill>
                <a:latin typeface="+mj-lt"/>
                <a:ea typeface="+mj-ea"/>
                <a:cs typeface="+mj-cs"/>
              </a:rPr>
              <a:t>Christiansted</a:t>
            </a:r>
            <a:r>
              <a:rPr lang="en-US" sz="3000" b="1" dirty="0">
                <a:ln/>
                <a:solidFill>
                  <a:schemeClr val="accent4"/>
                </a:solidFill>
                <a:latin typeface="+mj-lt"/>
                <a:ea typeface="+mj-ea"/>
                <a:cs typeface="+mj-cs"/>
              </a:rPr>
              <a:t>, St. Croix</a:t>
            </a:r>
          </a:p>
        </p:txBody>
      </p:sp>
      <p:pic>
        <p:nvPicPr>
          <p:cNvPr id="4" name="Picture 3"/>
          <p:cNvPicPr>
            <a:picLocks noChangeAspect="1"/>
          </p:cNvPicPr>
          <p:nvPr/>
        </p:nvPicPr>
        <p:blipFill>
          <a:blip r:embed="rId3"/>
          <a:stretch>
            <a:fillRect/>
          </a:stretch>
        </p:blipFill>
        <p:spPr>
          <a:xfrm>
            <a:off x="1066800" y="76200"/>
            <a:ext cx="6858000" cy="4800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655031350"/>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5943600"/>
            <a:ext cx="8382000" cy="646331"/>
          </a:xfrm>
          <a:prstGeom prst="rect">
            <a:avLst/>
          </a:prstGeom>
          <a:solidFill>
            <a:schemeClr val="accent5">
              <a:lumMod val="20000"/>
              <a:lumOff val="80000"/>
            </a:schemeClr>
          </a:solidFill>
          <a:ln>
            <a:solidFill>
              <a:schemeClr val="accent4"/>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Division of Virgin Islands Cultural Education</a:t>
            </a:r>
          </a:p>
          <a:p>
            <a:r>
              <a:rPr lang="en-US" sz="1200" b="1" dirty="0" smtClean="0">
                <a:latin typeface="Baskerville Old Face" pitchFamily="18" charset="0"/>
              </a:rPr>
              <a:t>Picture:  </a:t>
            </a:r>
            <a:r>
              <a:rPr lang="en-US" sz="1200" b="1" dirty="0">
                <a:latin typeface="Baskerville Old Face" pitchFamily="18" charset="0"/>
                <a:hlinkClick r:id="rId2"/>
              </a:rPr>
              <a:t>https://www.pinterest.com/pin/60165344997497232</a:t>
            </a:r>
            <a:r>
              <a:rPr lang="en-US" sz="1200" b="1" dirty="0" smtClean="0">
                <a:latin typeface="Baskerville Old Face" pitchFamily="18" charset="0"/>
                <a:hlinkClick r:id="rId2"/>
              </a:rPr>
              <a:t>/</a:t>
            </a:r>
            <a:r>
              <a:rPr lang="en-US" sz="1200" b="1" dirty="0" smtClean="0">
                <a:latin typeface="Baskerville Old Face" pitchFamily="18" charset="0"/>
              </a:rPr>
              <a:t> </a:t>
            </a:r>
            <a:endParaRPr lang="en-US" sz="1200" b="1" dirty="0">
              <a:latin typeface="Baskerville Old Face" panose="02020602080505020303" pitchFamily="18" charset="0"/>
            </a:endParaRPr>
          </a:p>
        </p:txBody>
      </p:sp>
      <p:sp>
        <p:nvSpPr>
          <p:cNvPr id="8" name="Title 1"/>
          <p:cNvSpPr txBox="1">
            <a:spLocks/>
          </p:cNvSpPr>
          <p:nvPr/>
        </p:nvSpPr>
        <p:spPr>
          <a:xfrm>
            <a:off x="685800" y="4953000"/>
            <a:ext cx="7924800" cy="838200"/>
          </a:xfrm>
          <a:prstGeom prst="rect">
            <a:avLst/>
          </a:prstGeom>
          <a:solidFill>
            <a:schemeClr val="accent5">
              <a:lumMod val="20000"/>
              <a:lumOff val="80000"/>
            </a:schemeClr>
          </a:solidFill>
          <a:ln>
            <a:solidFill>
              <a:schemeClr val="accent4"/>
            </a:solidFill>
          </a:ln>
        </p:spPr>
        <p:style>
          <a:lnRef idx="1">
            <a:schemeClr val="accent5"/>
          </a:lnRef>
          <a:fillRef idx="2">
            <a:schemeClr val="accent5"/>
          </a:fillRef>
          <a:effectRef idx="1">
            <a:schemeClr val="accent5"/>
          </a:effectRef>
          <a:fontRef idx="minor">
            <a:schemeClr val="dk1"/>
          </a:fontRef>
        </p:style>
        <p:txBody>
          <a:bodyPr vert="horz" anchor="b" anchorCtr="0">
            <a:normAutofit/>
            <a:scene3d>
              <a:camera prst="orthographicFront"/>
              <a:lightRig rig="soft" dir="t">
                <a:rot lat="0" lon="0" rev="15600000"/>
              </a:lightRig>
            </a:scene3d>
            <a:sp3d extrusionH="57150" prstMaterial="softEdge">
              <a:bevelT w="25400" h="38100"/>
            </a:sp3d>
          </a:bodyPr>
          <a:lstStyle/>
          <a:p>
            <a:pPr lvl="0" algn="ctr">
              <a:spcBef>
                <a:spcPct val="0"/>
              </a:spcBef>
              <a:defRPr/>
            </a:pPr>
            <a:r>
              <a:rPr lang="en-US" sz="3000" b="1" dirty="0">
                <a:ln/>
                <a:solidFill>
                  <a:schemeClr val="accent4"/>
                </a:solidFill>
                <a:latin typeface="+mj-lt"/>
                <a:ea typeface="+mj-ea"/>
                <a:cs typeface="+mj-cs"/>
              </a:rPr>
              <a:t>St. Thomas </a:t>
            </a:r>
            <a:r>
              <a:rPr lang="en-US" sz="3000" b="1" dirty="0" smtClean="0">
                <a:ln/>
                <a:solidFill>
                  <a:schemeClr val="accent4"/>
                </a:solidFill>
                <a:latin typeface="+mj-lt"/>
                <a:ea typeface="+mj-ea"/>
                <a:cs typeface="+mj-cs"/>
              </a:rPr>
              <a:t>Legislature </a:t>
            </a:r>
          </a:p>
        </p:txBody>
      </p:sp>
      <p:pic>
        <p:nvPicPr>
          <p:cNvPr id="2" name="Picture 1"/>
          <p:cNvPicPr>
            <a:picLocks noChangeAspect="1"/>
          </p:cNvPicPr>
          <p:nvPr/>
        </p:nvPicPr>
        <p:blipFill>
          <a:blip r:embed="rId3"/>
          <a:stretch>
            <a:fillRect/>
          </a:stretch>
        </p:blipFill>
        <p:spPr>
          <a:xfrm>
            <a:off x="914400" y="152400"/>
            <a:ext cx="7086600" cy="49111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5601957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5943600"/>
            <a:ext cx="8382000" cy="646331"/>
          </a:xfrm>
          <a:prstGeom prst="rect">
            <a:avLst/>
          </a:prstGeom>
          <a:solidFill>
            <a:schemeClr val="accent5">
              <a:lumMod val="20000"/>
              <a:lumOff val="80000"/>
            </a:schemeClr>
          </a:solidFill>
          <a:ln>
            <a:solidFill>
              <a:schemeClr val="accent4"/>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Division of Virgin Islands Cultural Education</a:t>
            </a:r>
          </a:p>
          <a:p>
            <a:r>
              <a:rPr lang="en-US" sz="1200" b="1" dirty="0" smtClean="0">
                <a:latin typeface="Baskerville Old Face" pitchFamily="18" charset="0"/>
              </a:rPr>
              <a:t>Picture:  Google.com </a:t>
            </a:r>
            <a:endParaRPr lang="en-US" sz="1200" b="1" dirty="0">
              <a:latin typeface="Baskerville Old Face" panose="02020602080505020303" pitchFamily="18" charset="0"/>
            </a:endParaRPr>
          </a:p>
        </p:txBody>
      </p:sp>
      <p:sp>
        <p:nvSpPr>
          <p:cNvPr id="8" name="Title 1"/>
          <p:cNvSpPr txBox="1">
            <a:spLocks/>
          </p:cNvSpPr>
          <p:nvPr/>
        </p:nvSpPr>
        <p:spPr>
          <a:xfrm>
            <a:off x="685800" y="4953000"/>
            <a:ext cx="7924800" cy="838200"/>
          </a:xfrm>
          <a:prstGeom prst="rect">
            <a:avLst/>
          </a:prstGeom>
          <a:solidFill>
            <a:schemeClr val="accent5">
              <a:lumMod val="20000"/>
              <a:lumOff val="80000"/>
            </a:schemeClr>
          </a:solidFill>
          <a:ln>
            <a:solidFill>
              <a:schemeClr val="accent4"/>
            </a:solidFill>
          </a:ln>
        </p:spPr>
        <p:style>
          <a:lnRef idx="1">
            <a:schemeClr val="accent5"/>
          </a:lnRef>
          <a:fillRef idx="2">
            <a:schemeClr val="accent5"/>
          </a:fillRef>
          <a:effectRef idx="1">
            <a:schemeClr val="accent5"/>
          </a:effectRef>
          <a:fontRef idx="minor">
            <a:schemeClr val="dk1"/>
          </a:fontRef>
        </p:style>
        <p:txBody>
          <a:bodyPr vert="horz" anchor="b" anchorCtr="0">
            <a:normAutofit/>
            <a:scene3d>
              <a:camera prst="orthographicFront"/>
              <a:lightRig rig="soft" dir="t">
                <a:rot lat="0" lon="0" rev="15600000"/>
              </a:lightRig>
            </a:scene3d>
            <a:sp3d extrusionH="57150" prstMaterial="softEdge">
              <a:bevelT w="25400" h="38100"/>
            </a:sp3d>
          </a:bodyPr>
          <a:lstStyle/>
          <a:p>
            <a:pPr lvl="0" algn="ctr">
              <a:spcBef>
                <a:spcPct val="0"/>
              </a:spcBef>
              <a:defRPr/>
            </a:pPr>
            <a:r>
              <a:rPr lang="en-US" sz="3000" b="1" dirty="0">
                <a:ln/>
                <a:solidFill>
                  <a:schemeClr val="accent4"/>
                </a:solidFill>
                <a:latin typeface="+mj-lt"/>
                <a:ea typeface="+mj-ea"/>
                <a:cs typeface="+mj-cs"/>
              </a:rPr>
              <a:t>St. Croix Legislature</a:t>
            </a:r>
          </a:p>
        </p:txBody>
      </p:sp>
      <p:pic>
        <p:nvPicPr>
          <p:cNvPr id="2" name="Picture 1"/>
          <p:cNvPicPr>
            <a:picLocks noChangeAspect="1"/>
          </p:cNvPicPr>
          <p:nvPr/>
        </p:nvPicPr>
        <p:blipFill>
          <a:blip r:embed="rId2"/>
          <a:stretch>
            <a:fillRect/>
          </a:stretch>
        </p:blipFill>
        <p:spPr>
          <a:xfrm>
            <a:off x="1066800" y="533400"/>
            <a:ext cx="6858000" cy="4267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8878947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2514600" y="304800"/>
            <a:ext cx="5943600" cy="976712"/>
          </a:xfrm>
          <a:solidFill>
            <a:schemeClr val="accent5">
              <a:lumMod val="20000"/>
              <a:lumOff val="80000"/>
            </a:schemeClr>
          </a:solidFill>
          <a:ln>
            <a:solidFill>
              <a:schemeClr val="accent5">
                <a:lumMod val="75000"/>
              </a:schemeClr>
            </a:solidFill>
          </a:ln>
        </p:spPr>
        <p:txBody>
          <a:bodyPr>
            <a:noAutofit/>
          </a:bodyPr>
          <a:lstStyle/>
          <a:p>
            <a:pPr lvl="0">
              <a:defRPr/>
            </a:pPr>
            <a: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To receive monthly complimentary electronic </a:t>
            </a:r>
            <a:b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br>
            <a: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historical cultural calendars, </a:t>
            </a:r>
            <a:b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br>
            <a: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kindly contact …..</a:t>
            </a:r>
            <a:endParaRPr lang="en-US" sz="2000" cap="none"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pic>
        <p:nvPicPr>
          <p:cNvPr id="7" name="Picture 6" descr="us-flag[1]"/>
          <p:cNvPicPr>
            <a:picLocks noChangeAspect="1" noChangeArrowheads="1"/>
          </p:cNvPicPr>
          <p:nvPr/>
        </p:nvPicPr>
        <p:blipFill>
          <a:blip r:embed="rId2" cstate="print"/>
          <a:srcRect/>
          <a:stretch>
            <a:fillRect/>
          </a:stretch>
        </p:blipFill>
        <p:spPr bwMode="auto">
          <a:xfrm>
            <a:off x="324042" y="304800"/>
            <a:ext cx="1276158" cy="990600"/>
          </a:xfrm>
          <a:prstGeom prst="rect">
            <a:avLst/>
          </a:prstGeom>
          <a:noFill/>
          <a:ln w="9525" algn="in">
            <a:noFill/>
            <a:miter lim="800000"/>
            <a:headEnd/>
            <a:tailEnd/>
          </a:ln>
          <a:effectLst/>
        </p:spPr>
      </p:pic>
      <p:pic>
        <p:nvPicPr>
          <p:cNvPr id="8" name="Picture 7" descr="armour_usvi-flag[1]"/>
          <p:cNvPicPr>
            <a:picLocks noChangeAspect="1" noChangeArrowheads="1" noCrop="1"/>
          </p:cNvPicPr>
          <p:nvPr/>
        </p:nvPicPr>
        <p:blipFill>
          <a:blip r:embed="rId3" cstate="print"/>
          <a:srcRect/>
          <a:stretch>
            <a:fillRect/>
          </a:stretch>
        </p:blipFill>
        <p:spPr bwMode="auto">
          <a:xfrm>
            <a:off x="312223" y="1371600"/>
            <a:ext cx="1287977" cy="1077937"/>
          </a:xfrm>
          <a:prstGeom prst="rect">
            <a:avLst/>
          </a:prstGeom>
          <a:noFill/>
          <a:ln w="9525" algn="in">
            <a:noFill/>
            <a:miter lim="800000"/>
            <a:headEnd/>
            <a:tailEnd/>
          </a:ln>
        </p:spPr>
      </p:pic>
      <p:sp>
        <p:nvSpPr>
          <p:cNvPr id="10" name="Subtitle 2"/>
          <p:cNvSpPr txBox="1">
            <a:spLocks/>
          </p:cNvSpPr>
          <p:nvPr/>
        </p:nvSpPr>
        <p:spPr>
          <a:xfrm>
            <a:off x="2514600" y="3048000"/>
            <a:ext cx="5943600" cy="3520658"/>
          </a:xfrm>
          <a:prstGeom prst="rect">
            <a:avLst/>
          </a:prstGeom>
          <a:solidFill>
            <a:schemeClr val="accent5">
              <a:lumMod val="20000"/>
              <a:lumOff val="80000"/>
            </a:schemeClr>
          </a:solidFill>
          <a:ln>
            <a:solidFill>
              <a:schemeClr val="accent4"/>
            </a:solidFill>
          </a:ln>
        </p:spPr>
        <p:txBody>
          <a:bodyPr tIns="0">
            <a:noAutofit/>
          </a:bodyPr>
          <a:lstStyle/>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kumimoji="0" lang="en-US" sz="2800" b="1" i="0" u="none" strike="noStrike" kern="1200" cap="none" spc="0" normalizeH="0" baseline="0" noProof="0" dirty="0" smtClean="0">
              <a:ln>
                <a:solidFill>
                  <a:schemeClr val="bg2">
                    <a:lumMod val="25000"/>
                  </a:schemeClr>
                </a:solidFill>
              </a:ln>
              <a:solidFill>
                <a:srgbClr val="7030A0"/>
              </a:solidFill>
              <a:effectLst/>
              <a:uLnTx/>
              <a:uFillTx/>
              <a:latin typeface="Edwardian Script ITC" pitchFamily="66"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lang="en-US" dirty="0">
              <a:solidFill>
                <a:srgbClr val="7030A0"/>
              </a:solidFill>
            </a:endParaRPr>
          </a:p>
          <a:p>
            <a:pPr lvl="0" algn="ctr" fontAlgn="base">
              <a:spcBef>
                <a:spcPct val="0"/>
              </a:spcBef>
              <a:spcAft>
                <a:spcPct val="0"/>
              </a:spcAft>
            </a:pPr>
            <a:r>
              <a:rPr lang="en-US" b="1" u="sng" dirty="0">
                <a:solidFill>
                  <a:schemeClr val="tx1">
                    <a:lumMod val="50000"/>
                  </a:schemeClr>
                </a:solidFill>
                <a:latin typeface="Baskerville Old Face" pitchFamily="18" charset="0"/>
                <a:cs typeface="Arial" pitchFamily="34" charset="0"/>
              </a:rPr>
              <a:t>ST. CROX</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2133 Hospital Street; St. Croix, VI   00820</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Telephone Number:  340-773-1095 x: 7032</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Fax Number:  340-773-4476</a:t>
            </a:r>
          </a:p>
          <a:p>
            <a:pPr lvl="0" algn="ctr" fontAlgn="base">
              <a:spcBef>
                <a:spcPct val="0"/>
              </a:spcBef>
              <a:spcAft>
                <a:spcPct val="0"/>
              </a:spcAft>
            </a:pPr>
            <a:endParaRPr lang="en-US" sz="400" b="1" dirty="0">
              <a:solidFill>
                <a:schemeClr val="tx1">
                  <a:lumMod val="50000"/>
                </a:schemeClr>
              </a:solidFill>
              <a:latin typeface="Baskerville Old Face" pitchFamily="18" charset="0"/>
              <a:cs typeface="Arial" pitchFamily="34" charset="0"/>
            </a:endParaRPr>
          </a:p>
          <a:p>
            <a:pPr lvl="0" algn="ctr" fontAlgn="base">
              <a:spcBef>
                <a:spcPct val="0"/>
              </a:spcBef>
              <a:spcAft>
                <a:spcPct val="0"/>
              </a:spcAft>
            </a:pPr>
            <a:r>
              <a:rPr lang="en-US" b="1" u="sng" dirty="0">
                <a:solidFill>
                  <a:schemeClr val="tx1">
                    <a:lumMod val="50000"/>
                  </a:schemeClr>
                </a:solidFill>
                <a:latin typeface="Baskerville Old Face" pitchFamily="18" charset="0"/>
                <a:cs typeface="Arial" pitchFamily="34" charset="0"/>
              </a:rPr>
              <a:t>ST. THOMAS / ST. JOHN </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Mailing Address:  1834 </a:t>
            </a:r>
            <a:r>
              <a:rPr lang="en-US" b="1" dirty="0" err="1">
                <a:solidFill>
                  <a:schemeClr val="tx1">
                    <a:lumMod val="50000"/>
                  </a:schemeClr>
                </a:solidFill>
                <a:latin typeface="Baskerville Old Face" pitchFamily="18" charset="0"/>
                <a:cs typeface="Arial" pitchFamily="34" charset="0"/>
              </a:rPr>
              <a:t>Kongens</a:t>
            </a:r>
            <a:r>
              <a:rPr lang="en-US" b="1" dirty="0">
                <a:solidFill>
                  <a:schemeClr val="tx1">
                    <a:lumMod val="50000"/>
                  </a:schemeClr>
                </a:solidFill>
                <a:latin typeface="Baskerville Old Face" pitchFamily="18" charset="0"/>
                <a:cs typeface="Arial" pitchFamily="34" charset="0"/>
              </a:rPr>
              <a:t> </a:t>
            </a:r>
            <a:r>
              <a:rPr lang="en-US" b="1" dirty="0" err="1">
                <a:solidFill>
                  <a:schemeClr val="tx1">
                    <a:lumMod val="50000"/>
                  </a:schemeClr>
                </a:solidFill>
                <a:latin typeface="Baskerville Old Face" pitchFamily="18" charset="0"/>
                <a:cs typeface="Arial" pitchFamily="34" charset="0"/>
              </a:rPr>
              <a:t>Gade</a:t>
            </a:r>
            <a:r>
              <a:rPr lang="en-US" b="1" dirty="0">
                <a:solidFill>
                  <a:schemeClr val="tx1">
                    <a:lumMod val="50000"/>
                  </a:schemeClr>
                </a:solidFill>
                <a:latin typeface="Baskerville Old Face" pitchFamily="18" charset="0"/>
                <a:cs typeface="Arial" pitchFamily="34" charset="0"/>
              </a:rPr>
              <a:t>; STT, VI   00802</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Physical Address:  J. Antonio Jarvis Annex; STT, VI   00802</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Telephone Number:  340-774-0100  x: 2808, 2806, or 2804</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Fax Number:  340-777-4342</a:t>
            </a:r>
          </a:p>
          <a:p>
            <a:pPr lvl="0" algn="ctr" fontAlgn="base">
              <a:spcBef>
                <a:spcPct val="0"/>
              </a:spcBef>
              <a:spcAft>
                <a:spcPct val="0"/>
              </a:spcAft>
            </a:pPr>
            <a:endParaRPr lang="en-US" sz="900" b="1" dirty="0">
              <a:solidFill>
                <a:schemeClr val="tx1">
                  <a:lumMod val="50000"/>
                </a:schemeClr>
              </a:solidFill>
              <a:latin typeface="Baskerville Old Face" pitchFamily="18" charset="0"/>
              <a:cs typeface="Arial" pitchFamily="34" charset="0"/>
            </a:endParaRP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Email Addresses:  </a:t>
            </a:r>
            <a:r>
              <a:rPr lang="en-US" b="1" dirty="0">
                <a:solidFill>
                  <a:schemeClr val="tx1">
                    <a:lumMod val="50000"/>
                  </a:schemeClr>
                </a:solidFill>
                <a:latin typeface="Baskerville Old Face" pitchFamily="18" charset="0"/>
                <a:cs typeface="Arial" pitchFamily="34" charset="0"/>
                <a:hlinkClick r:id="rId4"/>
              </a:rPr>
              <a:t>vbryson@stx.k12.vi</a:t>
            </a:r>
            <a:r>
              <a:rPr lang="en-US" b="1" dirty="0">
                <a:solidFill>
                  <a:schemeClr val="tx1">
                    <a:lumMod val="50000"/>
                  </a:schemeClr>
                </a:solidFill>
                <a:latin typeface="Baskerville Old Face" pitchFamily="18" charset="0"/>
                <a:cs typeface="Arial" pitchFamily="34" charset="0"/>
              </a:rPr>
              <a:t>; </a:t>
            </a:r>
            <a:r>
              <a:rPr lang="en-US" b="1" dirty="0">
                <a:solidFill>
                  <a:schemeClr val="tx1">
                    <a:lumMod val="50000"/>
                  </a:schemeClr>
                </a:solidFill>
                <a:latin typeface="Baskerville Old Face" pitchFamily="18" charset="0"/>
                <a:cs typeface="Arial" pitchFamily="34" charset="0"/>
                <a:hlinkClick r:id="rId5"/>
              </a:rPr>
              <a:t>mmartin@sttj.k12.vi</a:t>
            </a:r>
            <a:r>
              <a:rPr lang="en-US" b="1" dirty="0">
                <a:solidFill>
                  <a:schemeClr val="tx1">
                    <a:lumMod val="50000"/>
                  </a:schemeClr>
                </a:solidFill>
                <a:latin typeface="Baskerville Old Face" pitchFamily="18" charset="0"/>
                <a:cs typeface="Arial" pitchFamily="34" charset="0"/>
              </a:rPr>
              <a:t>; </a:t>
            </a:r>
            <a:r>
              <a:rPr lang="en-US" b="1" dirty="0" smtClean="0">
                <a:solidFill>
                  <a:schemeClr val="tx1">
                    <a:lumMod val="50000"/>
                  </a:schemeClr>
                </a:solidFill>
                <a:latin typeface="Baskerville Old Face" pitchFamily="18" charset="0"/>
                <a:cs typeface="Arial" pitchFamily="34" charset="0"/>
                <a:hlinkClick r:id="rId6"/>
              </a:rPr>
              <a:t>Y</a:t>
            </a:r>
            <a:r>
              <a:rPr lang="en-US" b="1" dirty="0" smtClean="0">
                <a:solidFill>
                  <a:schemeClr val="accent1">
                    <a:lumMod val="60000"/>
                    <a:lumOff val="40000"/>
                  </a:schemeClr>
                </a:solidFill>
                <a:latin typeface="Baskerville Old Face" pitchFamily="18" charset="0"/>
                <a:cs typeface="Arial" pitchFamily="34" charset="0"/>
              </a:rPr>
              <a:t>ohance.henley</a:t>
            </a:r>
            <a:r>
              <a:rPr lang="en-US" b="1" dirty="0" smtClean="0">
                <a:solidFill>
                  <a:schemeClr val="tx1">
                    <a:lumMod val="50000"/>
                  </a:schemeClr>
                </a:solidFill>
                <a:latin typeface="Baskerville Old Face" pitchFamily="18" charset="0"/>
                <a:cs typeface="Arial" pitchFamily="34" charset="0"/>
                <a:hlinkClick r:id="rId6"/>
              </a:rPr>
              <a:t>@vide.vi</a:t>
            </a:r>
            <a:r>
              <a:rPr lang="en-US" b="1" dirty="0" smtClean="0">
                <a:solidFill>
                  <a:schemeClr val="tx1">
                    <a:lumMod val="50000"/>
                  </a:schemeClr>
                </a:solidFill>
                <a:latin typeface="Baskerville Old Face" pitchFamily="18" charset="0"/>
                <a:cs typeface="Arial" pitchFamily="34" charset="0"/>
              </a:rPr>
              <a:t> </a:t>
            </a:r>
            <a:endParaRPr lang="en-US" sz="1000" b="1" u="sng" dirty="0">
              <a:solidFill>
                <a:schemeClr val="tx1">
                  <a:lumMod val="50000"/>
                </a:schemeClr>
              </a:solidFill>
              <a:latin typeface="Baskerville Old Face" pitchFamily="18" charset="0"/>
              <a:cs typeface="Arial" pitchFamily="34" charset="0"/>
            </a:endParaRPr>
          </a:p>
        </p:txBody>
      </p:sp>
      <p:pic>
        <p:nvPicPr>
          <p:cNvPr id="11" name="Picture 2" descr="seal[1]"/>
          <p:cNvPicPr>
            <a:picLocks noChangeAspect="1" noChangeArrowheads="1"/>
          </p:cNvPicPr>
          <p:nvPr/>
        </p:nvPicPr>
        <p:blipFill>
          <a:blip r:embed="rId7" cstate="print"/>
          <a:srcRect/>
          <a:stretch>
            <a:fillRect/>
          </a:stretch>
        </p:blipFill>
        <p:spPr bwMode="auto">
          <a:xfrm>
            <a:off x="326231" y="2514600"/>
            <a:ext cx="1350169" cy="1147644"/>
          </a:xfrm>
          <a:prstGeom prst="rect">
            <a:avLst/>
          </a:prstGeom>
          <a:noFill/>
          <a:ln w="9525" algn="in">
            <a:noFill/>
            <a:miter lim="800000"/>
            <a:headEnd/>
            <a:tailEnd/>
          </a:ln>
          <a:effectLst/>
        </p:spPr>
      </p:pic>
      <p:sp>
        <p:nvSpPr>
          <p:cNvPr id="13" name="Title 1"/>
          <p:cNvSpPr txBox="1">
            <a:spLocks/>
          </p:cNvSpPr>
          <p:nvPr/>
        </p:nvSpPr>
        <p:spPr>
          <a:xfrm>
            <a:off x="2514600" y="1593256"/>
            <a:ext cx="5943600" cy="1143000"/>
          </a:xfrm>
          <a:prstGeom prst="rect">
            <a:avLst/>
          </a:prstGeom>
          <a:ln/>
        </p:spPr>
        <p:style>
          <a:lnRef idx="1">
            <a:schemeClr val="accent5"/>
          </a:lnRef>
          <a:fillRef idx="2">
            <a:schemeClr val="accent5"/>
          </a:fillRef>
          <a:effectRef idx="1">
            <a:schemeClr val="accent5"/>
          </a:effectRef>
          <a:fontRef idx="minor">
            <a:schemeClr val="dk1"/>
          </a:fontRef>
        </p:style>
        <p:txBody>
          <a:bodyPr anchor="b">
            <a:normAutofit fontScale="77500" lnSpcReduction="20000"/>
          </a:bodyPr>
          <a:lstStyle/>
          <a:p>
            <a:pPr algn="ctr"/>
            <a:r>
              <a:rPr lang="en-US" sz="4000" b="1" dirty="0">
                <a:ln w="12700">
                  <a:solidFill>
                    <a:schemeClr val="tx2">
                      <a:satMod val="155000"/>
                    </a:schemeClr>
                  </a:solidFill>
                  <a:prstDash val="solid"/>
                </a:ln>
                <a:effectLst>
                  <a:outerShdw blurRad="41275" dist="20320" dir="1800000" algn="tl" rotWithShape="0">
                    <a:srgbClr val="000000">
                      <a:alpha val="40000"/>
                    </a:srgbClr>
                  </a:outerShdw>
                </a:effectLst>
                <a:latin typeface="Edwardian Script ITC" pitchFamily="66" charset="0"/>
              </a:rPr>
              <a:t>Virgin Islands Department of Education</a:t>
            </a:r>
          </a:p>
          <a:p>
            <a:pPr algn="ctr"/>
            <a:r>
              <a:rPr lang="en-US" sz="4000" b="1" dirty="0">
                <a:ln w="12700">
                  <a:solidFill>
                    <a:schemeClr val="tx2">
                      <a:satMod val="155000"/>
                    </a:schemeClr>
                  </a:solidFill>
                  <a:prstDash val="solid"/>
                </a:ln>
                <a:effectLst>
                  <a:outerShdw blurRad="41275" dist="20320" dir="1800000" algn="tl" rotWithShape="0">
                    <a:srgbClr val="000000">
                      <a:alpha val="40000"/>
                    </a:srgbClr>
                  </a:outerShdw>
                </a:effectLst>
                <a:latin typeface="Edwardian Script ITC" pitchFamily="66" charset="0"/>
              </a:rPr>
              <a:t>Division of Virgin Islands Cultural Education</a:t>
            </a:r>
          </a:p>
        </p:txBody>
      </p:sp>
      <p:pic>
        <p:nvPicPr>
          <p:cNvPr id="14" name="Picture 2"/>
          <p:cNvPicPr>
            <a:picLocks noChangeAspect="1" noChangeArrowheads="1"/>
          </p:cNvPicPr>
          <p:nvPr/>
        </p:nvPicPr>
        <p:blipFill>
          <a:blip r:embed="rId8" cstate="print"/>
          <a:srcRect/>
          <a:stretch>
            <a:fillRect/>
          </a:stretch>
        </p:blipFill>
        <p:spPr bwMode="auto">
          <a:xfrm>
            <a:off x="326231" y="4927224"/>
            <a:ext cx="1350169" cy="1016376"/>
          </a:xfrm>
          <a:prstGeom prst="rect">
            <a:avLst/>
          </a:prstGeom>
          <a:noFill/>
          <a:ln w="9525" algn="in">
            <a:noFill/>
            <a:miter lim="800000"/>
            <a:headEnd/>
            <a:tailEnd/>
          </a:ln>
          <a:effectLst/>
        </p:spPr>
      </p:pic>
      <p:sp>
        <p:nvSpPr>
          <p:cNvPr id="15" name="Text Box 2"/>
          <p:cNvSpPr txBox="1">
            <a:spLocks noChangeArrowheads="1"/>
          </p:cNvSpPr>
          <p:nvPr/>
        </p:nvSpPr>
        <p:spPr bwMode="auto">
          <a:xfrm>
            <a:off x="76200" y="5980407"/>
            <a:ext cx="1885950" cy="400050"/>
          </a:xfrm>
          <a:prstGeom prst="rect">
            <a:avLst/>
          </a:prstGeom>
          <a:solidFill>
            <a:schemeClr val="accent1">
              <a:lumMod val="20000"/>
              <a:lumOff val="80000"/>
            </a:schemeClr>
          </a:solidFill>
          <a:ln w="9525" algn="in">
            <a:solidFill>
              <a:schemeClr val="accent6">
                <a:lumMod val="50000"/>
              </a:schemeClr>
            </a:solid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6">
                    <a:lumMod val="50000"/>
                  </a:schemeClr>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6">
                    <a:lumMod val="50000"/>
                  </a:schemeClr>
                </a:solidFill>
                <a:effectLst/>
                <a:latin typeface="Times New Roman" pitchFamily="18" charset="0"/>
                <a:cs typeface="Arial" pitchFamily="34" charset="0"/>
              </a:rPr>
              <a:t>Education, History and Culture</a:t>
            </a:r>
            <a:r>
              <a:rPr kumimoji="0" lang="en-US" sz="1000" b="1" i="1" u="none" strike="noStrike" cap="none" normalizeH="0" baseline="0" dirty="0" smtClean="0">
                <a:ln>
                  <a:noFill/>
                </a:ln>
                <a:solidFill>
                  <a:schemeClr val="accent6">
                    <a:lumMod val="75000"/>
                  </a:schemeClr>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accent6">
                  <a:lumMod val="75000"/>
                </a:schemeClr>
              </a:solidFill>
              <a:effectLst/>
              <a:latin typeface="Arial" pitchFamily="34" charset="0"/>
              <a:cs typeface="Arial" pitchFamily="34" charset="0"/>
            </a:endParaRPr>
          </a:p>
        </p:txBody>
      </p:sp>
      <p:pic>
        <p:nvPicPr>
          <p:cNvPr id="16" name="Picture 2" descr="cid:97D21B81-F687-4FB4-93B7-A7D48243B590@etan.sttj.k12.vi"/>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3862" y="3692349"/>
            <a:ext cx="1176338" cy="11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1479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st</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3416320"/>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1971</a:t>
            </a:r>
            <a:r>
              <a:rPr lang="en-US" sz="2800" dirty="0">
                <a:solidFill>
                  <a:srgbClr val="000000"/>
                </a:solidFill>
                <a:latin typeface="Times New Roman" panose="02020603050405020304" pitchFamily="18" charset="0"/>
              </a:rPr>
              <a:t>:  a census of the Virgin Islands was ordered to be taken as of November 1, 1917, and Mr. Eugene F. Hartley, chief statistician for manufactures of the Census Bureau, </a:t>
            </a:r>
            <a:endParaRPr lang="en-US" sz="2800" kern="1400" dirty="0">
              <a:solidFill>
                <a:srgbClr val="000000"/>
              </a:solidFill>
              <a:latin typeface="Times New Roman" panose="02020603050405020304" pitchFamily="18" charset="0"/>
            </a:endParaRPr>
          </a:p>
          <a:p>
            <a:pPr>
              <a:lnSpc>
                <a:spcPct val="75000"/>
              </a:lnSpc>
            </a:pPr>
            <a:r>
              <a:rPr lang="en-US" sz="2800" dirty="0">
                <a:solidFill>
                  <a:srgbClr val="000000"/>
                </a:solidFill>
                <a:latin typeface="Times New Roman" panose="02020603050405020304" pitchFamily="18" charset="0"/>
              </a:rPr>
              <a:t>was designated as </a:t>
            </a:r>
            <a:endParaRPr lang="en-US" sz="2800" kern="1400" dirty="0">
              <a:solidFill>
                <a:srgbClr val="000000"/>
              </a:solidFill>
              <a:latin typeface="Times New Roman" panose="02020603050405020304" pitchFamily="18" charset="0"/>
            </a:endParaRPr>
          </a:p>
          <a:p>
            <a:pPr>
              <a:lnSpc>
                <a:spcPct val="75000"/>
              </a:lnSpc>
            </a:pPr>
            <a:r>
              <a:rPr lang="en-US" sz="2800" dirty="0">
                <a:solidFill>
                  <a:srgbClr val="000000"/>
                </a:solidFill>
                <a:latin typeface="Times New Roman" panose="02020603050405020304" pitchFamily="18" charset="0"/>
              </a:rPr>
              <a:t>supervisor in charge. </a:t>
            </a:r>
            <a:endParaRPr lang="en-US" sz="2800" kern="1400" dirty="0">
              <a:solidFill>
                <a:srgbClr val="000000"/>
              </a:solidFill>
              <a:latin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4610100" y="1272212"/>
            <a:ext cx="3543300" cy="4518987"/>
          </a:xfrm>
          <a:prstGeom prst="rect">
            <a:avLst/>
          </a:prstGeom>
        </p:spPr>
      </p:pic>
    </p:spTree>
    <p:extLst>
      <p:ext uri="{BB962C8B-B14F-4D97-AF65-F5344CB8AC3E}">
        <p14:creationId xmlns:p14="http://schemas.microsoft.com/office/powerpoint/2010/main" val="17192185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830997"/>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a:t>
            </a:r>
            <a:r>
              <a:rPr lang="en-US" sz="1200" b="1" dirty="0">
                <a:latin typeface="Bodoni MT" pitchFamily="18" charset="0"/>
                <a:ea typeface="Batang" pitchFamily="18" charset="-127"/>
              </a:rPr>
              <a:t>:  Thoughts Along The Way, Ariel Melchior pg. 229</a:t>
            </a:r>
            <a:endParaRPr lang="en-US" sz="1200" b="1" dirty="0" smtClean="0">
              <a:latin typeface="Bodoni MT" pitchFamily="18" charset="0"/>
              <a:ea typeface="Batang" pitchFamily="18" charset="-127"/>
            </a:endParaRPr>
          </a:p>
          <a:p>
            <a:r>
              <a:rPr lang="en-US" sz="1200" b="1" dirty="0" smtClean="0">
                <a:latin typeface="Bodoni MT" pitchFamily="18" charset="0"/>
                <a:ea typeface="Batang" pitchFamily="18" charset="-127"/>
              </a:rPr>
              <a:t>Picture: </a:t>
            </a:r>
            <a:r>
              <a:rPr lang="en-US" sz="1200" b="1" smtClean="0">
                <a:latin typeface="Bodoni MT" pitchFamily="18" charset="0"/>
                <a:ea typeface="Batang" pitchFamily="18" charset="-127"/>
              </a:rPr>
              <a:t>wikki</a:t>
            </a:r>
            <a:r>
              <a:rPr lang="en-US" sz="1200" smtClean="0"/>
              <a:t> </a:t>
            </a:r>
            <a:endParaRPr lang="en-US" sz="1200" dirty="0"/>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2</a:t>
            </a:r>
            <a:r>
              <a:rPr lang="en-US" sz="4800" b="1" baseline="3000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nd</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7696200" cy="2169825"/>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1995: The public works department has repaired the old market and in record time, the spot which is fast becoming of the show pieces of the islands certainly need attention for a long time</a:t>
            </a:r>
            <a:endParaRPr lang="en-US" sz="2800" kern="1400" dirty="0">
              <a:solidFill>
                <a:srgbClr val="000000"/>
              </a:solidFill>
              <a:latin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457200" y="3549841"/>
            <a:ext cx="7696200" cy="2546159"/>
          </a:xfrm>
          <a:prstGeom prst="rect">
            <a:avLst/>
          </a:prstGeom>
        </p:spPr>
      </p:pic>
    </p:spTree>
    <p:extLst>
      <p:ext uri="{BB962C8B-B14F-4D97-AF65-F5344CB8AC3E}">
        <p14:creationId xmlns:p14="http://schemas.microsoft.com/office/powerpoint/2010/main" val="22935263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3rd</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250202"/>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2400" dirty="0">
                <a:solidFill>
                  <a:srgbClr val="000000"/>
                </a:solidFill>
                <a:latin typeface="Times New Roman" panose="02020603050405020304" pitchFamily="18" charset="0"/>
              </a:rPr>
              <a:t>2009  Toya Andrew the 70 year old Native American storyteller, distinguished toastmaster, and Harvard graduate won the Ms. Senior Sweetheart pageant of American/International. The native Virgin Islander enjoyed</a:t>
            </a:r>
          </a:p>
          <a:p>
            <a:pPr>
              <a:lnSpc>
                <a:spcPct val="75000"/>
              </a:lnSpc>
            </a:pPr>
            <a:r>
              <a:rPr lang="en-US" sz="2400" dirty="0">
                <a:solidFill>
                  <a:srgbClr val="000000"/>
                </a:solidFill>
                <a:latin typeface="Times New Roman" panose="02020603050405020304" pitchFamily="18" charset="0"/>
              </a:rPr>
              <a:t>and appreciated </a:t>
            </a:r>
          </a:p>
          <a:p>
            <a:pPr>
              <a:lnSpc>
                <a:spcPct val="75000"/>
              </a:lnSpc>
            </a:pPr>
            <a:r>
              <a:rPr lang="en-US" sz="2400" dirty="0">
                <a:solidFill>
                  <a:srgbClr val="000000"/>
                </a:solidFill>
                <a:latin typeface="Times New Roman" panose="02020603050405020304" pitchFamily="18" charset="0"/>
              </a:rPr>
              <a:t>life, swimming, </a:t>
            </a:r>
          </a:p>
          <a:p>
            <a:pPr>
              <a:lnSpc>
                <a:spcPct val="75000"/>
              </a:lnSpc>
            </a:pPr>
            <a:r>
              <a:rPr lang="en-US" sz="2400" dirty="0">
                <a:solidFill>
                  <a:srgbClr val="000000"/>
                </a:solidFill>
                <a:latin typeface="Times New Roman" panose="02020603050405020304" pitchFamily="18" charset="0"/>
              </a:rPr>
              <a:t>kayaking, singing, </a:t>
            </a:r>
          </a:p>
          <a:p>
            <a:pPr>
              <a:lnSpc>
                <a:spcPct val="75000"/>
              </a:lnSpc>
            </a:pPr>
            <a:r>
              <a:rPr lang="en-US" sz="2400" dirty="0">
                <a:solidFill>
                  <a:srgbClr val="000000"/>
                </a:solidFill>
                <a:latin typeface="Times New Roman" panose="02020603050405020304" pitchFamily="18" charset="0"/>
              </a:rPr>
              <a:t>dancing on stilts and </a:t>
            </a:r>
          </a:p>
          <a:p>
            <a:pPr>
              <a:lnSpc>
                <a:spcPct val="75000"/>
              </a:lnSpc>
            </a:pPr>
            <a:r>
              <a:rPr lang="en-US" sz="2400" dirty="0">
                <a:solidFill>
                  <a:srgbClr val="000000"/>
                </a:solidFill>
                <a:latin typeface="Times New Roman" panose="02020603050405020304" pitchFamily="18" charset="0"/>
              </a:rPr>
              <a:t>walking the beach with</a:t>
            </a:r>
          </a:p>
          <a:p>
            <a:pPr>
              <a:lnSpc>
                <a:spcPct val="75000"/>
              </a:lnSpc>
            </a:pPr>
            <a:r>
              <a:rPr lang="en-US" sz="2400" dirty="0">
                <a:solidFill>
                  <a:srgbClr val="000000"/>
                </a:solidFill>
                <a:latin typeface="Times New Roman" panose="02020603050405020304" pitchFamily="18" charset="0"/>
              </a:rPr>
              <a:t> her husband. </a:t>
            </a:r>
          </a:p>
        </p:txBody>
      </p:sp>
      <p:pic>
        <p:nvPicPr>
          <p:cNvPr id="2" name="Picture 1"/>
          <p:cNvPicPr>
            <a:picLocks noChangeAspect="1"/>
          </p:cNvPicPr>
          <p:nvPr/>
        </p:nvPicPr>
        <p:blipFill>
          <a:blip r:embed="rId3"/>
          <a:stretch>
            <a:fillRect/>
          </a:stretch>
        </p:blipFill>
        <p:spPr>
          <a:xfrm>
            <a:off x="4572000" y="1763025"/>
            <a:ext cx="3315614" cy="32004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221213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4th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388702"/>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2008  </a:t>
            </a:r>
            <a:r>
              <a:rPr lang="en-US" sz="2400" dirty="0">
                <a:solidFill>
                  <a:srgbClr val="000000"/>
                </a:solidFill>
                <a:latin typeface="Times New Roman" panose="02020603050405020304" pitchFamily="18" charset="0"/>
              </a:rPr>
              <a:t>Two men were named 2009 teacher of the year in their respective districts. Charles H. Emmanuel Elementary School math teacher Kenneth </a:t>
            </a:r>
            <a:r>
              <a:rPr lang="en-US" sz="2400" dirty="0" err="1">
                <a:solidFill>
                  <a:srgbClr val="000000"/>
                </a:solidFill>
                <a:latin typeface="Times New Roman" panose="02020603050405020304" pitchFamily="18" charset="0"/>
              </a:rPr>
              <a:t>Selkdridge</a:t>
            </a:r>
            <a:r>
              <a:rPr lang="en-US" sz="2400" dirty="0">
                <a:solidFill>
                  <a:srgbClr val="000000"/>
                </a:solidFill>
                <a:latin typeface="Times New Roman" panose="02020603050405020304" pitchFamily="18" charset="0"/>
              </a:rPr>
              <a:t> and Charlotte Amalie </a:t>
            </a:r>
          </a:p>
          <a:p>
            <a:pPr>
              <a:lnSpc>
                <a:spcPct val="75000"/>
              </a:lnSpc>
            </a:pPr>
            <a:r>
              <a:rPr lang="en-US" sz="2400" dirty="0">
                <a:solidFill>
                  <a:srgbClr val="000000"/>
                </a:solidFill>
                <a:latin typeface="Times New Roman" panose="02020603050405020304" pitchFamily="18" charset="0"/>
              </a:rPr>
              <a:t>High School math </a:t>
            </a:r>
          </a:p>
          <a:p>
            <a:pPr>
              <a:lnSpc>
                <a:spcPct val="75000"/>
              </a:lnSpc>
            </a:pPr>
            <a:r>
              <a:rPr lang="en-US" sz="2400" dirty="0">
                <a:solidFill>
                  <a:srgbClr val="000000"/>
                </a:solidFill>
                <a:latin typeface="Times New Roman" panose="02020603050405020304" pitchFamily="18" charset="0"/>
              </a:rPr>
              <a:t>teacher </a:t>
            </a:r>
            <a:r>
              <a:rPr lang="en-US" sz="2400" dirty="0" err="1">
                <a:solidFill>
                  <a:srgbClr val="000000"/>
                </a:solidFill>
                <a:latin typeface="Times New Roman" panose="02020603050405020304" pitchFamily="18" charset="0"/>
              </a:rPr>
              <a:t>Edney</a:t>
            </a:r>
            <a:r>
              <a:rPr lang="en-US" sz="2400" dirty="0">
                <a:solidFill>
                  <a:srgbClr val="000000"/>
                </a:solidFill>
                <a:latin typeface="Times New Roman" panose="02020603050405020304" pitchFamily="18" charset="0"/>
              </a:rPr>
              <a:t> </a:t>
            </a:r>
          </a:p>
          <a:p>
            <a:pPr>
              <a:lnSpc>
                <a:spcPct val="75000"/>
              </a:lnSpc>
            </a:pPr>
            <a:r>
              <a:rPr lang="en-US" sz="2400" dirty="0">
                <a:solidFill>
                  <a:srgbClr val="000000"/>
                </a:solidFill>
                <a:latin typeface="Times New Roman" panose="02020603050405020304" pitchFamily="18" charset="0"/>
              </a:rPr>
              <a:t>Freeman. Both men </a:t>
            </a:r>
          </a:p>
          <a:p>
            <a:pPr>
              <a:lnSpc>
                <a:spcPct val="75000"/>
              </a:lnSpc>
            </a:pPr>
            <a:r>
              <a:rPr lang="en-US" sz="2400" dirty="0">
                <a:solidFill>
                  <a:srgbClr val="000000"/>
                </a:solidFill>
                <a:latin typeface="Times New Roman" panose="02020603050405020304" pitchFamily="18" charset="0"/>
              </a:rPr>
              <a:t>Have a passion</a:t>
            </a:r>
          </a:p>
          <a:p>
            <a:pPr>
              <a:lnSpc>
                <a:spcPct val="75000"/>
              </a:lnSpc>
            </a:pPr>
            <a:r>
              <a:rPr lang="en-US" sz="2400" dirty="0">
                <a:solidFill>
                  <a:srgbClr val="000000"/>
                </a:solidFill>
                <a:latin typeface="Times New Roman" panose="02020603050405020304" pitchFamily="18" charset="0"/>
              </a:rPr>
              <a:t> for teaching and </a:t>
            </a:r>
          </a:p>
          <a:p>
            <a:pPr>
              <a:lnSpc>
                <a:spcPct val="75000"/>
              </a:lnSpc>
            </a:pPr>
            <a:r>
              <a:rPr lang="en-US" sz="2400" dirty="0">
                <a:solidFill>
                  <a:srgbClr val="000000"/>
                </a:solidFill>
                <a:latin typeface="Times New Roman" panose="02020603050405020304" pitchFamily="18" charset="0"/>
              </a:rPr>
              <a:t>a love of </a:t>
            </a:r>
          </a:p>
          <a:p>
            <a:pPr>
              <a:lnSpc>
                <a:spcPct val="75000"/>
              </a:lnSpc>
            </a:pPr>
            <a:r>
              <a:rPr lang="en-US" sz="2400" dirty="0">
                <a:solidFill>
                  <a:srgbClr val="000000"/>
                </a:solidFill>
                <a:latin typeface="Times New Roman" panose="02020603050405020304" pitchFamily="18" charset="0"/>
              </a:rPr>
              <a:t>their craft. </a:t>
            </a:r>
          </a:p>
        </p:txBody>
      </p:sp>
      <p:pic>
        <p:nvPicPr>
          <p:cNvPr id="4" name="Picture 3"/>
          <p:cNvPicPr>
            <a:picLocks noChangeAspect="1"/>
          </p:cNvPicPr>
          <p:nvPr/>
        </p:nvPicPr>
        <p:blipFill>
          <a:blip r:embed="rId3"/>
          <a:stretch>
            <a:fillRect/>
          </a:stretch>
        </p:blipFill>
        <p:spPr>
          <a:xfrm>
            <a:off x="4419600" y="1828800"/>
            <a:ext cx="3229707" cy="322970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18389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5th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4203523"/>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1752:  </a:t>
            </a:r>
            <a:r>
              <a:rPr lang="en-US" sz="2000" dirty="0">
                <a:solidFill>
                  <a:srgbClr val="000000"/>
                </a:solidFill>
                <a:latin typeface="Times New Roman" panose="02020603050405020304" pitchFamily="18" charset="0"/>
              </a:rPr>
              <a:t>The Danish Frigate Princess Wilhelmine Caroline, captained by Nicolai Hoyer, was homeward bound from a voyage to Guinea and St. Thomas when it went down somewhere on the coast of Jutland. The ship, named for one of the daughters </a:t>
            </a:r>
          </a:p>
          <a:p>
            <a:pPr>
              <a:lnSpc>
                <a:spcPct val="75000"/>
              </a:lnSpc>
            </a:pPr>
            <a:r>
              <a:rPr lang="en-US" sz="2000" dirty="0">
                <a:solidFill>
                  <a:srgbClr val="000000"/>
                </a:solidFill>
                <a:latin typeface="Times New Roman" panose="02020603050405020304" pitchFamily="18" charset="0"/>
              </a:rPr>
              <a:t>of King Frederick </a:t>
            </a:r>
          </a:p>
          <a:p>
            <a:pPr>
              <a:lnSpc>
                <a:spcPct val="75000"/>
              </a:lnSpc>
            </a:pPr>
            <a:r>
              <a:rPr lang="en-US" sz="2000" dirty="0">
                <a:solidFill>
                  <a:srgbClr val="000000"/>
                </a:solidFill>
                <a:latin typeface="Times New Roman" panose="02020603050405020304" pitchFamily="18" charset="0"/>
              </a:rPr>
              <a:t>the Fifth of Denmark, </a:t>
            </a:r>
          </a:p>
          <a:p>
            <a:pPr>
              <a:lnSpc>
                <a:spcPct val="75000"/>
              </a:lnSpc>
            </a:pPr>
            <a:r>
              <a:rPr lang="en-US" sz="2000" dirty="0">
                <a:solidFill>
                  <a:srgbClr val="000000"/>
                </a:solidFill>
                <a:latin typeface="Times New Roman" panose="02020603050405020304" pitchFamily="18" charset="0"/>
              </a:rPr>
              <a:t>was a part of the </a:t>
            </a:r>
          </a:p>
          <a:p>
            <a:pPr>
              <a:lnSpc>
                <a:spcPct val="75000"/>
              </a:lnSpc>
            </a:pPr>
            <a:r>
              <a:rPr lang="en-US" sz="2000" dirty="0">
                <a:solidFill>
                  <a:srgbClr val="000000"/>
                </a:solidFill>
                <a:latin typeface="Times New Roman" panose="02020603050405020304" pitchFamily="18" charset="0"/>
              </a:rPr>
              <a:t>Danish West Indian </a:t>
            </a:r>
          </a:p>
          <a:p>
            <a:pPr>
              <a:lnSpc>
                <a:spcPct val="75000"/>
              </a:lnSpc>
            </a:pPr>
            <a:r>
              <a:rPr lang="en-US" sz="2000" dirty="0">
                <a:solidFill>
                  <a:srgbClr val="000000"/>
                </a:solidFill>
                <a:latin typeface="Times New Roman" panose="02020603050405020304" pitchFamily="18" charset="0"/>
              </a:rPr>
              <a:t>Company’s fleet </a:t>
            </a:r>
          </a:p>
          <a:p>
            <a:pPr>
              <a:lnSpc>
                <a:spcPct val="75000"/>
              </a:lnSpc>
            </a:pPr>
            <a:r>
              <a:rPr lang="en-US" sz="2000" dirty="0">
                <a:solidFill>
                  <a:srgbClr val="000000"/>
                </a:solidFill>
                <a:latin typeface="Times New Roman" panose="02020603050405020304" pitchFamily="18" charset="0"/>
              </a:rPr>
              <a:t>used under the plan </a:t>
            </a:r>
          </a:p>
          <a:p>
            <a:pPr>
              <a:lnSpc>
                <a:spcPct val="75000"/>
              </a:lnSpc>
            </a:pPr>
            <a:r>
              <a:rPr lang="en-US" sz="2000" dirty="0">
                <a:solidFill>
                  <a:srgbClr val="000000"/>
                </a:solidFill>
                <a:latin typeface="Times New Roman" panose="02020603050405020304" pitchFamily="18" charset="0"/>
              </a:rPr>
              <a:t>of 1747to revive the </a:t>
            </a:r>
          </a:p>
          <a:p>
            <a:pPr>
              <a:lnSpc>
                <a:spcPct val="75000"/>
              </a:lnSpc>
            </a:pPr>
            <a:r>
              <a:rPr lang="en-US" sz="2000" dirty="0">
                <a:solidFill>
                  <a:srgbClr val="000000"/>
                </a:solidFill>
                <a:latin typeface="Times New Roman" panose="02020603050405020304" pitchFamily="18" charset="0"/>
              </a:rPr>
              <a:t>company’s </a:t>
            </a:r>
          </a:p>
          <a:p>
            <a:pPr>
              <a:lnSpc>
                <a:spcPct val="75000"/>
              </a:lnSpc>
            </a:pPr>
            <a:r>
              <a:rPr lang="en-US" sz="2000" dirty="0">
                <a:solidFill>
                  <a:srgbClr val="000000"/>
                </a:solidFill>
                <a:latin typeface="Times New Roman" panose="02020603050405020304" pitchFamily="18" charset="0"/>
              </a:rPr>
              <a:t>fortunes. </a:t>
            </a:r>
          </a:p>
        </p:txBody>
      </p:sp>
      <p:pic>
        <p:nvPicPr>
          <p:cNvPr id="2" name="Picture 1"/>
          <p:cNvPicPr>
            <a:picLocks noChangeAspect="1"/>
          </p:cNvPicPr>
          <p:nvPr/>
        </p:nvPicPr>
        <p:blipFill>
          <a:blip r:embed="rId3"/>
          <a:stretch>
            <a:fillRect/>
          </a:stretch>
        </p:blipFill>
        <p:spPr>
          <a:xfrm>
            <a:off x="4495800" y="1600200"/>
            <a:ext cx="3029727" cy="34773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6533026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646331"/>
          </a:xfrm>
          <a:prstGeom prst="rect">
            <a:avLst/>
          </a:prstGeom>
          <a:solidFill>
            <a:schemeClr val="bg1"/>
          </a:solidFill>
          <a:ln>
            <a:solidFill>
              <a:schemeClr val="accent4"/>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 </a:t>
            </a:r>
            <a:r>
              <a:rPr lang="en-US" sz="1200" u="sng" dirty="0">
                <a:hlinkClick r:id="rId2"/>
              </a:rPr>
              <a:t>https://www.census.gov/history/pdf/1917usvi.pdf</a:t>
            </a:r>
            <a:r>
              <a:rPr lang="en-US" sz="1200" dirty="0"/>
              <a:t> </a:t>
            </a:r>
          </a:p>
          <a:p>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vert="horz" anchor="b" anchorCtr="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NOVEMBER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lang="en-US" sz="4800" b="1"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6th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3733800" cy="3970318"/>
          </a:xfrm>
          <a:prstGeom prst="rect">
            <a:avLst/>
          </a:prstGeom>
          <a:ln>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75000"/>
              </a:lnSpc>
            </a:pPr>
            <a:r>
              <a:rPr lang="en-US" sz="3600" dirty="0">
                <a:solidFill>
                  <a:srgbClr val="000000"/>
                </a:solidFill>
                <a:latin typeface="Times New Roman" panose="02020603050405020304" pitchFamily="18" charset="0"/>
              </a:rPr>
              <a:t>2008  </a:t>
            </a:r>
            <a:r>
              <a:rPr lang="en-US" sz="2000" dirty="0">
                <a:solidFill>
                  <a:srgbClr val="000000"/>
                </a:solidFill>
                <a:latin typeface="Times New Roman" panose="02020603050405020304" pitchFamily="18" charset="0"/>
              </a:rPr>
              <a:t>Seven students and an administrator from the University of the Virgin Islands were awarded the opportunity to witness the historical inauguration of Barack Obama as the 44th president of the United States in January. The various UVI students are members of the Golden Key </a:t>
            </a:r>
            <a:r>
              <a:rPr lang="en-US" sz="2000" dirty="0" err="1">
                <a:solidFill>
                  <a:srgbClr val="000000"/>
                </a:solidFill>
                <a:latin typeface="Times New Roman" panose="02020603050405020304" pitchFamily="18" charset="0"/>
              </a:rPr>
              <a:t>Honour</a:t>
            </a:r>
            <a:r>
              <a:rPr lang="en-US" sz="2000" dirty="0">
                <a:solidFill>
                  <a:srgbClr val="000000"/>
                </a:solidFill>
                <a:latin typeface="Times New Roman" panose="02020603050405020304" pitchFamily="18" charset="0"/>
              </a:rPr>
              <a:t> society on the St. Croix campus. </a:t>
            </a:r>
          </a:p>
          <a:p>
            <a:pPr>
              <a:lnSpc>
                <a:spcPct val="75000"/>
              </a:lnSpc>
            </a:pPr>
            <a:r>
              <a:rPr lang="en-US" sz="2000" dirty="0">
                <a:solidFill>
                  <a:srgbClr val="000000"/>
                </a:solidFill>
                <a:latin typeface="Times New Roman" panose="02020603050405020304" pitchFamily="18" charset="0"/>
              </a:rPr>
              <a:t>The students were </a:t>
            </a:r>
          </a:p>
          <a:p>
            <a:pPr>
              <a:lnSpc>
                <a:spcPct val="75000"/>
              </a:lnSpc>
            </a:pPr>
            <a:r>
              <a:rPr lang="en-US" sz="2000" dirty="0">
                <a:solidFill>
                  <a:srgbClr val="000000"/>
                </a:solidFill>
                <a:latin typeface="Times New Roman" panose="02020603050405020304" pitchFamily="18" charset="0"/>
              </a:rPr>
              <a:t>Melina Moore, Wayne </a:t>
            </a:r>
          </a:p>
          <a:p>
            <a:pPr>
              <a:lnSpc>
                <a:spcPct val="75000"/>
              </a:lnSpc>
            </a:pPr>
            <a:r>
              <a:rPr lang="en-US" sz="2000" dirty="0">
                <a:solidFill>
                  <a:srgbClr val="000000"/>
                </a:solidFill>
                <a:latin typeface="Times New Roman" panose="02020603050405020304" pitchFamily="18" charset="0"/>
              </a:rPr>
              <a:t>Petersen, Diane </a:t>
            </a:r>
            <a:r>
              <a:rPr lang="en-US" sz="2000" dirty="0" err="1">
                <a:solidFill>
                  <a:srgbClr val="000000"/>
                </a:solidFill>
                <a:latin typeface="Times New Roman" panose="02020603050405020304" pitchFamily="18" charset="0"/>
              </a:rPr>
              <a:t>DaCosta</a:t>
            </a:r>
            <a:r>
              <a:rPr lang="en-US" sz="2000" dirty="0">
                <a:solidFill>
                  <a:srgbClr val="000000"/>
                </a:solidFill>
                <a:latin typeface="Times New Roman" panose="02020603050405020304" pitchFamily="18" charset="0"/>
              </a:rPr>
              <a:t>, </a:t>
            </a:r>
          </a:p>
          <a:p>
            <a:pPr>
              <a:lnSpc>
                <a:spcPct val="75000"/>
              </a:lnSpc>
            </a:pPr>
            <a:r>
              <a:rPr lang="en-US" sz="2000" dirty="0" err="1">
                <a:solidFill>
                  <a:srgbClr val="000000"/>
                </a:solidFill>
                <a:latin typeface="Times New Roman" panose="02020603050405020304" pitchFamily="18" charset="0"/>
              </a:rPr>
              <a:t>Renako</a:t>
            </a:r>
            <a:r>
              <a:rPr lang="en-US" sz="2000" dirty="0">
                <a:solidFill>
                  <a:srgbClr val="000000"/>
                </a:solidFill>
                <a:latin typeface="Times New Roman" panose="02020603050405020304" pitchFamily="18" charset="0"/>
              </a:rPr>
              <a:t> Wells, </a:t>
            </a:r>
            <a:r>
              <a:rPr lang="en-US" sz="2000" dirty="0" err="1">
                <a:solidFill>
                  <a:srgbClr val="000000"/>
                </a:solidFill>
                <a:latin typeface="Times New Roman" panose="02020603050405020304" pitchFamily="18" charset="0"/>
              </a:rPr>
              <a:t>Nickaya</a:t>
            </a:r>
            <a:r>
              <a:rPr lang="en-US" sz="2000" dirty="0">
                <a:solidFill>
                  <a:srgbClr val="000000"/>
                </a:solidFill>
                <a:latin typeface="Times New Roman" panose="02020603050405020304" pitchFamily="18" charset="0"/>
              </a:rPr>
              <a:t> </a:t>
            </a:r>
          </a:p>
          <a:p>
            <a:pPr>
              <a:lnSpc>
                <a:spcPct val="75000"/>
              </a:lnSpc>
            </a:pPr>
            <a:r>
              <a:rPr lang="en-US" sz="2000" dirty="0" err="1">
                <a:solidFill>
                  <a:srgbClr val="000000"/>
                </a:solidFill>
                <a:latin typeface="Times New Roman" panose="02020603050405020304" pitchFamily="18" charset="0"/>
              </a:rPr>
              <a:t>Armantranding</a:t>
            </a:r>
            <a:r>
              <a:rPr lang="en-US" sz="2000" dirty="0">
                <a:solidFill>
                  <a:srgbClr val="000000"/>
                </a:solidFill>
                <a:latin typeface="Times New Roman" panose="02020603050405020304" pitchFamily="18" charset="0"/>
              </a:rPr>
              <a:t>, </a:t>
            </a:r>
            <a:r>
              <a:rPr lang="en-US" sz="2000" dirty="0" err="1">
                <a:solidFill>
                  <a:srgbClr val="000000"/>
                </a:solidFill>
                <a:latin typeface="Times New Roman" panose="02020603050405020304" pitchFamily="18" charset="0"/>
              </a:rPr>
              <a:t>Sharmane</a:t>
            </a:r>
            <a:r>
              <a:rPr lang="en-US" sz="2000" dirty="0">
                <a:solidFill>
                  <a:srgbClr val="000000"/>
                </a:solidFill>
                <a:latin typeface="Times New Roman" panose="02020603050405020304" pitchFamily="18" charset="0"/>
              </a:rPr>
              <a:t> </a:t>
            </a:r>
          </a:p>
          <a:p>
            <a:pPr>
              <a:lnSpc>
                <a:spcPct val="75000"/>
              </a:lnSpc>
            </a:pPr>
            <a:r>
              <a:rPr lang="en-US" sz="2000" dirty="0">
                <a:solidFill>
                  <a:srgbClr val="000000"/>
                </a:solidFill>
                <a:latin typeface="Times New Roman" panose="02020603050405020304" pitchFamily="18" charset="0"/>
              </a:rPr>
              <a:t>Simon and </a:t>
            </a:r>
            <a:r>
              <a:rPr lang="en-US" sz="2000" dirty="0" err="1">
                <a:solidFill>
                  <a:srgbClr val="000000"/>
                </a:solidFill>
                <a:latin typeface="Times New Roman" panose="02020603050405020304" pitchFamily="18" charset="0"/>
              </a:rPr>
              <a:t>Leana</a:t>
            </a:r>
            <a:r>
              <a:rPr lang="en-US" sz="2000" dirty="0">
                <a:solidFill>
                  <a:srgbClr val="000000"/>
                </a:solidFill>
                <a:latin typeface="Times New Roman" panose="02020603050405020304" pitchFamily="18" charset="0"/>
              </a:rPr>
              <a:t> Timothy</a:t>
            </a:r>
          </a:p>
        </p:txBody>
      </p:sp>
      <p:pic>
        <p:nvPicPr>
          <p:cNvPr id="2" name="Picture 1"/>
          <p:cNvPicPr>
            <a:picLocks noChangeAspect="1"/>
          </p:cNvPicPr>
          <p:nvPr/>
        </p:nvPicPr>
        <p:blipFill>
          <a:blip r:embed="rId3"/>
          <a:stretch>
            <a:fillRect/>
          </a:stretch>
        </p:blipFill>
        <p:spPr>
          <a:xfrm>
            <a:off x="4343400" y="1676400"/>
            <a:ext cx="3233105" cy="3276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031836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9422</TotalTime>
  <Words>1892</Words>
  <Application>Microsoft Office PowerPoint</Application>
  <PresentationFormat>On-screen Show (4:3)</PresentationFormat>
  <Paragraphs>249</Paragraphs>
  <Slides>37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37</vt:i4>
      </vt:variant>
    </vt:vector>
  </HeadingPairs>
  <TitlesOfParts>
    <vt:vector size="47" baseType="lpstr">
      <vt:lpstr>Batang</vt:lpstr>
      <vt:lpstr>Algerian</vt:lpstr>
      <vt:lpstr>Arial</vt:lpstr>
      <vt:lpstr>Baskerville Old Face</vt:lpstr>
      <vt:lpstr>Bodoni MT</vt:lpstr>
      <vt:lpstr>Edwardian Script ITC</vt:lpstr>
      <vt:lpstr>Garamond</vt:lpstr>
      <vt:lpstr>Times New Roman</vt:lpstr>
      <vt:lpstr>Wingdings 2</vt:lpstr>
      <vt:lpstr>Organic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 receive monthly complimentary electronic  historical cultural calendars,  kindly contact …..</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Celebration of the  Holidays</dc:title>
  <dc:creator>Arlene L. Pinney-Benjamin</dc:creator>
  <cp:lastModifiedBy>Henley, Yohance</cp:lastModifiedBy>
  <cp:revision>699</cp:revision>
  <dcterms:created xsi:type="dcterms:W3CDTF">2012-09-12T18:02:31Z</dcterms:created>
  <dcterms:modified xsi:type="dcterms:W3CDTF">2016-10-27T12:43:54Z</dcterms:modified>
</cp:coreProperties>
</file>