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tif"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7" r:id="rId1"/>
  </p:sldMasterIdLst>
  <p:sldIdLst>
    <p:sldId id="257" r:id="rId2"/>
    <p:sldId id="267" r:id="rId3"/>
    <p:sldId id="268" r:id="rId4"/>
    <p:sldId id="270" r:id="rId5"/>
    <p:sldId id="271" r:id="rId6"/>
    <p:sldId id="272" r:id="rId7"/>
    <p:sldId id="273" r:id="rId8"/>
    <p:sldId id="274" r:id="rId9"/>
    <p:sldId id="275" r:id="rId10"/>
    <p:sldId id="276" r:id="rId11"/>
    <p:sldId id="277" r:id="rId12"/>
    <p:sldId id="278" r:id="rId13"/>
    <p:sldId id="269" r:id="rId14"/>
    <p:sldId id="289" r:id="rId15"/>
    <p:sldId id="300" r:id="rId16"/>
    <p:sldId id="279" r:id="rId17"/>
    <p:sldId id="301" r:id="rId18"/>
    <p:sldId id="302" r:id="rId19"/>
    <p:sldId id="303" r:id="rId20"/>
    <p:sldId id="304" r:id="rId21"/>
    <p:sldId id="280" r:id="rId22"/>
    <p:sldId id="281" r:id="rId23"/>
    <p:sldId id="296" r:id="rId24"/>
    <p:sldId id="282" r:id="rId25"/>
    <p:sldId id="283" r:id="rId26"/>
    <p:sldId id="299" r:id="rId27"/>
    <p:sldId id="284" r:id="rId28"/>
    <p:sldId id="297" r:id="rId29"/>
    <p:sldId id="305" r:id="rId30"/>
    <p:sldId id="291" r:id="rId31"/>
    <p:sldId id="292" r:id="rId32"/>
    <p:sldId id="306" r:id="rId33"/>
    <p:sldId id="285" r:id="rId34"/>
    <p:sldId id="307" r:id="rId35"/>
    <p:sldId id="298" r:id="rId36"/>
    <p:sldId id="286" r:id="rId37"/>
    <p:sldId id="293" r:id="rId38"/>
    <p:sldId id="294" r:id="rId39"/>
    <p:sldId id="287" r:id="rId40"/>
    <p:sldId id="288" r:id="rId41"/>
    <p:sldId id="308" r:id="rId42"/>
    <p:sldId id="309" r:id="rId43"/>
    <p:sldId id="295" r:id="rId44"/>
    <p:sldId id="266" r:id="rId45"/>
  </p:sldIdLst>
  <p:sldSz cx="9144000" cy="6858000" type="screen4x3"/>
  <p:notesSz cx="6858000" cy="92900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a:srgbClr val="FFFFCC"/>
    <a:srgbClr val="0309ED"/>
    <a:srgbClr val="FA3ED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0" d="100"/>
          <a:sy n="110" d="100"/>
        </p:scale>
        <p:origin x="1644" y="7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182879" y="182879"/>
            <a:ext cx="8778240" cy="6492240"/>
          </a:xfrm>
          <a:prstGeom prst="rect">
            <a:avLst/>
          </a:prstGeom>
          <a:solidFill>
            <a:schemeClr val="accent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32485" y="882376"/>
            <a:ext cx="7475220" cy="2926080"/>
          </a:xfrm>
        </p:spPr>
        <p:txBody>
          <a:bodyPr anchor="b">
            <a:normAutofit/>
          </a:bodyPr>
          <a:lstStyle>
            <a:lvl1pPr algn="ctr">
              <a:lnSpc>
                <a:spcPct val="85000"/>
              </a:lnSpc>
              <a:defRPr sz="6000" b="1" cap="all" baseline="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282148" y="3869635"/>
            <a:ext cx="6575895" cy="1388165"/>
          </a:xfrm>
        </p:spPr>
        <p:txBody>
          <a:bodyPr>
            <a:normAutofit/>
          </a:bodyPr>
          <a:lstStyle>
            <a:lvl1pPr marL="0" indent="0" algn="ctr">
              <a:spcBef>
                <a:spcPts val="1000"/>
              </a:spcBef>
              <a:buNone/>
              <a:defRPr sz="1800">
                <a:solidFill>
                  <a:srgbClr val="FFFFFF"/>
                </a:solidFill>
              </a:defRPr>
            </a:lvl1pPr>
            <a:lvl2pPr marL="342900" indent="0" algn="ctr">
              <a:buNone/>
              <a:defRPr sz="1800"/>
            </a:lvl2pPr>
            <a:lvl3pPr marL="685800" indent="0" algn="ctr">
              <a:buNone/>
              <a:defRPr sz="18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A91EE5EF-FEFC-4F88-9A7A-01BF286FA3E1}" type="datetimeFigureOut">
              <a:rPr lang="en-US" smtClean="0"/>
              <a:pPr/>
              <a:t>9/6/2016</a:t>
            </a:fld>
            <a:endParaRPr lang="en-US"/>
          </a:p>
        </p:txBody>
      </p:sp>
      <p:sp>
        <p:nvSpPr>
          <p:cNvPr id="5" name="Footer Placeholder 4"/>
          <p:cNvSpPr>
            <a:spLocks noGrp="1"/>
          </p:cNvSpPr>
          <p:nvPr>
            <p:ph type="ftr" sz="quarter" idx="11"/>
          </p:nvPr>
        </p:nvSpPr>
        <p:spPr/>
        <p:txBody>
          <a:bodyPr/>
          <a:lstStyle>
            <a:lvl1pPr>
              <a:defRPr>
                <a:solidFill>
                  <a:srgbClr val="FFFFFF"/>
                </a:solidFill>
              </a:defRPr>
            </a:lvl1p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0E95CD19-0FFB-4F39-9FF2-E2FC18217418}" type="slidenum">
              <a:rPr lang="en-US" smtClean="0"/>
              <a:pPr/>
              <a:t>‹#›</a:t>
            </a:fld>
            <a:endParaRPr lang="en-US"/>
          </a:p>
        </p:txBody>
      </p:sp>
      <p:cxnSp>
        <p:nvCxnSpPr>
          <p:cNvPr id="8" name="Straight Connector 7"/>
          <p:cNvCxnSpPr/>
          <p:nvPr/>
        </p:nvCxnSpPr>
        <p:spPr>
          <a:xfrm>
            <a:off x="1483995" y="3733800"/>
            <a:ext cx="6172201"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596847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91EE5EF-FEFC-4F88-9A7A-01BF286FA3E1}" type="datetimeFigureOut">
              <a:rPr lang="en-US" smtClean="0"/>
              <a:pPr/>
              <a:t>9/6/2016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34933150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762000"/>
            <a:ext cx="1743075" cy="54102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57250" y="762000"/>
            <a:ext cx="5572125"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91EE5EF-FEFC-4F88-9A7A-01BF286FA3E1}" type="datetimeFigureOut">
              <a:rPr lang="en-US" smtClean="0"/>
              <a:pPr/>
              <a:t>9/6/2016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34785365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spcBef>
                <a:spcPts val="1000"/>
              </a:spcBef>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91EE5EF-FEFC-4F88-9A7A-01BF286FA3E1}" type="datetimeFigureOut">
              <a:rPr lang="en-US" smtClean="0"/>
              <a:pPr/>
              <a:t>9/6/2016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120341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29818" y="1173575"/>
            <a:ext cx="7475220" cy="2926080"/>
          </a:xfrm>
        </p:spPr>
        <p:txBody>
          <a:bodyPr anchor="b">
            <a:noAutofit/>
          </a:bodyPr>
          <a:lstStyle>
            <a:lvl1pPr algn="ctr">
              <a:lnSpc>
                <a:spcPct val="85000"/>
              </a:lnSpc>
              <a:defRPr sz="6000" b="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82446" y="4154520"/>
            <a:ext cx="6576822" cy="1363806"/>
          </a:xfrm>
        </p:spPr>
        <p:txBody>
          <a:bodyPr anchor="t">
            <a:normAutofit/>
          </a:bodyPr>
          <a:lstStyle>
            <a:lvl1pPr marL="0" indent="0" algn="ctr">
              <a:buNone/>
              <a:defRPr sz="1800">
                <a:solidFill>
                  <a:schemeClr val="accent1"/>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1EE5EF-FEFC-4F88-9A7A-01BF286FA3E1}" type="datetimeFigureOut">
              <a:rPr lang="en-US" smtClean="0"/>
              <a:pPr/>
              <a:t>9/6/2016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95CD19-0FFB-4F39-9FF2-E2FC18217418}" type="slidenum">
              <a:rPr lang="en-US" smtClean="0"/>
              <a:pPr/>
              <a:t>‹#›</a:t>
            </a:fld>
            <a:endParaRPr lang="en-US"/>
          </a:p>
        </p:txBody>
      </p:sp>
      <p:cxnSp>
        <p:nvCxnSpPr>
          <p:cNvPr id="7" name="Straight Connector 6"/>
          <p:cNvCxnSpPr/>
          <p:nvPr/>
        </p:nvCxnSpPr>
        <p:spPr>
          <a:xfrm>
            <a:off x="1485900" y="4020408"/>
            <a:ext cx="61722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785402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57250" y="2057399"/>
            <a:ext cx="3566160" cy="402336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709" y="2057400"/>
            <a:ext cx="3566160" cy="402336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91EE5EF-FEFC-4F88-9A7A-01BF286FA3E1}" type="datetimeFigureOut">
              <a:rPr lang="en-US" smtClean="0"/>
              <a:pPr/>
              <a:t>9/6/2016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36570347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57250" y="2001511"/>
            <a:ext cx="3566160" cy="777240"/>
          </a:xfrm>
        </p:spPr>
        <p:txBody>
          <a:bodyPr anchor="ct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857250" y="2721483"/>
            <a:ext cx="3566160" cy="338328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1880" y="1999032"/>
            <a:ext cx="3566160" cy="777240"/>
          </a:xfrm>
        </p:spPr>
        <p:txBody>
          <a:bodyPr anchor="ct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701880" y="2719322"/>
            <a:ext cx="3566160" cy="338328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91EE5EF-FEFC-4F88-9A7A-01BF286FA3E1}" type="datetimeFigureOut">
              <a:rPr lang="en-US" smtClean="0"/>
              <a:pPr/>
              <a:t>9/6/2016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28752389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91EE5EF-FEFC-4F88-9A7A-01BF286FA3E1}" type="datetimeFigureOut">
              <a:rPr lang="en-US" smtClean="0"/>
              <a:pPr/>
              <a:t>9/6/2016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33337126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91EE5EF-FEFC-4F88-9A7A-01BF286FA3E1}" type="datetimeFigureOut">
              <a:rPr lang="en-US" smtClean="0"/>
              <a:pPr/>
              <a:t>9/6/2016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38497139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57250" y="1097280"/>
            <a:ext cx="2834640" cy="1737360"/>
          </a:xfrm>
        </p:spPr>
        <p:txBody>
          <a:bodyPr anchor="b">
            <a:noAutofit/>
          </a:bodyPr>
          <a:lstStyle>
            <a:lvl1pPr>
              <a:lnSpc>
                <a:spcPct val="90000"/>
              </a:lnSpc>
              <a:defRPr sz="3000" b="0"/>
            </a:lvl1pPr>
          </a:lstStyle>
          <a:p>
            <a:r>
              <a:rPr lang="en-US" smtClean="0"/>
              <a:t>Click to edit Master title style</a:t>
            </a:r>
            <a:endParaRPr lang="en-US" dirty="0"/>
          </a:p>
        </p:txBody>
      </p:sp>
      <p:sp>
        <p:nvSpPr>
          <p:cNvPr id="3" name="Content Placeholder 2"/>
          <p:cNvSpPr>
            <a:spLocks noGrp="1"/>
          </p:cNvSpPr>
          <p:nvPr>
            <p:ph idx="1"/>
          </p:nvPr>
        </p:nvSpPr>
        <p:spPr>
          <a:xfrm>
            <a:off x="4129314" y="1097280"/>
            <a:ext cx="4149638" cy="4663440"/>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57250" y="2834640"/>
            <a:ext cx="2834640" cy="2926080"/>
          </a:xfrm>
        </p:spPr>
        <p:txBody>
          <a:bodyPr>
            <a:normAutofit/>
          </a:bodyPr>
          <a:lstStyle>
            <a:lvl1pPr marL="0" indent="0">
              <a:lnSpc>
                <a:spcPct val="100000"/>
              </a:lnSpc>
              <a:spcBef>
                <a:spcPts val="800"/>
              </a:spcBef>
              <a:buNone/>
              <a:defRPr sz="1275"/>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91EE5EF-FEFC-4F88-9A7A-01BF286FA3E1}" type="datetimeFigureOut">
              <a:rPr lang="en-US" smtClean="0"/>
              <a:pPr/>
              <a:t>9/6/2016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9142296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57250" y="1097280"/>
            <a:ext cx="2834640" cy="1737360"/>
          </a:xfrm>
        </p:spPr>
        <p:txBody>
          <a:bodyPr anchor="b">
            <a:noAutofit/>
          </a:bodyPr>
          <a:lstStyle>
            <a:lvl1pPr>
              <a:lnSpc>
                <a:spcPct val="90000"/>
              </a:lnSpc>
              <a:defRPr sz="30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019107" y="1069847"/>
            <a:ext cx="4257703" cy="4645153"/>
          </a:xfrm>
        </p:spPr>
        <p:txBody>
          <a:bodyPr lIns="274320" tIns="182880" anchor="t">
            <a:normAutofit/>
          </a:bodyPr>
          <a:lstStyle>
            <a:lvl1pPr marL="0" indent="0">
              <a:buNone/>
              <a:defRPr sz="21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dirty="0"/>
          </a:p>
        </p:txBody>
      </p:sp>
      <p:sp>
        <p:nvSpPr>
          <p:cNvPr id="4" name="Text Placeholder 3"/>
          <p:cNvSpPr>
            <a:spLocks noGrp="1"/>
          </p:cNvSpPr>
          <p:nvPr>
            <p:ph type="body" sz="half" idx="2"/>
          </p:nvPr>
        </p:nvSpPr>
        <p:spPr>
          <a:xfrm>
            <a:off x="857250" y="2834640"/>
            <a:ext cx="2834640" cy="2880360"/>
          </a:xfrm>
        </p:spPr>
        <p:txBody>
          <a:bodyPr>
            <a:normAutofit/>
          </a:bodyPr>
          <a:lstStyle>
            <a:lvl1pPr marL="0" indent="0">
              <a:lnSpc>
                <a:spcPct val="100000"/>
              </a:lnSpc>
              <a:spcBef>
                <a:spcPts val="800"/>
              </a:spcBef>
              <a:buNone/>
              <a:defRPr sz="1275"/>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91EE5EF-FEFC-4F88-9A7A-01BF286FA3E1}" type="datetimeFigureOut">
              <a:rPr lang="en-US" smtClean="0"/>
              <a:pPr/>
              <a:t>9/6/2016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28376578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ectangle 6"/>
          <p:cNvSpPr/>
          <p:nvPr/>
        </p:nvSpPr>
        <p:spPr>
          <a:xfrm>
            <a:off x="182880" y="182880"/>
            <a:ext cx="8778240" cy="649224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57250" y="609600"/>
            <a:ext cx="7406640" cy="135636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57251" y="2057400"/>
            <a:ext cx="7404653" cy="4038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57247" y="6223829"/>
            <a:ext cx="1746806" cy="365125"/>
          </a:xfrm>
          <a:prstGeom prst="rect">
            <a:avLst/>
          </a:prstGeom>
        </p:spPr>
        <p:txBody>
          <a:bodyPr vert="horz" lIns="91440" tIns="45720" rIns="91440" bIns="45720" rtlCol="0" anchor="ctr"/>
          <a:lstStyle>
            <a:lvl1pPr algn="l">
              <a:defRPr sz="1000">
                <a:solidFill>
                  <a:schemeClr val="accent1"/>
                </a:solidFill>
              </a:defRPr>
            </a:lvl1pPr>
          </a:lstStyle>
          <a:p>
            <a:fld id="{A91EE5EF-FEFC-4F88-9A7A-01BF286FA3E1}" type="datetimeFigureOut">
              <a:rPr lang="en-US" smtClean="0"/>
              <a:pPr/>
              <a:t>9/6/2016</a:t>
            </a:fld>
            <a:endParaRPr lang="en-US"/>
          </a:p>
        </p:txBody>
      </p:sp>
      <p:sp>
        <p:nvSpPr>
          <p:cNvPr id="5" name="Footer Placeholder 4"/>
          <p:cNvSpPr>
            <a:spLocks noGrp="1"/>
          </p:cNvSpPr>
          <p:nvPr>
            <p:ph type="ftr" sz="quarter" idx="3"/>
          </p:nvPr>
        </p:nvSpPr>
        <p:spPr>
          <a:xfrm>
            <a:off x="2961861" y="6223829"/>
            <a:ext cx="3538331" cy="365125"/>
          </a:xfrm>
          <a:prstGeom prst="rect">
            <a:avLst/>
          </a:prstGeom>
        </p:spPr>
        <p:txBody>
          <a:bodyPr vert="horz" lIns="91440" tIns="45720" rIns="91440" bIns="45720" rtlCol="0" anchor="ctr"/>
          <a:lstStyle>
            <a:lvl1pPr algn="ctr">
              <a:defRPr sz="1000">
                <a:solidFill>
                  <a:schemeClr val="accent1"/>
                </a:solidFill>
              </a:defRPr>
            </a:lvl1pPr>
          </a:lstStyle>
          <a:p>
            <a:endParaRPr lang="en-US"/>
          </a:p>
        </p:txBody>
      </p:sp>
      <p:sp>
        <p:nvSpPr>
          <p:cNvPr id="6" name="Slide Number Placeholder 5"/>
          <p:cNvSpPr>
            <a:spLocks noGrp="1"/>
          </p:cNvSpPr>
          <p:nvPr>
            <p:ph type="sldNum" sz="quarter" idx="4"/>
          </p:nvPr>
        </p:nvSpPr>
        <p:spPr>
          <a:xfrm>
            <a:off x="6997148" y="6223829"/>
            <a:ext cx="1279663" cy="365125"/>
          </a:xfrm>
          <a:prstGeom prst="rect">
            <a:avLst/>
          </a:prstGeom>
        </p:spPr>
        <p:txBody>
          <a:bodyPr vert="horz" lIns="91440" tIns="45720" rIns="91440" bIns="45720" rtlCol="0" anchor="ctr"/>
          <a:lstStyle>
            <a:lvl1pPr algn="r">
              <a:defRPr sz="1000">
                <a:solidFill>
                  <a:schemeClr val="accent1"/>
                </a:solidFill>
              </a:defRPr>
            </a:lvl1pPr>
          </a:lstStyle>
          <a:p>
            <a:fld id="{0E95CD19-0FFB-4F39-9FF2-E2FC18217418}" type="slidenum">
              <a:rPr lang="en-US" smtClean="0"/>
              <a:pPr/>
              <a:t>‹#›</a:t>
            </a:fld>
            <a:endParaRPr lang="en-US"/>
          </a:p>
        </p:txBody>
      </p:sp>
    </p:spTree>
    <p:extLst>
      <p:ext uri="{BB962C8B-B14F-4D97-AF65-F5344CB8AC3E}">
        <p14:creationId xmlns:p14="http://schemas.microsoft.com/office/powerpoint/2010/main" val="1128985757"/>
      </p:ext>
    </p:extLst>
  </p:cSld>
  <p:clrMap bg1="lt1" tx1="dk1" bg2="lt2" tx2="dk2" accent1="accent1" accent2="accent2" accent3="accent3" accent4="accent4" accent5="accent5" accent6="accent6" hlink="hlink" folHlink="folHlink"/>
  <p:sldLayoutIdLst>
    <p:sldLayoutId id="2147483808" r:id="rId1"/>
    <p:sldLayoutId id="2147483809" r:id="rId2"/>
    <p:sldLayoutId id="2147483810" r:id="rId3"/>
    <p:sldLayoutId id="2147483811" r:id="rId4"/>
    <p:sldLayoutId id="2147483812" r:id="rId5"/>
    <p:sldLayoutId id="2147483813" r:id="rId6"/>
    <p:sldLayoutId id="2147483814" r:id="rId7"/>
    <p:sldLayoutId id="2147483815" r:id="rId8"/>
    <p:sldLayoutId id="2147483816" r:id="rId9"/>
    <p:sldLayoutId id="2147483817" r:id="rId10"/>
    <p:sldLayoutId id="2147483818" r:id="rId11"/>
  </p:sldLayoutIdLst>
  <p:txStyles>
    <p:titleStyle>
      <a:lvl1pPr algn="l" defTabSz="685800" rtl="0" eaLnBrk="1" latinLnBrk="0" hangingPunct="1">
        <a:lnSpc>
          <a:spcPct val="90000"/>
        </a:lnSpc>
        <a:spcBef>
          <a:spcPct val="0"/>
        </a:spcBef>
        <a:buNone/>
        <a:defRPr sz="4000" kern="1200">
          <a:solidFill>
            <a:schemeClr val="accent1"/>
          </a:solidFill>
          <a:latin typeface="+mj-lt"/>
          <a:ea typeface="+mj-ea"/>
          <a:cs typeface="+mj-cs"/>
        </a:defRPr>
      </a:lvl1pPr>
    </p:titleStyle>
    <p:bodyStyle>
      <a:lvl1pPr marL="171450" indent="-137160" algn="l" defTabSz="685800" rtl="0" eaLnBrk="1" latinLnBrk="0" hangingPunct="1">
        <a:lnSpc>
          <a:spcPct val="90000"/>
        </a:lnSpc>
        <a:spcBef>
          <a:spcPts val="1000"/>
        </a:spcBef>
        <a:buClr>
          <a:schemeClr val="accent1"/>
        </a:buClr>
        <a:buSzPct val="80000"/>
        <a:buFont typeface="Corbel" pitchFamily="34" charset="0"/>
        <a:buChar char="•"/>
        <a:defRPr sz="2000" kern="1200">
          <a:solidFill>
            <a:schemeClr val="accent1"/>
          </a:solidFill>
          <a:latin typeface="+mn-lt"/>
          <a:ea typeface="+mn-ea"/>
          <a:cs typeface="+mn-cs"/>
        </a:defRPr>
      </a:lvl1pPr>
      <a:lvl2pPr marL="34290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800" kern="1200">
          <a:solidFill>
            <a:schemeClr val="accent1"/>
          </a:solidFill>
          <a:latin typeface="+mn-lt"/>
          <a:ea typeface="+mn-ea"/>
          <a:cs typeface="+mn-cs"/>
        </a:defRPr>
      </a:lvl2pPr>
      <a:lvl3pPr marL="54864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600" kern="1200">
          <a:solidFill>
            <a:schemeClr val="accent1"/>
          </a:solidFill>
          <a:latin typeface="+mn-lt"/>
          <a:ea typeface="+mn-ea"/>
          <a:cs typeface="+mn-cs"/>
        </a:defRPr>
      </a:lvl3pPr>
      <a:lvl4pPr marL="75438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4pPr>
      <a:lvl5pPr marL="92012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5pPr>
      <a:lvl6pPr marL="11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6pPr>
      <a:lvl7pPr marL="13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7pPr>
      <a:lvl8pPr marL="15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8pPr>
      <a:lvl9pPr marL="17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31.tif"/><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2.gif"/><Relationship Id="rId7"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hyperlink" Target="mailto:alpbenjamin@sttj.k12.vi" TargetMode="External"/><Relationship Id="rId5" Type="http://schemas.openxmlformats.org/officeDocument/2006/relationships/hyperlink" Target="mailto:mmartin@sttj.k12.vi" TargetMode="External"/><Relationship Id="rId4" Type="http://schemas.openxmlformats.org/officeDocument/2006/relationships/hyperlink" Target="mailto:vbryson@stx.k12.vi" TargetMode="External"/><Relationship Id="rId9" Type="http://schemas.openxmlformats.org/officeDocument/2006/relationships/image" Target="../media/image5.png"/></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FF00">
                <a:alpha val="36000"/>
              </a:srgbClr>
            </a:gs>
            <a:gs pos="82000">
              <a:schemeClr val="accent1">
                <a:tint val="44500"/>
                <a:satMod val="160000"/>
              </a:schemeClr>
            </a:gs>
            <a:gs pos="100000">
              <a:srgbClr val="0070C0"/>
            </a:gs>
          </a:gsLst>
          <a:lin ang="5400000" scaled="0"/>
          <a:tileRect/>
        </a:gradFill>
        <a:effectLst/>
      </p:bgPr>
    </p:bg>
    <p:spTree>
      <p:nvGrpSpPr>
        <p:cNvPr id="1" name=""/>
        <p:cNvGrpSpPr/>
        <p:nvPr/>
      </p:nvGrpSpPr>
      <p:grpSpPr>
        <a:xfrm>
          <a:off x="0" y="0"/>
          <a:ext cx="0" cy="0"/>
          <a:chOff x="0" y="0"/>
          <a:chExt cx="0" cy="0"/>
        </a:xfrm>
      </p:grpSpPr>
      <p:sp>
        <p:nvSpPr>
          <p:cNvPr id="5" name="Title 1"/>
          <p:cNvSpPr>
            <a:spLocks noGrp="1"/>
          </p:cNvSpPr>
          <p:nvPr>
            <p:ph type="ctrTitle"/>
          </p:nvPr>
        </p:nvSpPr>
        <p:spPr>
          <a:xfrm>
            <a:off x="2095500" y="1285240"/>
            <a:ext cx="6553200" cy="1524000"/>
          </a:xfrm>
          <a:solidFill>
            <a:srgbClr val="00B0F0"/>
          </a:solidFill>
          <a:ln>
            <a:solidFill>
              <a:srgbClr val="FFFF00"/>
            </a:solidFill>
          </a:ln>
        </p:spPr>
        <p:txBody>
          <a:bodyPr>
            <a:noAutofit/>
          </a:bodyPr>
          <a:lstStyle/>
          <a:p>
            <a:pPr algn="ctr"/>
            <a:r>
              <a:rPr lang="en-US" sz="2500" b="1" dirty="0" smtClean="0">
                <a:latin typeface="Algerian" panose="04020705040A02060702" pitchFamily="82" charset="0"/>
              </a:rPr>
              <a:t/>
            </a:r>
            <a:br>
              <a:rPr lang="en-US" sz="2500" b="1" dirty="0" smtClean="0">
                <a:latin typeface="Algerian" panose="04020705040A02060702" pitchFamily="82" charset="0"/>
              </a:rPr>
            </a:br>
            <a:r>
              <a:rPr lang="en-US" sz="3000" b="1" dirty="0" smtClean="0">
                <a:solidFill>
                  <a:schemeClr val="tx1"/>
                </a:solidFill>
                <a:latin typeface="Algerian" panose="04020705040A02060702" pitchFamily="82" charset="0"/>
              </a:rPr>
              <a:t>October 2016 </a:t>
            </a:r>
            <a:br>
              <a:rPr lang="en-US" sz="3000" b="1" dirty="0" smtClean="0">
                <a:solidFill>
                  <a:schemeClr val="tx1"/>
                </a:solidFill>
                <a:latin typeface="Algerian" panose="04020705040A02060702" pitchFamily="82" charset="0"/>
              </a:rPr>
            </a:br>
            <a:r>
              <a:rPr lang="en-US" sz="3000" b="1" dirty="0" smtClean="0">
                <a:solidFill>
                  <a:schemeClr val="tx1"/>
                </a:solidFill>
                <a:latin typeface="Algerian" panose="04020705040A02060702" pitchFamily="82" charset="0"/>
              </a:rPr>
              <a:t/>
            </a:r>
            <a:br>
              <a:rPr lang="en-US" sz="3000" b="1" dirty="0" smtClean="0">
                <a:solidFill>
                  <a:schemeClr val="tx1"/>
                </a:solidFill>
                <a:latin typeface="Algerian" panose="04020705040A02060702" pitchFamily="82" charset="0"/>
              </a:rPr>
            </a:br>
            <a:r>
              <a:rPr lang="en-US" sz="3000" b="1" dirty="0" smtClean="0">
                <a:solidFill>
                  <a:schemeClr val="tx1"/>
                </a:solidFill>
                <a:latin typeface="Algerian" panose="04020705040A02060702" pitchFamily="82" charset="0"/>
              </a:rPr>
              <a:t>HISTORICAL CULTURAL CALENDAR</a:t>
            </a:r>
            <a:endParaRPr lang="en-US" sz="3000" b="1" dirty="0">
              <a:solidFill>
                <a:schemeClr val="tx1"/>
              </a:solidFill>
              <a:latin typeface="Algerian" panose="04020705040A02060702" pitchFamily="82" charset="0"/>
            </a:endParaRPr>
          </a:p>
        </p:txBody>
      </p:sp>
      <p:pic>
        <p:nvPicPr>
          <p:cNvPr id="7" name="Picture 6" descr="us-flag[1]"/>
          <p:cNvPicPr>
            <a:picLocks noChangeAspect="1" noChangeArrowheads="1"/>
          </p:cNvPicPr>
          <p:nvPr/>
        </p:nvPicPr>
        <p:blipFill>
          <a:blip r:embed="rId2" cstate="print"/>
          <a:srcRect/>
          <a:stretch>
            <a:fillRect/>
          </a:stretch>
        </p:blipFill>
        <p:spPr bwMode="auto">
          <a:xfrm>
            <a:off x="324042" y="304800"/>
            <a:ext cx="1276158" cy="990600"/>
          </a:xfrm>
          <a:prstGeom prst="rect">
            <a:avLst/>
          </a:prstGeom>
          <a:noFill/>
          <a:ln w="9525" algn="in">
            <a:noFill/>
            <a:miter lim="800000"/>
            <a:headEnd/>
            <a:tailEnd/>
          </a:ln>
          <a:effectLst/>
        </p:spPr>
      </p:pic>
      <p:pic>
        <p:nvPicPr>
          <p:cNvPr id="8" name="Picture 7" descr="armour_usvi-flag[1]"/>
          <p:cNvPicPr>
            <a:picLocks noChangeAspect="1" noChangeArrowheads="1" noCrop="1"/>
          </p:cNvPicPr>
          <p:nvPr/>
        </p:nvPicPr>
        <p:blipFill>
          <a:blip r:embed="rId3" cstate="print"/>
          <a:srcRect/>
          <a:stretch>
            <a:fillRect/>
          </a:stretch>
        </p:blipFill>
        <p:spPr bwMode="auto">
          <a:xfrm>
            <a:off x="312223" y="1371600"/>
            <a:ext cx="1287977" cy="1077937"/>
          </a:xfrm>
          <a:prstGeom prst="rect">
            <a:avLst/>
          </a:prstGeom>
          <a:noFill/>
          <a:ln w="9525" algn="in">
            <a:noFill/>
            <a:miter lim="800000"/>
            <a:headEnd/>
            <a:tailEnd/>
          </a:ln>
        </p:spPr>
      </p:pic>
      <p:sp>
        <p:nvSpPr>
          <p:cNvPr id="10" name="Subtitle 2"/>
          <p:cNvSpPr txBox="1">
            <a:spLocks/>
          </p:cNvSpPr>
          <p:nvPr/>
        </p:nvSpPr>
        <p:spPr>
          <a:xfrm>
            <a:off x="2209800" y="4038600"/>
            <a:ext cx="6324600" cy="1295400"/>
          </a:xfrm>
          <a:prstGeom prst="rect">
            <a:avLst/>
          </a:prstGeom>
          <a:solidFill>
            <a:srgbClr val="FFFF99"/>
          </a:solidFill>
          <a:ln>
            <a:solidFill>
              <a:srgbClr val="00B0F0"/>
            </a:solidFill>
          </a:ln>
        </p:spPr>
        <p:txBody>
          <a:bodyPr tIns="0">
            <a:noAutofit/>
          </a:bodyPr>
          <a:lstStyle/>
          <a:p>
            <a:pPr marR="0" lvl="0" indent="0" algn="ctr" defTabSz="914400" rtl="0" eaLnBrk="1" fontAlgn="auto" latinLnBrk="0" hangingPunct="1">
              <a:lnSpc>
                <a:spcPts val="1000"/>
              </a:lnSpc>
              <a:spcAft>
                <a:spcPts val="0"/>
              </a:spcAft>
              <a:buClr>
                <a:schemeClr val="accent1"/>
              </a:buClr>
              <a:buSzPct val="80000"/>
              <a:buFont typeface="Wingdings 2"/>
              <a:buNone/>
              <a:tabLst/>
              <a:defRPr/>
            </a:pPr>
            <a:endParaRPr kumimoji="0" lang="en-US" sz="2800" b="1" i="0" u="none" strike="noStrike" kern="1200" cap="none" spc="0" normalizeH="0" baseline="0" noProof="0" dirty="0" smtClean="0">
              <a:ln>
                <a:solidFill>
                  <a:schemeClr val="bg2">
                    <a:lumMod val="25000"/>
                  </a:schemeClr>
                </a:solidFill>
              </a:ln>
              <a:solidFill>
                <a:srgbClr val="7030A0"/>
              </a:solidFill>
              <a:effectLst/>
              <a:uLnTx/>
              <a:uFillTx/>
              <a:latin typeface="Edwardian Script ITC" pitchFamily="66" charset="0"/>
            </a:endParaRPr>
          </a:p>
          <a:p>
            <a:pPr marR="0" lvl="0" indent="0" algn="ctr" defTabSz="914400" rtl="0" eaLnBrk="1" fontAlgn="auto" latinLnBrk="0" hangingPunct="1">
              <a:lnSpc>
                <a:spcPts val="1000"/>
              </a:lnSpc>
              <a:spcAft>
                <a:spcPts val="0"/>
              </a:spcAft>
              <a:buClr>
                <a:schemeClr val="accent1"/>
              </a:buClr>
              <a:buSzPct val="80000"/>
              <a:buFont typeface="Wingdings 2"/>
              <a:buNone/>
              <a:tabLst/>
              <a:defRPr/>
            </a:pPr>
            <a:endParaRPr lang="en-US" sz="2000" b="1" dirty="0">
              <a:solidFill>
                <a:srgbClr val="7030A0"/>
              </a:solidFill>
            </a:endParaRPr>
          </a:p>
          <a:p>
            <a:pPr marR="0" lvl="0" indent="0" algn="ctr" defTabSz="914400" rtl="0" eaLnBrk="1" fontAlgn="auto" latinLnBrk="0" hangingPunct="1">
              <a:lnSpc>
                <a:spcPts val="1000"/>
              </a:lnSpc>
              <a:spcAft>
                <a:spcPts val="0"/>
              </a:spcAft>
              <a:buClr>
                <a:schemeClr val="accent1"/>
              </a:buClr>
              <a:buSzPct val="80000"/>
              <a:buFont typeface="Wingdings 2"/>
              <a:buNone/>
              <a:tabLst/>
              <a:defRPr/>
            </a:pPr>
            <a:r>
              <a:rPr lang="en-US" sz="2000" b="1" dirty="0">
                <a:latin typeface="Algerian" panose="04020705040A02060702" pitchFamily="82" charset="0"/>
              </a:rPr>
              <a:t>Compliments of:</a:t>
            </a:r>
          </a:p>
          <a:p>
            <a:pPr marR="0" lvl="0" indent="0" algn="ctr" defTabSz="914400" rtl="0" eaLnBrk="1" fontAlgn="auto" latinLnBrk="0" hangingPunct="1">
              <a:lnSpc>
                <a:spcPts val="1000"/>
              </a:lnSpc>
              <a:spcAft>
                <a:spcPts val="0"/>
              </a:spcAft>
              <a:buClr>
                <a:schemeClr val="accent1"/>
              </a:buClr>
              <a:buSzPct val="80000"/>
              <a:buFont typeface="Wingdings 2"/>
              <a:buNone/>
              <a:tabLst/>
              <a:defRPr/>
            </a:pPr>
            <a:endParaRPr lang="en-US" sz="2000" b="1" dirty="0">
              <a:latin typeface="Algerian" panose="04020705040A02060702" pitchFamily="82" charset="0"/>
            </a:endParaRPr>
          </a:p>
          <a:p>
            <a:pPr marR="0" lvl="0" indent="0" algn="ctr" defTabSz="914400" rtl="0" eaLnBrk="1" fontAlgn="auto" latinLnBrk="0" hangingPunct="1">
              <a:lnSpc>
                <a:spcPts val="1000"/>
              </a:lnSpc>
              <a:spcAft>
                <a:spcPts val="0"/>
              </a:spcAft>
              <a:buClr>
                <a:schemeClr val="accent1"/>
              </a:buClr>
              <a:buSzPct val="80000"/>
              <a:buFont typeface="Wingdings 2"/>
              <a:buNone/>
              <a:tabLst/>
              <a:defRPr/>
            </a:pPr>
            <a:endParaRPr lang="en-US" sz="2000" b="1" dirty="0">
              <a:latin typeface="Algerian" panose="04020705040A02060702" pitchFamily="82" charset="0"/>
            </a:endParaRPr>
          </a:p>
          <a:p>
            <a:pPr marR="0" lvl="0" indent="0" algn="ctr" defTabSz="914400" rtl="0" eaLnBrk="1" fontAlgn="auto" latinLnBrk="0" hangingPunct="1">
              <a:lnSpc>
                <a:spcPts val="1000"/>
              </a:lnSpc>
              <a:spcAft>
                <a:spcPts val="0"/>
              </a:spcAft>
              <a:buClr>
                <a:schemeClr val="accent1"/>
              </a:buClr>
              <a:buSzPct val="80000"/>
              <a:buFont typeface="Wingdings 2"/>
              <a:buNone/>
              <a:tabLst/>
              <a:defRPr/>
            </a:pPr>
            <a:r>
              <a:rPr lang="en-US" sz="2000" b="1" dirty="0">
                <a:latin typeface="Algerian" panose="04020705040A02060702" pitchFamily="82" charset="0"/>
              </a:rPr>
              <a:t>Virgin Islands Department of Education</a:t>
            </a:r>
          </a:p>
          <a:p>
            <a:pPr marR="0" lvl="0" indent="0" algn="ctr" defTabSz="914400" rtl="0" eaLnBrk="1" fontAlgn="auto" latinLnBrk="0" hangingPunct="1">
              <a:lnSpc>
                <a:spcPts val="1000"/>
              </a:lnSpc>
              <a:spcAft>
                <a:spcPts val="0"/>
              </a:spcAft>
              <a:buClr>
                <a:schemeClr val="accent1"/>
              </a:buClr>
              <a:buSzPct val="80000"/>
              <a:buFont typeface="Wingdings 2"/>
              <a:buNone/>
              <a:tabLst/>
              <a:defRPr/>
            </a:pPr>
            <a:endParaRPr lang="en-US" sz="2000" b="1" dirty="0">
              <a:latin typeface="Algerian" panose="04020705040A02060702" pitchFamily="82" charset="0"/>
            </a:endParaRPr>
          </a:p>
          <a:p>
            <a:pPr marR="0" lvl="0" indent="0" algn="ctr" defTabSz="914400" rtl="0" eaLnBrk="1" fontAlgn="auto" latinLnBrk="0" hangingPunct="1">
              <a:lnSpc>
                <a:spcPts val="1000"/>
              </a:lnSpc>
              <a:spcAft>
                <a:spcPts val="0"/>
              </a:spcAft>
              <a:buClr>
                <a:schemeClr val="accent1"/>
              </a:buClr>
              <a:buSzPct val="80000"/>
              <a:buFont typeface="Wingdings 2"/>
              <a:buNone/>
              <a:tabLst/>
              <a:defRPr/>
            </a:pPr>
            <a:endParaRPr lang="en-US" sz="2000" b="1" dirty="0">
              <a:latin typeface="Algerian" panose="04020705040A02060702" pitchFamily="82" charset="0"/>
            </a:endParaRPr>
          </a:p>
          <a:p>
            <a:pPr marR="0" lvl="0" indent="0" algn="ctr" defTabSz="914400" rtl="0" eaLnBrk="1" fontAlgn="auto" latinLnBrk="0" hangingPunct="1">
              <a:lnSpc>
                <a:spcPts val="1000"/>
              </a:lnSpc>
              <a:spcAft>
                <a:spcPts val="0"/>
              </a:spcAft>
              <a:buClr>
                <a:schemeClr val="accent1"/>
              </a:buClr>
              <a:buSzPct val="80000"/>
              <a:buFont typeface="Wingdings 2"/>
              <a:buNone/>
              <a:tabLst/>
              <a:defRPr/>
            </a:pPr>
            <a:r>
              <a:rPr lang="en-US" sz="2000" b="1" dirty="0">
                <a:latin typeface="Algerian" panose="04020705040A02060702" pitchFamily="82" charset="0"/>
              </a:rPr>
              <a:t>Division of Virgin Islands Cultural Education</a:t>
            </a:r>
          </a:p>
        </p:txBody>
      </p:sp>
      <p:pic>
        <p:nvPicPr>
          <p:cNvPr id="11" name="Picture 2" descr="seal[1]"/>
          <p:cNvPicPr>
            <a:picLocks noChangeAspect="1" noChangeArrowheads="1"/>
          </p:cNvPicPr>
          <p:nvPr/>
        </p:nvPicPr>
        <p:blipFill>
          <a:blip r:embed="rId4" cstate="print"/>
          <a:srcRect/>
          <a:stretch>
            <a:fillRect/>
          </a:stretch>
        </p:blipFill>
        <p:spPr bwMode="auto">
          <a:xfrm>
            <a:off x="326231" y="2514600"/>
            <a:ext cx="1350169" cy="1147644"/>
          </a:xfrm>
          <a:prstGeom prst="rect">
            <a:avLst/>
          </a:prstGeom>
          <a:noFill/>
          <a:ln w="9525" algn="in">
            <a:noFill/>
            <a:miter lim="800000"/>
            <a:headEnd/>
            <a:tailEnd/>
          </a:ln>
          <a:effectLst/>
        </p:spPr>
      </p:pic>
      <p:pic>
        <p:nvPicPr>
          <p:cNvPr id="14" name="Picture 2"/>
          <p:cNvPicPr>
            <a:picLocks noChangeAspect="1" noChangeArrowheads="1"/>
          </p:cNvPicPr>
          <p:nvPr/>
        </p:nvPicPr>
        <p:blipFill>
          <a:blip r:embed="rId5" cstate="print"/>
          <a:srcRect/>
          <a:stretch>
            <a:fillRect/>
          </a:stretch>
        </p:blipFill>
        <p:spPr bwMode="auto">
          <a:xfrm>
            <a:off x="326231" y="4927224"/>
            <a:ext cx="1350169" cy="1016376"/>
          </a:xfrm>
          <a:prstGeom prst="rect">
            <a:avLst/>
          </a:prstGeom>
          <a:noFill/>
          <a:ln w="9525" algn="in">
            <a:noFill/>
            <a:miter lim="800000"/>
            <a:headEnd/>
            <a:tailEnd/>
          </a:ln>
          <a:effectLst/>
        </p:spPr>
      </p:pic>
      <p:sp>
        <p:nvSpPr>
          <p:cNvPr id="15" name="Text Box 2"/>
          <p:cNvSpPr txBox="1">
            <a:spLocks noChangeArrowheads="1"/>
          </p:cNvSpPr>
          <p:nvPr/>
        </p:nvSpPr>
        <p:spPr bwMode="auto">
          <a:xfrm>
            <a:off x="76200" y="5980407"/>
            <a:ext cx="1885950" cy="400050"/>
          </a:xfrm>
          <a:prstGeom prst="rect">
            <a:avLst/>
          </a:prstGeom>
          <a:solidFill>
            <a:schemeClr val="accent1">
              <a:lumMod val="20000"/>
              <a:lumOff val="80000"/>
            </a:schemeClr>
          </a:solidFill>
          <a:ln w="9525" algn="in">
            <a:solidFill>
              <a:schemeClr val="accent6">
                <a:lumMod val="50000"/>
              </a:schemeClr>
            </a:solidFill>
            <a:miter lim="800000"/>
            <a:headEnd/>
            <a:tailEnd/>
          </a:ln>
          <a:effectLst/>
        </p:spPr>
        <p:txBody>
          <a:bodyPr vert="horz" wrap="square" lIns="36576" tIns="36576" rIns="36576" bIns="3657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1" i="1" u="none" strike="noStrike" cap="none" normalizeH="0" baseline="0" dirty="0" smtClean="0">
                <a:ln>
                  <a:noFill/>
                </a:ln>
                <a:solidFill>
                  <a:schemeClr val="accent6">
                    <a:lumMod val="50000"/>
                  </a:schemeClr>
                </a:solidFill>
                <a:effectLst/>
                <a:latin typeface="Times New Roman" pitchFamily="18" charset="0"/>
                <a:cs typeface="Arial" pitchFamily="34" charset="0"/>
              </a:rPr>
              <a:t>Building Our Future Through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1" i="1" u="none" strike="noStrike" cap="none" normalizeH="0" baseline="0" dirty="0" smtClean="0">
                <a:ln>
                  <a:noFill/>
                </a:ln>
                <a:solidFill>
                  <a:schemeClr val="accent6">
                    <a:lumMod val="50000"/>
                  </a:schemeClr>
                </a:solidFill>
                <a:effectLst/>
                <a:latin typeface="Times New Roman" pitchFamily="18" charset="0"/>
                <a:cs typeface="Arial" pitchFamily="34" charset="0"/>
              </a:rPr>
              <a:t>Education, History and Culture</a:t>
            </a:r>
            <a:r>
              <a:rPr kumimoji="0" lang="en-US" sz="1000" b="1" i="1" u="none" strike="noStrike" cap="none" normalizeH="0" baseline="0" dirty="0" smtClean="0">
                <a:ln>
                  <a:noFill/>
                </a:ln>
                <a:solidFill>
                  <a:schemeClr val="accent6">
                    <a:lumMod val="75000"/>
                  </a:schemeClr>
                </a:solidFill>
                <a:effectLst/>
                <a:latin typeface="Times New Roman" pitchFamily="18" charset="0"/>
                <a:cs typeface="Arial" pitchFamily="34" charset="0"/>
              </a:rPr>
              <a:t>!</a:t>
            </a:r>
            <a:endParaRPr kumimoji="0" lang="en-US" sz="1800" b="0" i="0" u="none" strike="noStrike" cap="none" normalizeH="0" baseline="0" dirty="0" smtClean="0">
              <a:ln>
                <a:noFill/>
              </a:ln>
              <a:solidFill>
                <a:schemeClr val="accent6">
                  <a:lumMod val="75000"/>
                </a:schemeClr>
              </a:solidFill>
              <a:effectLst/>
              <a:latin typeface="Arial" pitchFamily="34" charset="0"/>
              <a:cs typeface="Arial" pitchFamily="34" charset="0"/>
            </a:endParaRPr>
          </a:p>
        </p:txBody>
      </p:sp>
      <p:pic>
        <p:nvPicPr>
          <p:cNvPr id="16" name="Picture 2" descr="cid:97D21B81-F687-4FB4-93B7-A7D48243B590@etan.sttj.k12.vi"/>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3862" y="3692349"/>
            <a:ext cx="1176338" cy="1184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457200" y="5943600"/>
            <a:ext cx="8382000" cy="461665"/>
          </a:xfrm>
          <a:prstGeom prst="rect">
            <a:avLst/>
          </a:prstGeom>
          <a:solidFill>
            <a:srgbClr val="FFFF99"/>
          </a:solidFill>
        </p:spPr>
        <p:style>
          <a:lnRef idx="2">
            <a:schemeClr val="accent4"/>
          </a:lnRef>
          <a:fillRef idx="1">
            <a:schemeClr val="lt1"/>
          </a:fillRef>
          <a:effectRef idx="0">
            <a:schemeClr val="accent4"/>
          </a:effectRef>
          <a:fontRef idx="minor">
            <a:schemeClr val="dk1"/>
          </a:fontRef>
        </p:style>
        <p:txBody>
          <a:bodyPr wrap="square">
            <a:spAutoFit/>
          </a:bodyPr>
          <a:lstStyle/>
          <a:p>
            <a:r>
              <a:rPr lang="en-US" sz="1200" b="1" dirty="0" smtClean="0">
                <a:latin typeface="Baskerville Old Face" pitchFamily="18" charset="0"/>
              </a:rPr>
              <a:t>Courtesy of</a:t>
            </a:r>
          </a:p>
          <a:p>
            <a:r>
              <a:rPr lang="en-US" sz="1200" b="1" dirty="0" smtClean="0">
                <a:latin typeface="Baskerville Old Face" pitchFamily="18" charset="0"/>
              </a:rPr>
              <a:t>Picture:  </a:t>
            </a:r>
            <a:r>
              <a:rPr lang="en-US" sz="1200" b="1" dirty="0">
                <a:latin typeface="Baskerville Old Face" panose="02020602080505020303" pitchFamily="18" charset="0"/>
              </a:rPr>
              <a:t>https://www.theodysseyonline.com/thank-you-letter-to-the-ymca</a:t>
            </a:r>
          </a:p>
        </p:txBody>
      </p:sp>
      <p:sp>
        <p:nvSpPr>
          <p:cNvPr id="8" name="Title 1"/>
          <p:cNvSpPr txBox="1">
            <a:spLocks/>
          </p:cNvSpPr>
          <p:nvPr/>
        </p:nvSpPr>
        <p:spPr>
          <a:xfrm>
            <a:off x="685800" y="4876800"/>
            <a:ext cx="7924800" cy="838200"/>
          </a:xfrm>
          <a:prstGeom prst="rect">
            <a:avLst/>
          </a:prstGeom>
          <a:solidFill>
            <a:srgbClr val="00B0F0"/>
          </a:solidFill>
          <a:ln/>
        </p:spPr>
        <p:style>
          <a:lnRef idx="1">
            <a:schemeClr val="accent5"/>
          </a:lnRef>
          <a:fillRef idx="2">
            <a:schemeClr val="accent5"/>
          </a:fillRef>
          <a:effectRef idx="1">
            <a:schemeClr val="accent5"/>
          </a:effectRef>
          <a:fontRef idx="minor">
            <a:schemeClr val="dk1"/>
          </a:fontRef>
        </p:style>
        <p:txBody>
          <a:bodyPr vert="horz" anchor="b" anchorCtr="0">
            <a:normAutofit/>
            <a:scene3d>
              <a:camera prst="orthographicFront"/>
              <a:lightRig rig="soft" dir="t">
                <a:rot lat="0" lon="0" rev="15600000"/>
              </a:lightRig>
            </a:scene3d>
            <a:sp3d extrusionH="57150" prstMaterial="softEdge">
              <a:bevelT w="25400" h="381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3000" b="1" i="0" u="none" strike="noStrike" kern="1200" normalizeH="0" baseline="0" noProof="0" dirty="0">
              <a:ln/>
              <a:solidFill>
                <a:srgbClr val="FFFF00"/>
              </a:solidFill>
              <a:uLnTx/>
              <a:uFillTx/>
              <a:latin typeface="+mj-lt"/>
              <a:ea typeface="+mj-ea"/>
              <a:cs typeface="+mj-cs"/>
            </a:endParaRPr>
          </a:p>
        </p:txBody>
      </p:sp>
      <p:pic>
        <p:nvPicPr>
          <p:cNvPr id="3074" name="Picture 2" descr="http://29gx9627manh35u6u63gnsfl.wpengine.netdna-cdn.com/wp-content/uploads/2015/12/thank-you-1400x800-c-default.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762000"/>
            <a:ext cx="6598920" cy="377081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2280084550"/>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457200" y="6091535"/>
            <a:ext cx="8382000" cy="461665"/>
          </a:xfrm>
          <a:prstGeom prst="rect">
            <a:avLst/>
          </a:prstGeom>
          <a:solidFill>
            <a:srgbClr val="FFFF99"/>
          </a:solidFill>
        </p:spPr>
        <p:style>
          <a:lnRef idx="2">
            <a:schemeClr val="accent4"/>
          </a:lnRef>
          <a:fillRef idx="1">
            <a:schemeClr val="lt1"/>
          </a:fillRef>
          <a:effectRef idx="0">
            <a:schemeClr val="accent4"/>
          </a:effectRef>
          <a:fontRef idx="minor">
            <a:schemeClr val="dk1"/>
          </a:fontRef>
        </p:style>
        <p:txBody>
          <a:bodyPr wrap="square">
            <a:spAutoFit/>
          </a:bodyPr>
          <a:lstStyle/>
          <a:p>
            <a:r>
              <a:rPr lang="en-US" sz="1200" b="1" dirty="0" smtClean="0">
                <a:latin typeface="Baskerville Old Face" pitchFamily="18" charset="0"/>
              </a:rPr>
              <a:t>Courtesy of</a:t>
            </a:r>
          </a:p>
          <a:p>
            <a:r>
              <a:rPr lang="en-US" sz="1200" b="1" dirty="0" smtClean="0">
                <a:latin typeface="Baskerville Old Face" pitchFamily="18" charset="0"/>
              </a:rPr>
              <a:t>Picture:  </a:t>
            </a:r>
            <a:r>
              <a:rPr lang="en-US" sz="1200" b="1" dirty="0">
                <a:latin typeface="Baskerville Old Face" panose="02020602080505020303" pitchFamily="18" charset="0"/>
              </a:rPr>
              <a:t>http://www.idealist.org/view/nonprofit/mNKw8nkdxWSP/</a:t>
            </a:r>
          </a:p>
        </p:txBody>
      </p:sp>
      <p:sp>
        <p:nvSpPr>
          <p:cNvPr id="8" name="Title 1"/>
          <p:cNvSpPr txBox="1">
            <a:spLocks/>
          </p:cNvSpPr>
          <p:nvPr/>
        </p:nvSpPr>
        <p:spPr>
          <a:xfrm>
            <a:off x="685800" y="4876800"/>
            <a:ext cx="7924800" cy="838200"/>
          </a:xfrm>
          <a:prstGeom prst="rect">
            <a:avLst/>
          </a:prstGeom>
          <a:solidFill>
            <a:srgbClr val="00B0F0"/>
          </a:solidFill>
          <a:ln/>
        </p:spPr>
        <p:style>
          <a:lnRef idx="1">
            <a:schemeClr val="accent5"/>
          </a:lnRef>
          <a:fillRef idx="2">
            <a:schemeClr val="accent5"/>
          </a:fillRef>
          <a:effectRef idx="1">
            <a:schemeClr val="accent5"/>
          </a:effectRef>
          <a:fontRef idx="minor">
            <a:schemeClr val="dk1"/>
          </a:fontRef>
        </p:style>
        <p:txBody>
          <a:bodyPr vert="horz" anchor="b" anchorCtr="0">
            <a:normAutofit/>
            <a:scene3d>
              <a:camera prst="orthographicFront"/>
              <a:lightRig rig="soft" dir="t">
                <a:rot lat="0" lon="0" rev="15600000"/>
              </a:lightRig>
            </a:scene3d>
            <a:sp3d extrusionH="57150" prstMaterial="softEdge">
              <a:bevelT w="25400" h="381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3000" b="1" i="0" u="none" strike="noStrike" kern="1200" normalizeH="0" baseline="0" noProof="0" dirty="0">
              <a:ln/>
              <a:solidFill>
                <a:srgbClr val="FFFF00"/>
              </a:solidFill>
              <a:uLnTx/>
              <a:uFillTx/>
              <a:latin typeface="+mj-lt"/>
              <a:ea typeface="+mj-ea"/>
              <a:cs typeface="+mj-cs"/>
            </a:endParaRPr>
          </a:p>
        </p:txBody>
      </p:sp>
      <p:pic>
        <p:nvPicPr>
          <p:cNvPr id="4098" name="Picture 2" descr="http://www.ucarecdn.com/944adc50-d38c-44ad-a4cf-59b5a69c101b/-/preview/300x30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1143000"/>
            <a:ext cx="6185639" cy="17526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3052570643"/>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457200" y="6091535"/>
            <a:ext cx="8382000" cy="461665"/>
          </a:xfrm>
          <a:prstGeom prst="rect">
            <a:avLst/>
          </a:prstGeom>
          <a:solidFill>
            <a:srgbClr val="FFFF99"/>
          </a:solidFill>
        </p:spPr>
        <p:style>
          <a:lnRef idx="2">
            <a:schemeClr val="accent4"/>
          </a:lnRef>
          <a:fillRef idx="1">
            <a:schemeClr val="lt1"/>
          </a:fillRef>
          <a:effectRef idx="0">
            <a:schemeClr val="accent4"/>
          </a:effectRef>
          <a:fontRef idx="minor">
            <a:schemeClr val="dk1"/>
          </a:fontRef>
        </p:style>
        <p:txBody>
          <a:bodyPr wrap="square">
            <a:spAutoFit/>
          </a:bodyPr>
          <a:lstStyle/>
          <a:p>
            <a:r>
              <a:rPr lang="en-US" sz="1200" b="1" dirty="0" smtClean="0">
                <a:latin typeface="Baskerville Old Face" pitchFamily="18" charset="0"/>
              </a:rPr>
              <a:t>Courtesy of</a:t>
            </a:r>
          </a:p>
          <a:p>
            <a:r>
              <a:rPr lang="en-US" sz="1200" b="1" dirty="0" smtClean="0">
                <a:latin typeface="Baskerville Old Face" pitchFamily="18" charset="0"/>
              </a:rPr>
              <a:t>Picture:  </a:t>
            </a:r>
            <a:r>
              <a:rPr lang="en-US" sz="1200" b="1" dirty="0">
                <a:latin typeface="Baskerville Old Face" panose="02020602080505020303" pitchFamily="18" charset="0"/>
              </a:rPr>
              <a:t>https://www.theodysseyonline.com/quick-thank-you-to-mom-and-dad</a:t>
            </a:r>
          </a:p>
        </p:txBody>
      </p:sp>
      <p:sp>
        <p:nvSpPr>
          <p:cNvPr id="8" name="Title 1"/>
          <p:cNvSpPr txBox="1">
            <a:spLocks/>
          </p:cNvSpPr>
          <p:nvPr/>
        </p:nvSpPr>
        <p:spPr>
          <a:xfrm>
            <a:off x="685800" y="4876800"/>
            <a:ext cx="7924800" cy="838200"/>
          </a:xfrm>
          <a:prstGeom prst="rect">
            <a:avLst/>
          </a:prstGeom>
          <a:solidFill>
            <a:srgbClr val="00B0F0"/>
          </a:solidFill>
          <a:ln/>
        </p:spPr>
        <p:style>
          <a:lnRef idx="1">
            <a:schemeClr val="accent5"/>
          </a:lnRef>
          <a:fillRef idx="2">
            <a:schemeClr val="accent5"/>
          </a:fillRef>
          <a:effectRef idx="1">
            <a:schemeClr val="accent5"/>
          </a:effectRef>
          <a:fontRef idx="minor">
            <a:schemeClr val="dk1"/>
          </a:fontRef>
        </p:style>
        <p:txBody>
          <a:bodyPr vert="horz" anchor="b" anchorCtr="0">
            <a:normAutofit/>
            <a:scene3d>
              <a:camera prst="orthographicFront"/>
              <a:lightRig rig="soft" dir="t">
                <a:rot lat="0" lon="0" rev="15600000"/>
              </a:lightRig>
            </a:scene3d>
            <a:sp3d extrusionH="57150" prstMaterial="softEdge">
              <a:bevelT w="25400" h="381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3000" b="1" i="0" u="none" strike="noStrike" kern="1200" normalizeH="0" baseline="0" noProof="0" dirty="0">
              <a:ln/>
              <a:solidFill>
                <a:srgbClr val="FFFF00"/>
              </a:solidFill>
              <a:uLnTx/>
              <a:uFillTx/>
              <a:latin typeface="+mj-lt"/>
              <a:ea typeface="+mj-ea"/>
              <a:cs typeface="+mj-cs"/>
            </a:endParaRPr>
          </a:p>
        </p:txBody>
      </p:sp>
      <p:pic>
        <p:nvPicPr>
          <p:cNvPr id="5122" name="Picture 2" descr="http://az616578.vo.msecnd.net/files/2016/04/14/635961982204777825-1306133917_thank%20you.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778797"/>
            <a:ext cx="6858000" cy="386432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2308894864"/>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81000" y="5943600"/>
            <a:ext cx="8458200" cy="646331"/>
          </a:xfrm>
          <a:prstGeom prst="rect">
            <a:avLst/>
          </a:prstGeom>
          <a:solidFill>
            <a:schemeClr val="bg1"/>
          </a:solidFill>
          <a:ln>
            <a:solidFill>
              <a:srgbClr val="FFFF00"/>
            </a:solidFill>
          </a:ln>
        </p:spPr>
        <p:txBody>
          <a:bodyPr wrap="square">
            <a:spAutoFit/>
          </a:bodyPr>
          <a:lstStyle/>
          <a:p>
            <a:r>
              <a:rPr lang="en-US" sz="1200" b="1" u="sng" dirty="0" smtClean="0">
                <a:latin typeface="Bodoni MT" pitchFamily="18" charset="0"/>
                <a:ea typeface="Batang" pitchFamily="18" charset="-127"/>
              </a:rPr>
              <a:t>Courtesy of</a:t>
            </a:r>
            <a:br>
              <a:rPr lang="en-US" sz="1200" b="1" u="sng" dirty="0" smtClean="0">
                <a:latin typeface="Bodoni MT" pitchFamily="18" charset="0"/>
                <a:ea typeface="Batang" pitchFamily="18" charset="-127"/>
              </a:rPr>
            </a:br>
            <a:r>
              <a:rPr lang="en-US" sz="1200" b="1" dirty="0" smtClean="0">
                <a:latin typeface="Bodoni MT" pitchFamily="18" charset="0"/>
                <a:ea typeface="Batang" pitchFamily="18" charset="-127"/>
              </a:rPr>
              <a:t>Text:  Today in VI History</a:t>
            </a:r>
          </a:p>
          <a:p>
            <a:r>
              <a:rPr lang="en-US" sz="1200" b="1" dirty="0" smtClean="0">
                <a:latin typeface="Bodoni MT" pitchFamily="18" charset="0"/>
                <a:ea typeface="Batang" pitchFamily="18" charset="-127"/>
              </a:rPr>
              <a:t>Picture</a:t>
            </a:r>
            <a:r>
              <a:rPr lang="en-US" sz="1200" b="1" dirty="0">
                <a:latin typeface="Bodoni MT" pitchFamily="18" charset="0"/>
                <a:ea typeface="Batang" pitchFamily="18" charset="-127"/>
              </a:rPr>
              <a:t>:  http://www.viport.com/about/history.html</a:t>
            </a:r>
          </a:p>
        </p:txBody>
      </p:sp>
      <p:sp>
        <p:nvSpPr>
          <p:cNvPr id="12" name="Title 1"/>
          <p:cNvSpPr txBox="1">
            <a:spLocks/>
          </p:cNvSpPr>
          <p:nvPr/>
        </p:nvSpPr>
        <p:spPr>
          <a:xfrm>
            <a:off x="2590800" y="287476"/>
            <a:ext cx="4305300" cy="762000"/>
          </a:xfrm>
          <a:prstGeom prst="rect">
            <a:avLst/>
          </a:prstGeom>
          <a:ln>
            <a:solidFill>
              <a:srgbClr val="00B0F0"/>
            </a:solidFill>
          </a:ln>
        </p:spPr>
        <p:style>
          <a:lnRef idx="2">
            <a:schemeClr val="accent1"/>
          </a:lnRef>
          <a:fillRef idx="1">
            <a:schemeClr val="lt1"/>
          </a:fillRef>
          <a:effectRef idx="0">
            <a:schemeClr val="accent1"/>
          </a:effectRef>
          <a:fontRef idx="minor">
            <a:schemeClr val="dk1"/>
          </a:fontRef>
        </p:style>
        <p:txBody>
          <a:bodyPr vert="horz" anchor="b" anchorCtr="0">
            <a:normAutofit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rPr>
              <a:t>OCTOBER</a:t>
            </a:r>
            <a:r>
              <a:rPr kumimoji="0" lang="en-US" sz="4800" b="1" i="0" u="none" strike="noStrike" kern="1200" normalizeH="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 </a:t>
            </a:r>
            <a:r>
              <a:rPr kumimoji="0" lang="en-US" sz="4800" b="1" i="0" u="none" strike="noStrike" kern="1200" normalizeH="0" baseline="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1</a:t>
            </a:r>
            <a:r>
              <a:rPr kumimoji="0" lang="en-US" sz="4800" b="1" i="0" u="none" strike="noStrike" kern="1200" normalizeH="0" baseline="3000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st</a:t>
            </a:r>
            <a:r>
              <a:rPr kumimoji="0" lang="en-US" sz="4800" b="1" i="0" u="none" strike="noStrike" kern="1200" normalizeH="0" baseline="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a:t>
            </a:r>
            <a:endParaRPr kumimoji="0" lang="en-US" sz="4800" b="1" i="0" u="none" strike="noStrike" kern="1200" normalizeH="0" baseline="0" noProof="0" dirty="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endParaRPr>
          </a:p>
        </p:txBody>
      </p:sp>
      <p:sp>
        <p:nvSpPr>
          <p:cNvPr id="13" name="TextBox 12"/>
          <p:cNvSpPr txBox="1"/>
          <p:nvPr/>
        </p:nvSpPr>
        <p:spPr>
          <a:xfrm>
            <a:off x="457200" y="1144012"/>
            <a:ext cx="5181600" cy="4524315"/>
          </a:xfrm>
          <a:prstGeom prst="rect">
            <a:avLst/>
          </a:prstGeom>
          <a:ln>
            <a:solidFill>
              <a:srgbClr val="00B0F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3200" b="1" dirty="0"/>
              <a:t>1780</a:t>
            </a:r>
            <a:r>
              <a:rPr lang="en-US" sz="3200" b="1" dirty="0" smtClean="0"/>
              <a:t>:</a:t>
            </a:r>
          </a:p>
          <a:p>
            <a:pPr algn="just"/>
            <a:r>
              <a:rPr lang="en-US" sz="3200" b="1" dirty="0" smtClean="0"/>
              <a:t>Two </a:t>
            </a:r>
            <a:r>
              <a:rPr lang="en-US" sz="3200" b="1" dirty="0"/>
              <a:t>large American ships sought protection from four privateers in </a:t>
            </a:r>
            <a:r>
              <a:rPr lang="en-US" sz="3200" b="1" dirty="0" err="1"/>
              <a:t>Frederiksted</a:t>
            </a:r>
            <a:r>
              <a:rPr lang="en-US" sz="3200" b="1" dirty="0"/>
              <a:t> Harbor.  Since the privateer ships were in Danish waters, they were fired upon by Danish forces occupying the </a:t>
            </a:r>
            <a:r>
              <a:rPr lang="en-US" sz="3200" b="1" dirty="0" err="1"/>
              <a:t>Frederiksted</a:t>
            </a:r>
            <a:r>
              <a:rPr lang="en-US" sz="3200" b="1" dirty="0"/>
              <a:t> Fort</a:t>
            </a:r>
            <a:r>
              <a:rPr lang="en-US" sz="3200" b="1" dirty="0" smtClean="0"/>
              <a:t>.</a:t>
            </a:r>
            <a:endParaRPr lang="en-US" sz="3200" i="1" dirty="0"/>
          </a:p>
        </p:txBody>
      </p:sp>
      <p:pic>
        <p:nvPicPr>
          <p:cNvPr id="1026" name="Picture 2" descr="1920%20stx"/>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05158" y="1447800"/>
            <a:ext cx="3103562" cy="1905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lgn="in">
                <a:solidFill>
                  <a:srgbClr val="000000"/>
                </a:solidFill>
                <a:miter lim="800000"/>
                <a:headEnd/>
                <a:tailEnd/>
              </a14:hiddenLine>
            </a:ext>
          </a:extLst>
        </p:spPr>
      </p:pic>
    </p:spTree>
    <p:extLst>
      <p:ext uri="{BB962C8B-B14F-4D97-AF65-F5344CB8AC3E}">
        <p14:creationId xmlns:p14="http://schemas.microsoft.com/office/powerpoint/2010/main" val="380458183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81000" y="5943600"/>
            <a:ext cx="8458200" cy="646331"/>
          </a:xfrm>
          <a:prstGeom prst="rect">
            <a:avLst/>
          </a:prstGeom>
          <a:solidFill>
            <a:schemeClr val="bg1"/>
          </a:solidFill>
          <a:ln>
            <a:solidFill>
              <a:srgbClr val="FFFF00"/>
            </a:solidFill>
          </a:ln>
        </p:spPr>
        <p:txBody>
          <a:bodyPr wrap="square">
            <a:spAutoFit/>
          </a:bodyPr>
          <a:lstStyle/>
          <a:p>
            <a:r>
              <a:rPr lang="en-US" sz="1200" b="1" u="sng" dirty="0" smtClean="0">
                <a:latin typeface="Bodoni MT" pitchFamily="18" charset="0"/>
                <a:ea typeface="Batang" pitchFamily="18" charset="-127"/>
              </a:rPr>
              <a:t>Courtesy of</a:t>
            </a:r>
            <a:br>
              <a:rPr lang="en-US" sz="1200" b="1" u="sng" dirty="0" smtClean="0">
                <a:latin typeface="Bodoni MT" pitchFamily="18" charset="0"/>
                <a:ea typeface="Batang" pitchFamily="18" charset="-127"/>
              </a:rPr>
            </a:br>
            <a:r>
              <a:rPr lang="en-US" sz="1200" b="1" dirty="0" smtClean="0">
                <a:latin typeface="Bodoni MT" pitchFamily="18" charset="0"/>
                <a:ea typeface="Batang" pitchFamily="18" charset="-127"/>
              </a:rPr>
              <a:t>Text:  Thoughts Along The Way, Ariel </a:t>
            </a:r>
            <a:r>
              <a:rPr lang="en-US" sz="1200" b="1" dirty="0" err="1" smtClean="0">
                <a:latin typeface="Bodoni MT" pitchFamily="18" charset="0"/>
                <a:ea typeface="Batang" pitchFamily="18" charset="-127"/>
              </a:rPr>
              <a:t>Melchoir</a:t>
            </a:r>
            <a:r>
              <a:rPr lang="en-US" sz="1200" b="1" dirty="0" smtClean="0">
                <a:latin typeface="Bodoni MT" pitchFamily="18" charset="0"/>
                <a:ea typeface="Batang" pitchFamily="18" charset="-127"/>
              </a:rPr>
              <a:t>, Sr., page 423</a:t>
            </a:r>
          </a:p>
          <a:p>
            <a:r>
              <a:rPr lang="en-US" sz="1200" b="1" dirty="0" smtClean="0">
                <a:latin typeface="Bodoni MT" pitchFamily="18" charset="0"/>
                <a:ea typeface="Batang" pitchFamily="18" charset="-127"/>
              </a:rPr>
              <a:t>Picture</a:t>
            </a:r>
            <a:r>
              <a:rPr lang="en-US" sz="1200" b="1" dirty="0">
                <a:latin typeface="Bodoni MT" pitchFamily="18" charset="0"/>
                <a:ea typeface="Batang" pitchFamily="18" charset="-127"/>
              </a:rPr>
              <a:t>:  http://www.newspapers.psu.edu/home-2/nyt/</a:t>
            </a:r>
          </a:p>
        </p:txBody>
      </p:sp>
      <p:sp>
        <p:nvSpPr>
          <p:cNvPr id="12" name="Title 1"/>
          <p:cNvSpPr txBox="1">
            <a:spLocks/>
          </p:cNvSpPr>
          <p:nvPr/>
        </p:nvSpPr>
        <p:spPr>
          <a:xfrm>
            <a:off x="2590800" y="287476"/>
            <a:ext cx="4305300" cy="762000"/>
          </a:xfrm>
          <a:prstGeom prst="rect">
            <a:avLst/>
          </a:prstGeom>
          <a:ln>
            <a:solidFill>
              <a:srgbClr val="00B0F0"/>
            </a:solidFill>
          </a:ln>
        </p:spPr>
        <p:style>
          <a:lnRef idx="2">
            <a:schemeClr val="accent1"/>
          </a:lnRef>
          <a:fillRef idx="1">
            <a:schemeClr val="lt1"/>
          </a:fillRef>
          <a:effectRef idx="0">
            <a:schemeClr val="accent1"/>
          </a:effectRef>
          <a:fontRef idx="minor">
            <a:schemeClr val="dk1"/>
          </a:fontRef>
        </p:style>
        <p:txBody>
          <a:bodyPr vert="horz" anchor="b" anchorCtr="0">
            <a:normAutofit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rPr>
              <a:t>OCTOBER</a:t>
            </a:r>
            <a:r>
              <a:rPr kumimoji="0" lang="en-US" sz="4800" b="1" i="0" u="none" strike="noStrike" kern="1200" normalizeH="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 </a:t>
            </a:r>
            <a:r>
              <a:rPr kumimoji="0" lang="en-US" sz="4800" b="1" i="0" u="none" strike="noStrike" kern="1200" normalizeH="0" baseline="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2</a:t>
            </a:r>
            <a:r>
              <a:rPr kumimoji="0" lang="en-US" sz="4800" b="1" i="0" u="none" strike="noStrike" kern="1200" normalizeH="0" baseline="3000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nd</a:t>
            </a:r>
            <a:r>
              <a:rPr kumimoji="0" lang="en-US" sz="4800" b="1" i="0" u="none" strike="noStrike" kern="1200" normalizeH="0" baseline="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a:t>
            </a:r>
            <a:endParaRPr kumimoji="0" lang="en-US" sz="4800" b="1" i="0" u="none" strike="noStrike" kern="1200" normalizeH="0" baseline="0" noProof="0" dirty="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endParaRPr>
          </a:p>
        </p:txBody>
      </p:sp>
      <p:sp>
        <p:nvSpPr>
          <p:cNvPr id="13" name="TextBox 12"/>
          <p:cNvSpPr txBox="1"/>
          <p:nvPr/>
        </p:nvSpPr>
        <p:spPr>
          <a:xfrm>
            <a:off x="457200" y="1126153"/>
            <a:ext cx="8229600" cy="3416320"/>
          </a:xfrm>
          <a:prstGeom prst="rect">
            <a:avLst/>
          </a:prstGeom>
          <a:ln>
            <a:solidFill>
              <a:srgbClr val="00B0F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just"/>
            <a:r>
              <a:rPr lang="en-US" sz="2400" b="1" dirty="0" smtClean="0"/>
              <a:t>1969:</a:t>
            </a:r>
          </a:p>
          <a:p>
            <a:pPr algn="just"/>
            <a:r>
              <a:rPr lang="en-US" sz="2400" b="1" dirty="0" smtClean="0"/>
              <a:t>Concerns </a:t>
            </a:r>
            <a:r>
              <a:rPr lang="en-US" sz="2400" b="1" dirty="0"/>
              <a:t>were voiced </a:t>
            </a:r>
            <a:r>
              <a:rPr lang="en-US" sz="2400" b="1" dirty="0" smtClean="0"/>
              <a:t>about a published article by the New York Times.  It is unfortunate that the excellent series of articles about the Virgin Islands,  which was recently published by the New York Times, contained several inaccuracies.  For example, the author stated there were ‘taxicabs in the Virgin Islands with slogans printed on their sides that read: ‘Kill the while pigs.’”  The misleading and exaggerated statements were deplored.</a:t>
            </a:r>
            <a:endParaRPr lang="en-US" sz="2400" dirty="0"/>
          </a:p>
        </p:txBody>
      </p:sp>
      <p:pic>
        <p:nvPicPr>
          <p:cNvPr id="10242" name="Picture 2" descr="http://www.newspapers.psu.edu/wp-content/uploads/sites/1856/2013/02/NYTLog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09700" y="4624230"/>
            <a:ext cx="6400800" cy="10763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316506495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81000" y="5943600"/>
            <a:ext cx="8458200" cy="646331"/>
          </a:xfrm>
          <a:prstGeom prst="rect">
            <a:avLst/>
          </a:prstGeom>
          <a:solidFill>
            <a:schemeClr val="bg1"/>
          </a:solidFill>
          <a:ln>
            <a:solidFill>
              <a:srgbClr val="FFFF00"/>
            </a:solidFill>
          </a:ln>
        </p:spPr>
        <p:txBody>
          <a:bodyPr wrap="square">
            <a:spAutoFit/>
          </a:bodyPr>
          <a:lstStyle/>
          <a:p>
            <a:r>
              <a:rPr lang="en-US" sz="1200" b="1" u="sng" dirty="0" smtClean="0">
                <a:latin typeface="Bodoni MT" pitchFamily="18" charset="0"/>
                <a:ea typeface="Batang" pitchFamily="18" charset="-127"/>
              </a:rPr>
              <a:t>Courtesy of</a:t>
            </a:r>
            <a:br>
              <a:rPr lang="en-US" sz="1200" b="1" u="sng" dirty="0" smtClean="0">
                <a:latin typeface="Bodoni MT" pitchFamily="18" charset="0"/>
                <a:ea typeface="Batang" pitchFamily="18" charset="-127"/>
              </a:rPr>
            </a:br>
            <a:r>
              <a:rPr lang="en-US" sz="1200" b="1" dirty="0" smtClean="0">
                <a:latin typeface="Bodoni MT" pitchFamily="18" charset="0"/>
                <a:ea typeface="Batang" pitchFamily="18" charset="-127"/>
              </a:rPr>
              <a:t>Text:  Today in VI History</a:t>
            </a:r>
          </a:p>
          <a:p>
            <a:r>
              <a:rPr lang="en-US" sz="1200" b="1" dirty="0" smtClean="0">
                <a:latin typeface="Bodoni MT" pitchFamily="18" charset="0"/>
                <a:ea typeface="Batang" pitchFamily="18" charset="-127"/>
              </a:rPr>
              <a:t>Picture</a:t>
            </a:r>
            <a:r>
              <a:rPr lang="en-US" sz="1200" b="1" dirty="0">
                <a:latin typeface="Bodoni MT" pitchFamily="18" charset="0"/>
                <a:ea typeface="Batang" pitchFamily="18" charset="-127"/>
              </a:rPr>
              <a:t>:  https://en.wikipedia.org/wiki/Henri_Konow</a:t>
            </a:r>
          </a:p>
        </p:txBody>
      </p:sp>
      <p:sp>
        <p:nvSpPr>
          <p:cNvPr id="12" name="Title 1"/>
          <p:cNvSpPr txBox="1">
            <a:spLocks/>
          </p:cNvSpPr>
          <p:nvPr/>
        </p:nvSpPr>
        <p:spPr>
          <a:xfrm>
            <a:off x="2590800" y="287476"/>
            <a:ext cx="4305300" cy="762000"/>
          </a:xfrm>
          <a:prstGeom prst="rect">
            <a:avLst/>
          </a:prstGeom>
          <a:ln>
            <a:solidFill>
              <a:srgbClr val="00B0F0"/>
            </a:solidFill>
          </a:ln>
        </p:spPr>
        <p:style>
          <a:lnRef idx="2">
            <a:schemeClr val="accent1"/>
          </a:lnRef>
          <a:fillRef idx="1">
            <a:schemeClr val="lt1"/>
          </a:fillRef>
          <a:effectRef idx="0">
            <a:schemeClr val="accent1"/>
          </a:effectRef>
          <a:fontRef idx="minor">
            <a:schemeClr val="dk1"/>
          </a:fontRef>
        </p:style>
        <p:txBody>
          <a:bodyPr vert="horz" anchor="b" anchorCtr="0">
            <a:normAutofit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rPr>
              <a:t>OCTOBER</a:t>
            </a:r>
            <a:r>
              <a:rPr kumimoji="0" lang="en-US" sz="4800" b="1" i="0" u="none" strike="noStrike" kern="1200" normalizeH="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 </a:t>
            </a:r>
            <a:r>
              <a:rPr kumimoji="0" lang="en-US" sz="4800" b="1" i="0" u="none" strike="noStrike" kern="1200" normalizeH="0" baseline="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3</a:t>
            </a:r>
            <a:r>
              <a:rPr kumimoji="0" lang="en-US" sz="4800" b="1" i="0" u="none" strike="noStrike" kern="1200" normalizeH="0" baseline="3000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rd</a:t>
            </a:r>
            <a:r>
              <a:rPr kumimoji="0" lang="en-US" sz="4800" b="1" i="0" u="none" strike="noStrike" kern="1200" normalizeH="0" baseline="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a:t>
            </a:r>
            <a:endParaRPr kumimoji="0" lang="en-US" sz="4800" b="1" i="0" u="none" strike="noStrike" kern="1200" normalizeH="0" baseline="0" noProof="0" dirty="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endParaRPr>
          </a:p>
        </p:txBody>
      </p:sp>
      <p:sp>
        <p:nvSpPr>
          <p:cNvPr id="13" name="TextBox 12"/>
          <p:cNvSpPr txBox="1"/>
          <p:nvPr/>
        </p:nvSpPr>
        <p:spPr>
          <a:xfrm>
            <a:off x="457200" y="1126153"/>
            <a:ext cx="6019800" cy="3693319"/>
          </a:xfrm>
          <a:prstGeom prst="rect">
            <a:avLst/>
          </a:prstGeom>
          <a:ln>
            <a:solidFill>
              <a:srgbClr val="00B0F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just"/>
            <a:r>
              <a:rPr lang="en-US" sz="2600" b="1" dirty="0"/>
              <a:t>1916</a:t>
            </a:r>
            <a:r>
              <a:rPr lang="en-US" sz="2600" b="1" dirty="0" smtClean="0"/>
              <a:t>:</a:t>
            </a:r>
          </a:p>
          <a:p>
            <a:pPr algn="just"/>
            <a:r>
              <a:rPr lang="en-US" sz="2600" b="1" dirty="0" smtClean="0"/>
              <a:t>Henri </a:t>
            </a:r>
            <a:r>
              <a:rPr lang="en-US" sz="2600" b="1" dirty="0" err="1"/>
              <a:t>Konow</a:t>
            </a:r>
            <a:r>
              <a:rPr lang="en-US" sz="2600" b="1" dirty="0"/>
              <a:t>, captain of the </a:t>
            </a:r>
            <a:r>
              <a:rPr lang="en-US" sz="2600" b="1" dirty="0" err="1"/>
              <a:t>Valkyren</a:t>
            </a:r>
            <a:r>
              <a:rPr lang="en-US" sz="2600" b="1" dirty="0"/>
              <a:t> and interim Governor of the Danish West Indies, took office.  He succeeded Lars </a:t>
            </a:r>
            <a:r>
              <a:rPr lang="en-US" sz="2600" b="1" dirty="0" err="1"/>
              <a:t>Helweg</a:t>
            </a:r>
            <a:r>
              <a:rPr lang="en-US" sz="2600" b="1" dirty="0"/>
              <a:t>-Larsen.  He held office until St. Croix, St. John, St. Thomas, and certain adjacent cays were transferred to the US. He was </a:t>
            </a:r>
            <a:r>
              <a:rPr lang="en-US" sz="2600" b="1" dirty="0" smtClean="0"/>
              <a:t>of the 42 </a:t>
            </a:r>
            <a:r>
              <a:rPr lang="en-US" sz="2600" b="1" dirty="0"/>
              <a:t>men who presided over the islands between 1735 and 1917</a:t>
            </a:r>
            <a:r>
              <a:rPr lang="en-US" sz="2600" b="1" dirty="0" smtClean="0"/>
              <a:t>.</a:t>
            </a:r>
            <a:endParaRPr lang="en-US" sz="2600" i="1" dirty="0"/>
          </a:p>
        </p:txBody>
      </p:sp>
      <p:pic>
        <p:nvPicPr>
          <p:cNvPr id="2052" name="Picture 4" descr="Henri Konow by Elfel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53200" y="1138208"/>
            <a:ext cx="2095500" cy="30956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55648833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81000" y="5943600"/>
            <a:ext cx="8458200" cy="646331"/>
          </a:xfrm>
          <a:prstGeom prst="rect">
            <a:avLst/>
          </a:prstGeom>
          <a:solidFill>
            <a:schemeClr val="bg1"/>
          </a:solidFill>
          <a:ln>
            <a:solidFill>
              <a:srgbClr val="FFFF00"/>
            </a:solidFill>
          </a:ln>
        </p:spPr>
        <p:txBody>
          <a:bodyPr wrap="square">
            <a:spAutoFit/>
          </a:bodyPr>
          <a:lstStyle/>
          <a:p>
            <a:r>
              <a:rPr lang="en-US" sz="1200" b="1" u="sng" dirty="0" smtClean="0">
                <a:latin typeface="Bodoni MT" pitchFamily="18" charset="0"/>
                <a:ea typeface="Batang" pitchFamily="18" charset="-127"/>
              </a:rPr>
              <a:t>Courtesy of</a:t>
            </a:r>
            <a:br>
              <a:rPr lang="en-US" sz="1200" b="1" u="sng" dirty="0" smtClean="0">
                <a:latin typeface="Bodoni MT" pitchFamily="18" charset="0"/>
                <a:ea typeface="Batang" pitchFamily="18" charset="-127"/>
              </a:rPr>
            </a:br>
            <a:r>
              <a:rPr lang="en-US" sz="1200" b="1" dirty="0" smtClean="0">
                <a:latin typeface="Bodoni MT" pitchFamily="18" charset="0"/>
                <a:ea typeface="Batang" pitchFamily="18" charset="-127"/>
              </a:rPr>
              <a:t>Text:  Legislative Archives</a:t>
            </a:r>
          </a:p>
          <a:p>
            <a:r>
              <a:rPr lang="en-US" sz="1200" b="1" dirty="0" smtClean="0">
                <a:latin typeface="Bodoni MT" pitchFamily="18" charset="0"/>
                <a:ea typeface="Batang" pitchFamily="18" charset="-127"/>
              </a:rPr>
              <a:t>Picture</a:t>
            </a:r>
            <a:r>
              <a:rPr lang="en-US" sz="1200" b="1" dirty="0">
                <a:latin typeface="Bodoni MT" pitchFamily="18" charset="0"/>
                <a:ea typeface="Batang" pitchFamily="18" charset="-127"/>
              </a:rPr>
              <a:t>:  http://www.vintagevirginislands.com/blog/remembering-rothschild-polly-francis-in-the-us-virgin-islands-1930s</a:t>
            </a:r>
          </a:p>
        </p:txBody>
      </p:sp>
      <p:sp>
        <p:nvSpPr>
          <p:cNvPr id="12" name="Title 1"/>
          <p:cNvSpPr txBox="1">
            <a:spLocks/>
          </p:cNvSpPr>
          <p:nvPr/>
        </p:nvSpPr>
        <p:spPr>
          <a:xfrm>
            <a:off x="2590800" y="287476"/>
            <a:ext cx="4305300" cy="762000"/>
          </a:xfrm>
          <a:prstGeom prst="rect">
            <a:avLst/>
          </a:prstGeom>
          <a:ln>
            <a:solidFill>
              <a:srgbClr val="00B0F0"/>
            </a:solidFill>
          </a:ln>
        </p:spPr>
        <p:style>
          <a:lnRef idx="2">
            <a:schemeClr val="accent1"/>
          </a:lnRef>
          <a:fillRef idx="1">
            <a:schemeClr val="lt1"/>
          </a:fillRef>
          <a:effectRef idx="0">
            <a:schemeClr val="accent1"/>
          </a:effectRef>
          <a:fontRef idx="minor">
            <a:schemeClr val="dk1"/>
          </a:fontRef>
        </p:style>
        <p:txBody>
          <a:bodyPr vert="horz" anchor="b" anchorCtr="0">
            <a:normAutofit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rPr>
              <a:t>OCTOBER</a:t>
            </a:r>
            <a:r>
              <a:rPr kumimoji="0" lang="en-US" sz="4800" b="1" i="0" u="none" strike="noStrike" kern="1200" normalizeH="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 </a:t>
            </a:r>
            <a:r>
              <a:rPr kumimoji="0" lang="en-US" sz="4800" b="1" i="0" u="none" strike="noStrike" kern="1200" normalizeH="0" baseline="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4</a:t>
            </a:r>
            <a:r>
              <a:rPr kumimoji="0" lang="en-US" sz="4800" b="1" i="0" u="none" strike="noStrike" kern="1200" normalizeH="0" baseline="3000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th</a:t>
            </a:r>
            <a:r>
              <a:rPr kumimoji="0" lang="en-US" sz="4800" b="1" i="0" u="none" strike="noStrike" kern="1200" normalizeH="0" baseline="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a:t>
            </a:r>
            <a:endParaRPr kumimoji="0" lang="en-US" sz="4800" b="1" i="0" u="none" strike="noStrike" kern="1200" normalizeH="0" baseline="0" noProof="0" dirty="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endParaRPr>
          </a:p>
        </p:txBody>
      </p:sp>
      <p:sp>
        <p:nvSpPr>
          <p:cNvPr id="13" name="TextBox 12"/>
          <p:cNvSpPr txBox="1"/>
          <p:nvPr/>
        </p:nvSpPr>
        <p:spPr>
          <a:xfrm>
            <a:off x="457200" y="1126153"/>
            <a:ext cx="5867400" cy="2554545"/>
          </a:xfrm>
          <a:prstGeom prst="rect">
            <a:avLst/>
          </a:prstGeom>
          <a:ln>
            <a:solidFill>
              <a:srgbClr val="00B0F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just"/>
            <a:r>
              <a:rPr lang="en-US" sz="3200" b="1" dirty="0"/>
              <a:t>1985</a:t>
            </a:r>
            <a:r>
              <a:rPr lang="en-US" sz="3200" b="1" dirty="0" smtClean="0"/>
              <a:t>:</a:t>
            </a:r>
          </a:p>
          <a:p>
            <a:pPr algn="just"/>
            <a:r>
              <a:rPr lang="en-US" sz="3200" b="1" dirty="0" smtClean="0"/>
              <a:t>Act </a:t>
            </a:r>
            <a:r>
              <a:rPr lang="en-US" sz="3200" b="1" dirty="0"/>
              <a:t>#5098 was approved to establish the Rothschild Francis Day.  He was known to be a champion of civil rights</a:t>
            </a:r>
            <a:r>
              <a:rPr lang="en-US" sz="3200" b="1" dirty="0" smtClean="0"/>
              <a:t>.</a:t>
            </a:r>
            <a:endParaRPr lang="en-US" sz="3200" i="1" dirty="0"/>
          </a:p>
        </p:txBody>
      </p:sp>
      <p:pic>
        <p:nvPicPr>
          <p:cNvPr id="2050" name="Picture 2" descr="http://www.vintagevirginislands.com/uploads/5/2/7/6/52766235/7283607.png?285"/>
          <p:cNvPicPr>
            <a:picLocks noChangeAspect="1" noChangeArrowheads="1"/>
          </p:cNvPicPr>
          <p:nvPr/>
        </p:nvPicPr>
        <p:blipFill rotWithShape="1">
          <a:blip r:embed="rId2">
            <a:extLst>
              <a:ext uri="{28A0092B-C50C-407E-A947-70E740481C1C}">
                <a14:useLocalDpi xmlns:a14="http://schemas.microsoft.com/office/drawing/2010/main" val="0"/>
              </a:ext>
            </a:extLst>
          </a:blip>
          <a:srcRect l="42105" t="8246" r="10176" b="53917"/>
          <a:stretch/>
        </p:blipFill>
        <p:spPr bwMode="auto">
          <a:xfrm>
            <a:off x="6575849" y="1126153"/>
            <a:ext cx="2110951" cy="260764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125192109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81000" y="6096000"/>
            <a:ext cx="8458200" cy="461665"/>
          </a:xfrm>
          <a:prstGeom prst="rect">
            <a:avLst/>
          </a:prstGeom>
          <a:solidFill>
            <a:schemeClr val="bg1"/>
          </a:solidFill>
          <a:ln>
            <a:solidFill>
              <a:srgbClr val="FFFF00"/>
            </a:solidFill>
          </a:ln>
        </p:spPr>
        <p:txBody>
          <a:bodyPr wrap="square">
            <a:spAutoFit/>
          </a:bodyPr>
          <a:lstStyle/>
          <a:p>
            <a:r>
              <a:rPr lang="en-US" sz="1200" b="1" u="sng" dirty="0" smtClean="0">
                <a:latin typeface="Bodoni MT" pitchFamily="18" charset="0"/>
                <a:ea typeface="Batang" pitchFamily="18" charset="-127"/>
              </a:rPr>
              <a:t>Courtesy of</a:t>
            </a:r>
            <a:br>
              <a:rPr lang="en-US" sz="1200" b="1" u="sng" dirty="0" smtClean="0">
                <a:latin typeface="Bodoni MT" pitchFamily="18" charset="0"/>
                <a:ea typeface="Batang" pitchFamily="18" charset="-127"/>
              </a:rPr>
            </a:br>
            <a:r>
              <a:rPr lang="en-US" sz="1200" b="1" dirty="0" smtClean="0">
                <a:latin typeface="Bodoni MT" pitchFamily="18" charset="0"/>
                <a:ea typeface="Batang" pitchFamily="18" charset="-127"/>
              </a:rPr>
              <a:t>Text &amp; Picture</a:t>
            </a:r>
            <a:r>
              <a:rPr lang="en-US" sz="1200" b="1" dirty="0">
                <a:latin typeface="Bodoni MT" pitchFamily="18" charset="0"/>
                <a:ea typeface="Batang" pitchFamily="18" charset="-127"/>
              </a:rPr>
              <a:t>:  </a:t>
            </a:r>
            <a:r>
              <a:rPr lang="en-US" sz="1200" b="1" dirty="0" smtClean="0">
                <a:latin typeface="Bodoni MT" pitchFamily="18" charset="0"/>
                <a:ea typeface="Batang" pitchFamily="18" charset="-127"/>
              </a:rPr>
              <a:t>Funeral Booklet</a:t>
            </a:r>
            <a:endParaRPr lang="en-US" sz="1200" b="1" dirty="0">
              <a:latin typeface="Bodoni MT" pitchFamily="18" charset="0"/>
              <a:ea typeface="Batang" pitchFamily="18" charset="-127"/>
            </a:endParaRPr>
          </a:p>
        </p:txBody>
      </p:sp>
      <p:sp>
        <p:nvSpPr>
          <p:cNvPr id="12" name="Title 1"/>
          <p:cNvSpPr txBox="1">
            <a:spLocks/>
          </p:cNvSpPr>
          <p:nvPr/>
        </p:nvSpPr>
        <p:spPr>
          <a:xfrm>
            <a:off x="2590800" y="287476"/>
            <a:ext cx="4305300" cy="762000"/>
          </a:xfrm>
          <a:prstGeom prst="rect">
            <a:avLst/>
          </a:prstGeom>
          <a:ln>
            <a:solidFill>
              <a:srgbClr val="00B0F0"/>
            </a:solidFill>
          </a:ln>
        </p:spPr>
        <p:style>
          <a:lnRef idx="2">
            <a:schemeClr val="accent1"/>
          </a:lnRef>
          <a:fillRef idx="1">
            <a:schemeClr val="lt1"/>
          </a:fillRef>
          <a:effectRef idx="0">
            <a:schemeClr val="accent1"/>
          </a:effectRef>
          <a:fontRef idx="minor">
            <a:schemeClr val="dk1"/>
          </a:fontRef>
        </p:style>
        <p:txBody>
          <a:bodyPr vert="horz" anchor="b" anchorCtr="0">
            <a:normAutofit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rPr>
              <a:t>OCTOBER</a:t>
            </a:r>
            <a:r>
              <a:rPr kumimoji="0" lang="en-US" sz="4800" b="1" i="0" u="none" strike="noStrike" kern="1200" normalizeH="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 </a:t>
            </a:r>
            <a:r>
              <a:rPr kumimoji="0" lang="en-US" sz="4800" b="1" i="0" u="none" strike="noStrike" kern="1200" normalizeH="0" baseline="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5</a:t>
            </a:r>
            <a:r>
              <a:rPr kumimoji="0" lang="en-US" sz="4800" b="1" i="0" u="none" strike="noStrike" kern="1200" normalizeH="0" baseline="3000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th</a:t>
            </a:r>
            <a:r>
              <a:rPr kumimoji="0" lang="en-US" sz="4800" b="1" i="0" u="none" strike="noStrike" kern="1200" normalizeH="0" baseline="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a:t>
            </a:r>
            <a:endParaRPr kumimoji="0" lang="en-US" sz="4800" b="1" i="0" u="none" strike="noStrike" kern="1200" normalizeH="0" baseline="0" noProof="0" dirty="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endParaRPr>
          </a:p>
        </p:txBody>
      </p:sp>
      <p:sp>
        <p:nvSpPr>
          <p:cNvPr id="13" name="TextBox 12"/>
          <p:cNvSpPr txBox="1"/>
          <p:nvPr/>
        </p:nvSpPr>
        <p:spPr>
          <a:xfrm>
            <a:off x="457200" y="1126153"/>
            <a:ext cx="5867400" cy="3046988"/>
          </a:xfrm>
          <a:prstGeom prst="rect">
            <a:avLst/>
          </a:prstGeom>
          <a:ln>
            <a:solidFill>
              <a:srgbClr val="00B0F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just"/>
            <a:r>
              <a:rPr lang="en-US" sz="3200" b="1" dirty="0"/>
              <a:t>1965</a:t>
            </a:r>
            <a:r>
              <a:rPr lang="en-US" sz="3200" b="1" dirty="0" smtClean="0"/>
              <a:t>:</a:t>
            </a:r>
          </a:p>
          <a:p>
            <a:pPr algn="just"/>
            <a:r>
              <a:rPr lang="en-US" sz="3200" b="1" dirty="0" smtClean="0"/>
              <a:t>Diane </a:t>
            </a:r>
            <a:r>
              <a:rPr lang="en-US" sz="3200" b="1" dirty="0"/>
              <a:t>Leonie Hansen was born.  She was an outstanding cook.  Most of her adult life, she worked as an Administrative Officer with Port Authority.</a:t>
            </a:r>
            <a:endParaRPr lang="en-US" sz="3200" dirty="0"/>
          </a:p>
        </p:txBody>
      </p:sp>
      <p:pic>
        <p:nvPicPr>
          <p:cNvPr id="2" name="Picture 1"/>
          <p:cNvPicPr>
            <a:picLocks noChangeAspect="1"/>
          </p:cNvPicPr>
          <p:nvPr/>
        </p:nvPicPr>
        <p:blipFill rotWithShape="1">
          <a:blip r:embed="rId2" cstate="print">
            <a:extLst>
              <a:ext uri="{28A0092B-C50C-407E-A947-70E740481C1C}">
                <a14:useLocalDpi xmlns:a14="http://schemas.microsoft.com/office/drawing/2010/main" val="0"/>
              </a:ext>
            </a:extLst>
          </a:blip>
          <a:srcRect l="28118" t="13333" r="35413" b="53334"/>
          <a:stretch/>
        </p:blipFill>
        <p:spPr>
          <a:xfrm>
            <a:off x="6454494" y="1146472"/>
            <a:ext cx="2156106" cy="258732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20892086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81000" y="5943600"/>
            <a:ext cx="8458200" cy="646331"/>
          </a:xfrm>
          <a:prstGeom prst="rect">
            <a:avLst/>
          </a:prstGeom>
          <a:solidFill>
            <a:schemeClr val="bg1"/>
          </a:solidFill>
          <a:ln>
            <a:solidFill>
              <a:srgbClr val="FFFF00"/>
            </a:solidFill>
          </a:ln>
        </p:spPr>
        <p:txBody>
          <a:bodyPr wrap="square">
            <a:spAutoFit/>
          </a:bodyPr>
          <a:lstStyle/>
          <a:p>
            <a:r>
              <a:rPr lang="en-US" sz="1200" b="1" u="sng" dirty="0" smtClean="0">
                <a:latin typeface="Bodoni MT" pitchFamily="18" charset="0"/>
                <a:ea typeface="Batang" pitchFamily="18" charset="-127"/>
              </a:rPr>
              <a:t>Courtesy of</a:t>
            </a:r>
            <a:br>
              <a:rPr lang="en-US" sz="1200" b="1" u="sng" dirty="0" smtClean="0">
                <a:latin typeface="Bodoni MT" pitchFamily="18" charset="0"/>
                <a:ea typeface="Batang" pitchFamily="18" charset="-127"/>
              </a:rPr>
            </a:br>
            <a:r>
              <a:rPr lang="en-US" sz="1200" b="1" dirty="0" smtClean="0">
                <a:latin typeface="Bodoni MT" pitchFamily="18" charset="0"/>
                <a:ea typeface="Batang" pitchFamily="18" charset="-127"/>
              </a:rPr>
              <a:t>Text:  Legislative Archives</a:t>
            </a:r>
          </a:p>
          <a:p>
            <a:r>
              <a:rPr lang="en-US" sz="1200" b="1" dirty="0" smtClean="0">
                <a:latin typeface="Bodoni MT" pitchFamily="18" charset="0"/>
                <a:ea typeface="Batang" pitchFamily="18" charset="-127"/>
              </a:rPr>
              <a:t>Picture</a:t>
            </a:r>
            <a:r>
              <a:rPr lang="en-US" sz="1200" b="1" dirty="0">
                <a:latin typeface="Bodoni MT" pitchFamily="18" charset="0"/>
                <a:ea typeface="Batang" pitchFamily="18" charset="-127"/>
              </a:rPr>
              <a:t>:  https://www.pinterest.com/pin/243827767302025401/</a:t>
            </a:r>
          </a:p>
        </p:txBody>
      </p:sp>
      <p:sp>
        <p:nvSpPr>
          <p:cNvPr id="12" name="Title 1"/>
          <p:cNvSpPr txBox="1">
            <a:spLocks/>
          </p:cNvSpPr>
          <p:nvPr/>
        </p:nvSpPr>
        <p:spPr>
          <a:xfrm>
            <a:off x="2590800" y="287476"/>
            <a:ext cx="4305300" cy="762000"/>
          </a:xfrm>
          <a:prstGeom prst="rect">
            <a:avLst/>
          </a:prstGeom>
          <a:ln>
            <a:solidFill>
              <a:srgbClr val="00B0F0"/>
            </a:solidFill>
          </a:ln>
        </p:spPr>
        <p:style>
          <a:lnRef idx="2">
            <a:schemeClr val="accent1"/>
          </a:lnRef>
          <a:fillRef idx="1">
            <a:schemeClr val="lt1"/>
          </a:fillRef>
          <a:effectRef idx="0">
            <a:schemeClr val="accent1"/>
          </a:effectRef>
          <a:fontRef idx="minor">
            <a:schemeClr val="dk1"/>
          </a:fontRef>
        </p:style>
        <p:txBody>
          <a:bodyPr vert="horz" anchor="b" anchorCtr="0">
            <a:normAutofit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rPr>
              <a:t>OCTOBER</a:t>
            </a:r>
            <a:r>
              <a:rPr kumimoji="0" lang="en-US" sz="4800" b="1" i="0" u="none" strike="noStrike" kern="1200" normalizeH="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 </a:t>
            </a:r>
            <a:r>
              <a:rPr kumimoji="0" lang="en-US" sz="4800" b="1" i="0" u="none" strike="noStrike" kern="1200" normalizeH="0" baseline="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6</a:t>
            </a:r>
            <a:r>
              <a:rPr kumimoji="0" lang="en-US" sz="4800" b="1" i="0" u="none" strike="noStrike" kern="1200" normalizeH="0" baseline="3000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th</a:t>
            </a:r>
            <a:r>
              <a:rPr kumimoji="0" lang="en-US" sz="4800" b="1" i="0" u="none" strike="noStrike" kern="1200" normalizeH="0" baseline="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a:t>
            </a:r>
            <a:endParaRPr kumimoji="0" lang="en-US" sz="4800" b="1" i="0" u="none" strike="noStrike" kern="1200" normalizeH="0" baseline="0" noProof="0" dirty="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endParaRPr>
          </a:p>
        </p:txBody>
      </p:sp>
      <p:sp>
        <p:nvSpPr>
          <p:cNvPr id="13" name="TextBox 12"/>
          <p:cNvSpPr txBox="1"/>
          <p:nvPr/>
        </p:nvSpPr>
        <p:spPr>
          <a:xfrm>
            <a:off x="457200" y="1126153"/>
            <a:ext cx="5257800" cy="3539430"/>
          </a:xfrm>
          <a:prstGeom prst="rect">
            <a:avLst/>
          </a:prstGeom>
          <a:ln>
            <a:solidFill>
              <a:srgbClr val="00B0F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just"/>
            <a:r>
              <a:rPr lang="en-US" sz="3200" b="1" dirty="0"/>
              <a:t>1981</a:t>
            </a:r>
            <a:r>
              <a:rPr lang="en-US" sz="3200" b="1" dirty="0" smtClean="0"/>
              <a:t>:</a:t>
            </a:r>
          </a:p>
          <a:p>
            <a:pPr algn="just"/>
            <a:r>
              <a:rPr lang="en-US" sz="3200" b="1" dirty="0" smtClean="0"/>
              <a:t>Resolution </a:t>
            </a:r>
            <a:r>
              <a:rPr lang="en-US" sz="3200" b="1" dirty="0"/>
              <a:t>#1051 was passed to recognize Brian </a:t>
            </a:r>
            <a:r>
              <a:rPr lang="en-US" sz="3200" b="1" dirty="0" err="1"/>
              <a:t>Morrissette</a:t>
            </a:r>
            <a:r>
              <a:rPr lang="en-US" sz="3200" b="1" dirty="0"/>
              <a:t> for his diligent efforts and accomplishments in representing the VI in track and field</a:t>
            </a:r>
            <a:r>
              <a:rPr lang="en-US" sz="3200" b="1" dirty="0" smtClean="0"/>
              <a:t>.</a:t>
            </a:r>
            <a:endParaRPr lang="en-US" sz="3200" i="1" dirty="0"/>
          </a:p>
        </p:txBody>
      </p:sp>
      <p:pic>
        <p:nvPicPr>
          <p:cNvPr id="3074" name="Picture 2" descr="https://s-media-cache-ak0.pinimg.com/736x/40/7f/7c/407f7c87bb6a2a5c0b450bd59dc7987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23114" y="1447800"/>
            <a:ext cx="2995766" cy="1905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171662923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81000" y="5867400"/>
            <a:ext cx="8458200" cy="646331"/>
          </a:xfrm>
          <a:prstGeom prst="rect">
            <a:avLst/>
          </a:prstGeom>
          <a:solidFill>
            <a:schemeClr val="bg1"/>
          </a:solidFill>
          <a:ln>
            <a:solidFill>
              <a:srgbClr val="FFFF00"/>
            </a:solidFill>
          </a:ln>
        </p:spPr>
        <p:txBody>
          <a:bodyPr wrap="square">
            <a:spAutoFit/>
          </a:bodyPr>
          <a:lstStyle/>
          <a:p>
            <a:r>
              <a:rPr lang="en-US" sz="1200" b="1" u="sng" dirty="0" smtClean="0">
                <a:latin typeface="Bodoni MT" pitchFamily="18" charset="0"/>
                <a:ea typeface="Batang" pitchFamily="18" charset="-127"/>
              </a:rPr>
              <a:t>Courtesy of</a:t>
            </a:r>
            <a:br>
              <a:rPr lang="en-US" sz="1200" b="1" u="sng" dirty="0" smtClean="0">
                <a:latin typeface="Bodoni MT" pitchFamily="18" charset="0"/>
                <a:ea typeface="Batang" pitchFamily="18" charset="-127"/>
              </a:rPr>
            </a:br>
            <a:r>
              <a:rPr lang="en-US" sz="1200" b="1" dirty="0" smtClean="0">
                <a:latin typeface="Bodoni MT" pitchFamily="18" charset="0"/>
                <a:ea typeface="Batang" pitchFamily="18" charset="-127"/>
              </a:rPr>
              <a:t>Text:  Virgin Islands Daily News, Monday, October 8, 2012, page 56</a:t>
            </a:r>
          </a:p>
          <a:p>
            <a:r>
              <a:rPr lang="en-US" sz="1200" b="1" dirty="0" smtClean="0">
                <a:latin typeface="Bodoni MT" pitchFamily="18" charset="0"/>
                <a:ea typeface="Batang" pitchFamily="18" charset="-127"/>
              </a:rPr>
              <a:t>Picture</a:t>
            </a:r>
            <a:r>
              <a:rPr lang="en-US" sz="1200" b="1" dirty="0">
                <a:latin typeface="Bodoni MT" pitchFamily="18" charset="0"/>
                <a:ea typeface="Batang" pitchFamily="18" charset="-127"/>
              </a:rPr>
              <a:t>:  http://www.caribbeanregatta.com/argo-group-gold-cup-stage-1-qualifying-groups/</a:t>
            </a:r>
          </a:p>
        </p:txBody>
      </p:sp>
      <p:sp>
        <p:nvSpPr>
          <p:cNvPr id="12" name="Title 1"/>
          <p:cNvSpPr txBox="1">
            <a:spLocks/>
          </p:cNvSpPr>
          <p:nvPr/>
        </p:nvSpPr>
        <p:spPr>
          <a:xfrm>
            <a:off x="2590800" y="287476"/>
            <a:ext cx="4305300" cy="762000"/>
          </a:xfrm>
          <a:prstGeom prst="rect">
            <a:avLst/>
          </a:prstGeom>
          <a:ln>
            <a:solidFill>
              <a:srgbClr val="00B0F0"/>
            </a:solidFill>
          </a:ln>
        </p:spPr>
        <p:style>
          <a:lnRef idx="2">
            <a:schemeClr val="accent1"/>
          </a:lnRef>
          <a:fillRef idx="1">
            <a:schemeClr val="lt1"/>
          </a:fillRef>
          <a:effectRef idx="0">
            <a:schemeClr val="accent1"/>
          </a:effectRef>
          <a:fontRef idx="minor">
            <a:schemeClr val="dk1"/>
          </a:fontRef>
        </p:style>
        <p:txBody>
          <a:bodyPr vert="horz" anchor="b" anchorCtr="0">
            <a:normAutofit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rPr>
              <a:t>OCTOBER</a:t>
            </a:r>
            <a:r>
              <a:rPr kumimoji="0" lang="en-US" sz="4800" b="1" i="0" u="none" strike="noStrike" kern="1200" normalizeH="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 </a:t>
            </a:r>
            <a:r>
              <a:rPr kumimoji="0" lang="en-US" sz="4800" b="1" i="0" u="none" strike="noStrike" kern="1200" normalizeH="0" baseline="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7</a:t>
            </a:r>
            <a:r>
              <a:rPr kumimoji="0" lang="en-US" sz="4800" b="1" i="0" u="none" strike="noStrike" kern="1200" normalizeH="0" baseline="3000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th</a:t>
            </a:r>
            <a:r>
              <a:rPr kumimoji="0" lang="en-US" sz="4800" b="1" i="0" u="none" strike="noStrike" kern="1200" normalizeH="0" baseline="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a:t>
            </a:r>
            <a:endParaRPr kumimoji="0" lang="en-US" sz="4800" b="1" i="0" u="none" strike="noStrike" kern="1200" normalizeH="0" baseline="0" noProof="0" dirty="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endParaRPr>
          </a:p>
        </p:txBody>
      </p:sp>
      <p:sp>
        <p:nvSpPr>
          <p:cNvPr id="13" name="TextBox 12"/>
          <p:cNvSpPr txBox="1"/>
          <p:nvPr/>
        </p:nvSpPr>
        <p:spPr>
          <a:xfrm>
            <a:off x="457200" y="1126153"/>
            <a:ext cx="5867400" cy="4401205"/>
          </a:xfrm>
          <a:prstGeom prst="rect">
            <a:avLst/>
          </a:prstGeom>
          <a:ln>
            <a:solidFill>
              <a:srgbClr val="00B0F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just"/>
            <a:r>
              <a:rPr lang="en-US" sz="2800" b="1" dirty="0" smtClean="0"/>
              <a:t>2012:</a:t>
            </a:r>
          </a:p>
          <a:p>
            <a:pPr algn="just"/>
            <a:r>
              <a:rPr lang="en-US" sz="2800" b="1" dirty="0" smtClean="0"/>
              <a:t>Taylor Canfield, US Virgin Islands sailor, made a big statement  when he took a 3-0 victor over </a:t>
            </a:r>
            <a:r>
              <a:rPr lang="en-US" sz="2800" b="1" dirty="0" err="1" smtClean="0"/>
              <a:t>Johnie</a:t>
            </a:r>
            <a:r>
              <a:rPr lang="en-US" sz="2800" b="1" dirty="0" smtClean="0"/>
              <a:t> </a:t>
            </a:r>
            <a:r>
              <a:rPr lang="en-US" sz="2800" b="1" dirty="0" err="1" smtClean="0"/>
              <a:t>Bernstsson</a:t>
            </a:r>
            <a:r>
              <a:rPr lang="en-US" sz="2800" b="1" dirty="0" smtClean="0"/>
              <a:t> at the Argo Group Gold Cup in Hamilton, Bermuda.  With the win, St. Thomas native racing was in the 9</a:t>
            </a:r>
            <a:r>
              <a:rPr lang="en-US" sz="2800" b="1" baseline="30000" dirty="0" smtClean="0"/>
              <a:t>th</a:t>
            </a:r>
            <a:r>
              <a:rPr lang="en-US" sz="2800" b="1" dirty="0" smtClean="0"/>
              <a:t> place with 41 points in the </a:t>
            </a:r>
            <a:r>
              <a:rPr lang="en-US" sz="2800" b="1" dirty="0" err="1" smtClean="0"/>
              <a:t>Alpari</a:t>
            </a:r>
            <a:r>
              <a:rPr lang="en-US" sz="2800" b="1" dirty="0" smtClean="0"/>
              <a:t> World Match Racing Tour Standings.</a:t>
            </a:r>
          </a:p>
        </p:txBody>
      </p:sp>
      <p:pic>
        <p:nvPicPr>
          <p:cNvPr id="6146" name="Picture 2" descr="http://www.caribbeanregatta.com/wp-content/uploads/2013/10/taylor-canfield-argo-group-gold-cup-winner-201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55435" y="1219199"/>
            <a:ext cx="2231365" cy="27063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327046131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838200" y="1219200"/>
            <a:ext cx="7620000" cy="3352800"/>
          </a:xfrm>
          <a:prstGeom prst="rect">
            <a:avLst/>
          </a:prstGeom>
          <a:solidFill>
            <a:srgbClr val="00B0F0"/>
          </a:solidFill>
          <a:ln>
            <a:solidFill>
              <a:srgbClr val="FFFF00"/>
            </a:solidFill>
          </a:ln>
        </p:spPr>
        <p:style>
          <a:lnRef idx="2">
            <a:schemeClr val="accent1"/>
          </a:lnRef>
          <a:fillRef idx="1">
            <a:schemeClr val="lt1"/>
          </a:fillRef>
          <a:effectRef idx="0">
            <a:schemeClr val="accent1"/>
          </a:effectRef>
          <a:fontRef idx="minor">
            <a:schemeClr val="dk1"/>
          </a:fontRef>
        </p:style>
        <p:txBody>
          <a:bodyPr vert="horz" anchor="b" anchorCtr="0">
            <a:normAutofit/>
          </a:bodyPr>
          <a:lstStyle/>
          <a:p>
            <a:pPr lvl="0" algn="ctr">
              <a:spcBef>
                <a:spcPct val="0"/>
              </a:spcBef>
              <a:defRPr/>
            </a:pPr>
            <a:r>
              <a:rPr lang="en-US" sz="3000" b="1" dirty="0" smtClean="0">
                <a:ln w="12700">
                  <a:solidFill>
                    <a:srgbClr val="7030A0"/>
                  </a:solidFill>
                  <a:prstDash val="solid"/>
                </a:ln>
                <a:solidFill>
                  <a:schemeClr val="tx1"/>
                </a:solidFill>
                <a:effectLst>
                  <a:outerShdw blurRad="38100" dist="38100" dir="2700000" algn="tl">
                    <a:srgbClr val="000000">
                      <a:alpha val="43137"/>
                    </a:srgbClr>
                  </a:outerShdw>
                </a:effectLst>
                <a:latin typeface="+mj-lt"/>
              </a:rPr>
              <a:t>*** SPECIAL TRIBUTE ***</a:t>
            </a:r>
          </a:p>
          <a:p>
            <a:pPr lvl="0" algn="ctr">
              <a:spcBef>
                <a:spcPct val="0"/>
              </a:spcBef>
              <a:defRPr/>
            </a:pPr>
            <a:endParaRPr lang="en-US" sz="3000" b="1" dirty="0">
              <a:ln w="12700">
                <a:solidFill>
                  <a:srgbClr val="7030A0"/>
                </a:solidFill>
                <a:prstDash val="solid"/>
              </a:ln>
              <a:solidFill>
                <a:schemeClr val="tx1"/>
              </a:solidFill>
              <a:effectLst>
                <a:outerShdw blurRad="38100" dist="38100" dir="2700000" algn="tl">
                  <a:srgbClr val="000000">
                    <a:alpha val="43137"/>
                  </a:srgbClr>
                </a:outerShdw>
              </a:effectLst>
              <a:latin typeface="+mj-lt"/>
            </a:endParaRPr>
          </a:p>
          <a:p>
            <a:pPr lvl="0" algn="ctr">
              <a:spcBef>
                <a:spcPct val="0"/>
              </a:spcBef>
              <a:defRPr/>
            </a:pPr>
            <a:r>
              <a:rPr lang="en-US" sz="3000" b="1" dirty="0" smtClean="0">
                <a:ln w="12700">
                  <a:solidFill>
                    <a:srgbClr val="7030A0"/>
                  </a:solidFill>
                  <a:prstDash val="solid"/>
                </a:ln>
                <a:solidFill>
                  <a:schemeClr val="tx1"/>
                </a:solidFill>
                <a:effectLst>
                  <a:outerShdw blurRad="38100" dist="38100" dir="2700000" algn="tl">
                    <a:srgbClr val="000000">
                      <a:alpha val="43137"/>
                    </a:srgbClr>
                  </a:outerShdw>
                </a:effectLst>
                <a:latin typeface="+mj-lt"/>
              </a:rPr>
              <a:t>EDUCATIONAL </a:t>
            </a:r>
            <a:r>
              <a:rPr lang="en-US" sz="3000" b="1" dirty="0">
                <a:ln w="12700">
                  <a:solidFill>
                    <a:srgbClr val="7030A0"/>
                  </a:solidFill>
                  <a:prstDash val="solid"/>
                </a:ln>
                <a:solidFill>
                  <a:schemeClr val="tx1"/>
                </a:solidFill>
                <a:effectLst>
                  <a:outerShdw blurRad="38100" dist="38100" dir="2700000" algn="tl">
                    <a:srgbClr val="000000">
                      <a:alpha val="43137"/>
                    </a:srgbClr>
                  </a:outerShdw>
                </a:effectLst>
                <a:latin typeface="+mj-lt"/>
              </a:rPr>
              <a:t>INSTITUTIONS</a:t>
            </a:r>
          </a:p>
          <a:p>
            <a:pPr lvl="0" algn="ctr">
              <a:spcBef>
                <a:spcPct val="0"/>
              </a:spcBef>
              <a:defRPr/>
            </a:pPr>
            <a:r>
              <a:rPr lang="en-US" sz="3000" b="1" dirty="0">
                <a:ln w="12700">
                  <a:solidFill>
                    <a:srgbClr val="7030A0"/>
                  </a:solidFill>
                  <a:prstDash val="solid"/>
                </a:ln>
                <a:solidFill>
                  <a:schemeClr val="tx1"/>
                </a:solidFill>
                <a:effectLst>
                  <a:outerShdw blurRad="38100" dist="38100" dir="2700000" algn="tl">
                    <a:srgbClr val="000000">
                      <a:alpha val="43137"/>
                    </a:srgbClr>
                  </a:outerShdw>
                </a:effectLst>
                <a:latin typeface="+mj-lt"/>
              </a:rPr>
              <a:t>SERVING THE CHILDREN</a:t>
            </a:r>
          </a:p>
          <a:p>
            <a:pPr lvl="0" algn="ctr">
              <a:spcBef>
                <a:spcPct val="0"/>
              </a:spcBef>
              <a:defRPr/>
            </a:pPr>
            <a:r>
              <a:rPr lang="en-US" sz="3000" b="1" dirty="0">
                <a:ln w="12700">
                  <a:solidFill>
                    <a:srgbClr val="7030A0"/>
                  </a:solidFill>
                  <a:prstDash val="solid"/>
                </a:ln>
                <a:solidFill>
                  <a:schemeClr val="tx1"/>
                </a:solidFill>
                <a:effectLst>
                  <a:outerShdw blurRad="38100" dist="38100" dir="2700000" algn="tl">
                    <a:srgbClr val="000000">
                      <a:alpha val="43137"/>
                    </a:srgbClr>
                  </a:outerShdw>
                </a:effectLst>
                <a:latin typeface="+mj-lt"/>
              </a:rPr>
              <a:t>OF THE </a:t>
            </a:r>
          </a:p>
          <a:p>
            <a:pPr lvl="0" algn="ctr">
              <a:spcBef>
                <a:spcPct val="0"/>
              </a:spcBef>
              <a:defRPr/>
            </a:pPr>
            <a:r>
              <a:rPr lang="en-US" sz="3000" b="1" dirty="0">
                <a:ln w="12700">
                  <a:solidFill>
                    <a:srgbClr val="7030A0"/>
                  </a:solidFill>
                  <a:prstDash val="solid"/>
                </a:ln>
                <a:solidFill>
                  <a:schemeClr val="tx1"/>
                </a:solidFill>
                <a:effectLst>
                  <a:outerShdw blurRad="38100" dist="38100" dir="2700000" algn="tl">
                    <a:srgbClr val="000000">
                      <a:alpha val="43137"/>
                    </a:srgbClr>
                  </a:outerShdw>
                </a:effectLst>
                <a:latin typeface="+mj-lt"/>
              </a:rPr>
              <a:t>UNITED STATES VIRGIN </a:t>
            </a:r>
            <a:r>
              <a:rPr lang="en-US" sz="3000" b="1" dirty="0" smtClean="0">
                <a:ln w="12700">
                  <a:solidFill>
                    <a:srgbClr val="7030A0"/>
                  </a:solidFill>
                  <a:prstDash val="solid"/>
                </a:ln>
                <a:solidFill>
                  <a:schemeClr val="tx1"/>
                </a:solidFill>
                <a:effectLst>
                  <a:outerShdw blurRad="38100" dist="38100" dir="2700000" algn="tl">
                    <a:srgbClr val="000000">
                      <a:alpha val="43137"/>
                    </a:srgbClr>
                  </a:outerShdw>
                </a:effectLst>
                <a:latin typeface="+mj-lt"/>
              </a:rPr>
              <a:t>ISLANDS</a:t>
            </a:r>
          </a:p>
          <a:p>
            <a:pPr lvl="0" algn="ctr">
              <a:spcBef>
                <a:spcPct val="0"/>
              </a:spcBef>
              <a:defRPr/>
            </a:pPr>
            <a:endParaRPr lang="en-US" sz="3000" b="1" dirty="0">
              <a:ln w="12700">
                <a:solidFill>
                  <a:srgbClr val="7030A0"/>
                </a:solidFill>
                <a:prstDash val="solid"/>
              </a:ln>
              <a:solidFill>
                <a:srgbClr val="FFFF00"/>
              </a:solidFill>
              <a:effectLst>
                <a:outerShdw blurRad="38100" dist="38100" dir="2700000" algn="tl">
                  <a:srgbClr val="000000">
                    <a:alpha val="43137"/>
                  </a:srgbClr>
                </a:outerShdw>
              </a:effectLst>
              <a:latin typeface="+mj-lt"/>
            </a:endParaRPr>
          </a:p>
        </p:txBody>
      </p:sp>
    </p:spTree>
    <p:extLst>
      <p:ext uri="{BB962C8B-B14F-4D97-AF65-F5344CB8AC3E}">
        <p14:creationId xmlns:p14="http://schemas.microsoft.com/office/powerpoint/2010/main" val="168060035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81000" y="5943600"/>
            <a:ext cx="8458200" cy="646331"/>
          </a:xfrm>
          <a:prstGeom prst="rect">
            <a:avLst/>
          </a:prstGeom>
          <a:solidFill>
            <a:schemeClr val="bg1"/>
          </a:solidFill>
          <a:ln>
            <a:solidFill>
              <a:srgbClr val="FFFF00"/>
            </a:solidFill>
          </a:ln>
        </p:spPr>
        <p:txBody>
          <a:bodyPr wrap="square">
            <a:spAutoFit/>
          </a:bodyPr>
          <a:lstStyle/>
          <a:p>
            <a:r>
              <a:rPr lang="en-US" sz="1200" b="1" u="sng" dirty="0" smtClean="0">
                <a:latin typeface="Bodoni MT" pitchFamily="18" charset="0"/>
                <a:ea typeface="Batang" pitchFamily="18" charset="-127"/>
              </a:rPr>
              <a:t>Courtesy of</a:t>
            </a:r>
            <a:br>
              <a:rPr lang="en-US" sz="1200" b="1" u="sng" dirty="0" smtClean="0">
                <a:latin typeface="Bodoni MT" pitchFamily="18" charset="0"/>
                <a:ea typeface="Batang" pitchFamily="18" charset="-127"/>
              </a:rPr>
            </a:br>
            <a:r>
              <a:rPr lang="en-US" sz="1200" b="1" dirty="0" smtClean="0">
                <a:latin typeface="Bodoni MT" pitchFamily="18" charset="0"/>
                <a:ea typeface="Batang" pitchFamily="18" charset="-127"/>
              </a:rPr>
              <a:t>Text:  Legislative Archives</a:t>
            </a:r>
          </a:p>
          <a:p>
            <a:r>
              <a:rPr lang="en-US" sz="1200" b="1" dirty="0" smtClean="0">
                <a:latin typeface="Bodoni MT" pitchFamily="18" charset="0"/>
                <a:ea typeface="Batang" pitchFamily="18" charset="-127"/>
              </a:rPr>
              <a:t>Picture</a:t>
            </a:r>
            <a:r>
              <a:rPr lang="en-US" sz="1200" b="1" dirty="0">
                <a:latin typeface="Bodoni MT" pitchFamily="18" charset="0"/>
                <a:ea typeface="Batang" pitchFamily="18" charset="-127"/>
              </a:rPr>
              <a:t>:  https://twitter.com/traxcoincvi</a:t>
            </a:r>
          </a:p>
        </p:txBody>
      </p:sp>
      <p:sp>
        <p:nvSpPr>
          <p:cNvPr id="12" name="Title 1"/>
          <p:cNvSpPr txBox="1">
            <a:spLocks/>
          </p:cNvSpPr>
          <p:nvPr/>
        </p:nvSpPr>
        <p:spPr>
          <a:xfrm>
            <a:off x="2590800" y="287476"/>
            <a:ext cx="4305300" cy="762000"/>
          </a:xfrm>
          <a:prstGeom prst="rect">
            <a:avLst/>
          </a:prstGeom>
          <a:ln>
            <a:solidFill>
              <a:srgbClr val="00B0F0"/>
            </a:solidFill>
          </a:ln>
        </p:spPr>
        <p:style>
          <a:lnRef idx="2">
            <a:schemeClr val="accent1"/>
          </a:lnRef>
          <a:fillRef idx="1">
            <a:schemeClr val="lt1"/>
          </a:fillRef>
          <a:effectRef idx="0">
            <a:schemeClr val="accent1"/>
          </a:effectRef>
          <a:fontRef idx="minor">
            <a:schemeClr val="dk1"/>
          </a:fontRef>
        </p:style>
        <p:txBody>
          <a:bodyPr vert="horz" anchor="b" anchorCtr="0">
            <a:normAutofit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rPr>
              <a:t>OCTOBER</a:t>
            </a:r>
            <a:r>
              <a:rPr kumimoji="0" lang="en-US" sz="4800" b="1" i="0" u="none" strike="noStrike" kern="1200" normalizeH="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 </a:t>
            </a:r>
            <a:r>
              <a:rPr kumimoji="0" lang="en-US" sz="4800" b="1" i="0" u="none" strike="noStrike" kern="1200" normalizeH="0" baseline="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8</a:t>
            </a:r>
            <a:r>
              <a:rPr kumimoji="0" lang="en-US" sz="4800" b="1" i="0" u="none" strike="noStrike" kern="1200" normalizeH="0" baseline="3000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th</a:t>
            </a:r>
            <a:r>
              <a:rPr kumimoji="0" lang="en-US" sz="4800" b="1" i="0" u="none" strike="noStrike" kern="1200" normalizeH="0" baseline="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a:t>
            </a:r>
            <a:endParaRPr kumimoji="0" lang="en-US" sz="4800" b="1" i="0" u="none" strike="noStrike" kern="1200" normalizeH="0" baseline="0" noProof="0" dirty="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endParaRPr>
          </a:p>
        </p:txBody>
      </p:sp>
      <p:sp>
        <p:nvSpPr>
          <p:cNvPr id="13" name="TextBox 12"/>
          <p:cNvSpPr txBox="1"/>
          <p:nvPr/>
        </p:nvSpPr>
        <p:spPr>
          <a:xfrm>
            <a:off x="457200" y="1126153"/>
            <a:ext cx="8229600" cy="2554545"/>
          </a:xfrm>
          <a:prstGeom prst="rect">
            <a:avLst/>
          </a:prstGeom>
          <a:ln>
            <a:solidFill>
              <a:srgbClr val="00B0F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just"/>
            <a:r>
              <a:rPr lang="en-US" sz="3200" b="1" dirty="0"/>
              <a:t>1992</a:t>
            </a:r>
            <a:r>
              <a:rPr lang="en-US" sz="3200" b="1" dirty="0" smtClean="0"/>
              <a:t>:</a:t>
            </a:r>
          </a:p>
          <a:p>
            <a:pPr algn="just"/>
            <a:r>
              <a:rPr lang="en-US" sz="3200" b="1" dirty="0" smtClean="0"/>
              <a:t>Act </a:t>
            </a:r>
            <a:r>
              <a:rPr lang="en-US" sz="3200" b="1" dirty="0"/>
              <a:t>#</a:t>
            </a:r>
            <a:r>
              <a:rPr lang="en-US" sz="3200" b="1" dirty="0">
                <a:latin typeface="Times New Roman" panose="02020603050405020304" pitchFamily="18" charset="0"/>
                <a:cs typeface="Times New Roman" panose="02020603050405020304" pitchFamily="18" charset="0"/>
              </a:rPr>
              <a:t>5813</a:t>
            </a:r>
            <a:r>
              <a:rPr lang="en-US" sz="3200" b="1" dirty="0"/>
              <a:t> was passed to honor Dr. Randall Nicholas ’Doc’ James.  In his honor, the Flamboyant Race Track was also renamed the Randall ‘Doc’ James Racetrack</a:t>
            </a:r>
            <a:r>
              <a:rPr lang="en-US" sz="3200" b="1" dirty="0" smtClean="0"/>
              <a:t>.</a:t>
            </a:r>
            <a:endParaRPr lang="en-US" sz="3200" i="1" dirty="0"/>
          </a:p>
        </p:txBody>
      </p:sp>
      <p:pic>
        <p:nvPicPr>
          <p:cNvPr id="1026" name="Picture 2" descr="https://pbs.twimg.com/profile_images/3613530080/9e227d3bfb6ae347a9d34b192df94172.jpe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81350" y="3733800"/>
            <a:ext cx="2857500" cy="21431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41246409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81000" y="6096000"/>
            <a:ext cx="8458200" cy="461665"/>
          </a:xfrm>
          <a:prstGeom prst="rect">
            <a:avLst/>
          </a:prstGeom>
          <a:solidFill>
            <a:schemeClr val="bg1"/>
          </a:solidFill>
          <a:ln>
            <a:solidFill>
              <a:srgbClr val="FFFF00"/>
            </a:solidFill>
          </a:ln>
        </p:spPr>
        <p:txBody>
          <a:bodyPr wrap="square">
            <a:spAutoFit/>
          </a:bodyPr>
          <a:lstStyle/>
          <a:p>
            <a:r>
              <a:rPr lang="en-US" sz="1200" b="1" u="sng" dirty="0" smtClean="0">
                <a:latin typeface="Bodoni MT" pitchFamily="18" charset="0"/>
                <a:ea typeface="Batang" pitchFamily="18" charset="-127"/>
              </a:rPr>
              <a:t>Courtesy of</a:t>
            </a:r>
            <a:br>
              <a:rPr lang="en-US" sz="1200" b="1" u="sng" dirty="0" smtClean="0">
                <a:latin typeface="Bodoni MT" pitchFamily="18" charset="0"/>
                <a:ea typeface="Batang" pitchFamily="18" charset="-127"/>
              </a:rPr>
            </a:br>
            <a:r>
              <a:rPr lang="en-US" sz="1200" b="1" dirty="0" smtClean="0">
                <a:latin typeface="Bodoni MT" pitchFamily="18" charset="0"/>
                <a:ea typeface="Batang" pitchFamily="18" charset="-127"/>
              </a:rPr>
              <a:t>Text &amp; Picture</a:t>
            </a:r>
            <a:r>
              <a:rPr lang="en-US" sz="1200" b="1" dirty="0">
                <a:latin typeface="Bodoni MT" pitchFamily="18" charset="0"/>
                <a:ea typeface="Batang" pitchFamily="18" charset="-127"/>
              </a:rPr>
              <a:t>:  </a:t>
            </a:r>
            <a:r>
              <a:rPr lang="en-US" sz="1200" b="1" dirty="0" smtClean="0">
                <a:latin typeface="Bodoni MT" pitchFamily="18" charset="0"/>
                <a:ea typeface="Batang" pitchFamily="18" charset="-127"/>
              </a:rPr>
              <a:t>Funeral Booklet</a:t>
            </a:r>
            <a:endParaRPr lang="en-US" sz="1200" b="1" dirty="0">
              <a:latin typeface="Bodoni MT" pitchFamily="18" charset="0"/>
              <a:ea typeface="Batang" pitchFamily="18" charset="-127"/>
            </a:endParaRPr>
          </a:p>
        </p:txBody>
      </p:sp>
      <p:sp>
        <p:nvSpPr>
          <p:cNvPr id="12" name="Title 1"/>
          <p:cNvSpPr txBox="1">
            <a:spLocks/>
          </p:cNvSpPr>
          <p:nvPr/>
        </p:nvSpPr>
        <p:spPr>
          <a:xfrm>
            <a:off x="2590800" y="287476"/>
            <a:ext cx="4305300" cy="762000"/>
          </a:xfrm>
          <a:prstGeom prst="rect">
            <a:avLst/>
          </a:prstGeom>
          <a:ln>
            <a:solidFill>
              <a:srgbClr val="00B0F0"/>
            </a:solidFill>
          </a:ln>
        </p:spPr>
        <p:style>
          <a:lnRef idx="2">
            <a:schemeClr val="accent1"/>
          </a:lnRef>
          <a:fillRef idx="1">
            <a:schemeClr val="lt1"/>
          </a:fillRef>
          <a:effectRef idx="0">
            <a:schemeClr val="accent1"/>
          </a:effectRef>
          <a:fontRef idx="minor">
            <a:schemeClr val="dk1"/>
          </a:fontRef>
        </p:style>
        <p:txBody>
          <a:bodyPr vert="horz" anchor="b" anchorCtr="0">
            <a:normAutofit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rPr>
              <a:t>OCTOBER</a:t>
            </a:r>
            <a:r>
              <a:rPr kumimoji="0" lang="en-US" sz="4800" b="1" i="0" u="none" strike="noStrike" kern="1200" normalizeH="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 </a:t>
            </a:r>
            <a:r>
              <a:rPr kumimoji="0" lang="en-US" sz="4800" b="1" i="0" u="none" strike="noStrike" kern="1200" normalizeH="0" baseline="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9</a:t>
            </a:r>
            <a:r>
              <a:rPr kumimoji="0" lang="en-US" sz="4800" b="1" i="0" u="none" strike="noStrike" kern="1200" normalizeH="0" baseline="3000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th</a:t>
            </a:r>
            <a:r>
              <a:rPr kumimoji="0" lang="en-US" sz="4800" b="1" i="0" u="none" strike="noStrike" kern="1200" normalizeH="0" baseline="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a:t>
            </a:r>
            <a:endParaRPr kumimoji="0" lang="en-US" sz="4800" b="1" i="0" u="none" strike="noStrike" kern="1200" normalizeH="0" baseline="0" noProof="0" dirty="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endParaRPr>
          </a:p>
        </p:txBody>
      </p:sp>
      <p:sp>
        <p:nvSpPr>
          <p:cNvPr id="13" name="TextBox 12"/>
          <p:cNvSpPr txBox="1"/>
          <p:nvPr/>
        </p:nvSpPr>
        <p:spPr>
          <a:xfrm>
            <a:off x="457200" y="1126153"/>
            <a:ext cx="5867400" cy="4401205"/>
          </a:xfrm>
          <a:prstGeom prst="rect">
            <a:avLst/>
          </a:prstGeom>
          <a:ln>
            <a:solidFill>
              <a:srgbClr val="00B0F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just"/>
            <a:r>
              <a:rPr lang="en-US" sz="2800" b="1" dirty="0"/>
              <a:t>1961</a:t>
            </a:r>
            <a:r>
              <a:rPr lang="en-US" sz="2800" b="1" dirty="0" smtClean="0"/>
              <a:t>:</a:t>
            </a:r>
          </a:p>
          <a:p>
            <a:pPr algn="just"/>
            <a:r>
              <a:rPr lang="en-US" sz="2800" b="1" dirty="0" smtClean="0"/>
              <a:t>Marie </a:t>
            </a:r>
            <a:r>
              <a:rPr lang="en-US" sz="2800" b="1" dirty="0"/>
              <a:t>Bernadette </a:t>
            </a:r>
            <a:r>
              <a:rPr lang="en-US" sz="2800" b="1" dirty="0" err="1"/>
              <a:t>Thurland</a:t>
            </a:r>
            <a:r>
              <a:rPr lang="en-US" sz="2800" b="1" dirty="0"/>
              <a:t> was born on St. Martin.  She </a:t>
            </a:r>
            <a:r>
              <a:rPr lang="en-US" sz="2800" b="1" dirty="0" smtClean="0"/>
              <a:t>moved </a:t>
            </a:r>
            <a:r>
              <a:rPr lang="en-US" sz="2800" b="1" dirty="0"/>
              <a:t>to St. </a:t>
            </a:r>
            <a:r>
              <a:rPr lang="en-US" sz="2800" b="1" dirty="0" smtClean="0"/>
              <a:t>Croix and began her </a:t>
            </a:r>
            <a:r>
              <a:rPr lang="en-US" sz="2800" b="1" dirty="0"/>
              <a:t>teaching career </a:t>
            </a:r>
            <a:r>
              <a:rPr lang="en-US" sz="2800" b="1" dirty="0" smtClean="0"/>
              <a:t>at </a:t>
            </a:r>
            <a:r>
              <a:rPr lang="en-US" sz="2800" b="1" dirty="0"/>
              <a:t>the Community United Methodist School and Day Care Center.  Later she taught at various schools on St. Croix and the mainland </a:t>
            </a:r>
            <a:r>
              <a:rPr lang="en-US" sz="2800" b="1" dirty="0" smtClean="0"/>
              <a:t>including St</a:t>
            </a:r>
            <a:r>
              <a:rPr lang="en-US" sz="2800" b="1" dirty="0"/>
              <a:t>. Patrick’s </a:t>
            </a:r>
            <a:r>
              <a:rPr lang="en-US" sz="2800" b="1" dirty="0" smtClean="0"/>
              <a:t>School and </a:t>
            </a:r>
            <a:r>
              <a:rPr lang="en-US" sz="2800" b="1" dirty="0"/>
              <a:t>The School </a:t>
            </a:r>
            <a:r>
              <a:rPr lang="en-US" sz="2800" b="1" dirty="0" smtClean="0"/>
              <a:t>of the </a:t>
            </a:r>
            <a:r>
              <a:rPr lang="en-US" sz="2800" b="1" dirty="0"/>
              <a:t>Good Shepherd</a:t>
            </a:r>
            <a:r>
              <a:rPr lang="en-US" sz="2800" b="1" dirty="0" smtClean="0"/>
              <a:t>.</a:t>
            </a:r>
            <a:endParaRPr lang="en-US" sz="2800" dirty="0"/>
          </a:p>
        </p:txBody>
      </p:sp>
      <p:pic>
        <p:nvPicPr>
          <p:cNvPr id="2" name="Picture 1"/>
          <p:cNvPicPr>
            <a:picLocks noChangeAspect="1"/>
          </p:cNvPicPr>
          <p:nvPr/>
        </p:nvPicPr>
        <p:blipFill rotWithShape="1">
          <a:blip r:embed="rId2" cstate="print">
            <a:extLst>
              <a:ext uri="{28A0092B-C50C-407E-A947-70E740481C1C}">
                <a14:useLocalDpi xmlns:a14="http://schemas.microsoft.com/office/drawing/2010/main" val="0"/>
              </a:ext>
            </a:extLst>
          </a:blip>
          <a:srcRect l="16202" t="13333" r="14735" b="38889"/>
          <a:stretch/>
        </p:blipFill>
        <p:spPr>
          <a:xfrm>
            <a:off x="6423837" y="1371600"/>
            <a:ext cx="2415363" cy="22098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56376224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81000" y="6096000"/>
            <a:ext cx="8458200" cy="461665"/>
          </a:xfrm>
          <a:prstGeom prst="rect">
            <a:avLst/>
          </a:prstGeom>
          <a:solidFill>
            <a:schemeClr val="bg1"/>
          </a:solidFill>
          <a:ln>
            <a:solidFill>
              <a:srgbClr val="FFFF00"/>
            </a:solidFill>
          </a:ln>
        </p:spPr>
        <p:txBody>
          <a:bodyPr wrap="square">
            <a:spAutoFit/>
          </a:bodyPr>
          <a:lstStyle/>
          <a:p>
            <a:r>
              <a:rPr lang="en-US" sz="1200" b="1" u="sng" dirty="0" smtClean="0">
                <a:latin typeface="Bodoni MT" pitchFamily="18" charset="0"/>
                <a:ea typeface="Batang" pitchFamily="18" charset="-127"/>
              </a:rPr>
              <a:t>Courtesy of</a:t>
            </a:r>
            <a:br>
              <a:rPr lang="en-US" sz="1200" b="1" u="sng" dirty="0" smtClean="0">
                <a:latin typeface="Bodoni MT" pitchFamily="18" charset="0"/>
                <a:ea typeface="Batang" pitchFamily="18" charset="-127"/>
              </a:rPr>
            </a:br>
            <a:r>
              <a:rPr lang="en-US" sz="1200" b="1" dirty="0" smtClean="0">
                <a:latin typeface="Bodoni MT" pitchFamily="18" charset="0"/>
                <a:ea typeface="Batang" pitchFamily="18" charset="-127"/>
              </a:rPr>
              <a:t>Text &amp; Picture</a:t>
            </a:r>
            <a:r>
              <a:rPr lang="en-US" sz="1200" b="1" dirty="0">
                <a:latin typeface="Bodoni MT" pitchFamily="18" charset="0"/>
                <a:ea typeface="Batang" pitchFamily="18" charset="-127"/>
              </a:rPr>
              <a:t>:  </a:t>
            </a:r>
            <a:r>
              <a:rPr lang="en-US" sz="1200" b="1" dirty="0" smtClean="0">
                <a:latin typeface="Bodoni MT" pitchFamily="18" charset="0"/>
                <a:ea typeface="Batang" pitchFamily="18" charset="-127"/>
              </a:rPr>
              <a:t>Funeral Booklet</a:t>
            </a:r>
            <a:endParaRPr lang="en-US" sz="1200" b="1" dirty="0">
              <a:latin typeface="Bodoni MT" pitchFamily="18" charset="0"/>
              <a:ea typeface="Batang" pitchFamily="18" charset="-127"/>
            </a:endParaRPr>
          </a:p>
        </p:txBody>
      </p:sp>
      <p:sp>
        <p:nvSpPr>
          <p:cNvPr id="12" name="Title 1"/>
          <p:cNvSpPr txBox="1">
            <a:spLocks/>
          </p:cNvSpPr>
          <p:nvPr/>
        </p:nvSpPr>
        <p:spPr>
          <a:xfrm>
            <a:off x="2590800" y="287476"/>
            <a:ext cx="4305300" cy="762000"/>
          </a:xfrm>
          <a:prstGeom prst="rect">
            <a:avLst/>
          </a:prstGeom>
          <a:ln>
            <a:solidFill>
              <a:srgbClr val="00B0F0"/>
            </a:solidFill>
          </a:ln>
        </p:spPr>
        <p:style>
          <a:lnRef idx="2">
            <a:schemeClr val="accent1"/>
          </a:lnRef>
          <a:fillRef idx="1">
            <a:schemeClr val="lt1"/>
          </a:fillRef>
          <a:effectRef idx="0">
            <a:schemeClr val="accent1"/>
          </a:effectRef>
          <a:fontRef idx="minor">
            <a:schemeClr val="dk1"/>
          </a:fontRef>
        </p:style>
        <p:txBody>
          <a:bodyPr vert="horz" anchor="b" anchorCtr="0">
            <a:normAutofit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rPr>
              <a:t>OCTOBER</a:t>
            </a:r>
            <a:r>
              <a:rPr kumimoji="0" lang="en-US" sz="4800" b="1" i="0" u="none" strike="noStrike" kern="1200" normalizeH="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 </a:t>
            </a:r>
            <a:r>
              <a:rPr kumimoji="0" lang="en-US" sz="4800" b="1" i="0" u="none" strike="noStrike" kern="1200" normalizeH="0" baseline="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10</a:t>
            </a:r>
            <a:r>
              <a:rPr kumimoji="0" lang="en-US" sz="4800" b="1" i="0" u="none" strike="noStrike" kern="1200" normalizeH="0" baseline="3000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th</a:t>
            </a:r>
            <a:r>
              <a:rPr kumimoji="0" lang="en-US" sz="4800" b="1" i="0" u="none" strike="noStrike" kern="1200" normalizeH="0" baseline="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a:t>
            </a:r>
            <a:endParaRPr kumimoji="0" lang="en-US" sz="4800" b="1" i="0" u="none" strike="noStrike" kern="1200" normalizeH="0" baseline="0" noProof="0" dirty="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endParaRPr>
          </a:p>
        </p:txBody>
      </p:sp>
      <p:sp>
        <p:nvSpPr>
          <p:cNvPr id="13" name="TextBox 12"/>
          <p:cNvSpPr txBox="1"/>
          <p:nvPr/>
        </p:nvSpPr>
        <p:spPr>
          <a:xfrm>
            <a:off x="457200" y="1126153"/>
            <a:ext cx="5867400" cy="3785652"/>
          </a:xfrm>
          <a:prstGeom prst="rect">
            <a:avLst/>
          </a:prstGeom>
          <a:ln>
            <a:solidFill>
              <a:srgbClr val="00B0F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just"/>
            <a:r>
              <a:rPr lang="en-US" sz="3000" b="1" dirty="0"/>
              <a:t>1944</a:t>
            </a:r>
            <a:r>
              <a:rPr lang="en-US" sz="3000" b="1" dirty="0" smtClean="0"/>
              <a:t>:</a:t>
            </a:r>
          </a:p>
          <a:p>
            <a:pPr algn="just"/>
            <a:r>
              <a:rPr lang="en-US" sz="3000" b="1" dirty="0" smtClean="0"/>
              <a:t>Janette </a:t>
            </a:r>
            <a:r>
              <a:rPr lang="en-US" sz="3000" b="1" dirty="0" err="1"/>
              <a:t>Cuffy</a:t>
            </a:r>
            <a:r>
              <a:rPr lang="en-US" sz="3000" b="1" dirty="0"/>
              <a:t> Lawrence was born in </a:t>
            </a:r>
            <a:r>
              <a:rPr lang="en-US" sz="3000" b="1" dirty="0" err="1"/>
              <a:t>Riviere</a:t>
            </a:r>
            <a:r>
              <a:rPr lang="en-US" sz="3000" b="1" dirty="0"/>
              <a:t> </a:t>
            </a:r>
            <a:r>
              <a:rPr lang="en-US" sz="3000" b="1" dirty="0" err="1"/>
              <a:t>Cyrique</a:t>
            </a:r>
            <a:r>
              <a:rPr lang="en-US" sz="3000" b="1" dirty="0"/>
              <a:t>, Dominica.  She was a homemaker.  As a great chef, her famous specialties included rice and red bean with chicken, stew peas, dumpling </a:t>
            </a:r>
            <a:r>
              <a:rPr lang="en-US" sz="3000" b="1" dirty="0" smtClean="0"/>
              <a:t>soup and </a:t>
            </a:r>
            <a:r>
              <a:rPr lang="en-US" sz="3000" b="1" dirty="0"/>
              <a:t>mixed drinks</a:t>
            </a:r>
            <a:r>
              <a:rPr lang="en-US" sz="3000" b="1" dirty="0" smtClean="0"/>
              <a:t>.</a:t>
            </a:r>
            <a:endParaRPr lang="en-US" sz="3000" i="1" dirty="0"/>
          </a:p>
        </p:txBody>
      </p:sp>
      <p:pic>
        <p:nvPicPr>
          <p:cNvPr id="3" name="Picture 2"/>
          <p:cNvPicPr>
            <a:picLocks noChangeAspect="1"/>
          </p:cNvPicPr>
          <p:nvPr/>
        </p:nvPicPr>
        <p:blipFill rotWithShape="1">
          <a:blip r:embed="rId2" cstate="print">
            <a:extLst>
              <a:ext uri="{28A0092B-C50C-407E-A947-70E740481C1C}">
                <a14:useLocalDpi xmlns:a14="http://schemas.microsoft.com/office/drawing/2010/main" val="0"/>
              </a:ext>
            </a:extLst>
          </a:blip>
          <a:srcRect l="24775" t="13333" r="23199" b="43333"/>
          <a:stretch/>
        </p:blipFill>
        <p:spPr>
          <a:xfrm>
            <a:off x="6400800" y="1295400"/>
            <a:ext cx="2331720" cy="275566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29945889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81000" y="5771931"/>
            <a:ext cx="8458200" cy="830997"/>
          </a:xfrm>
          <a:prstGeom prst="rect">
            <a:avLst/>
          </a:prstGeom>
          <a:solidFill>
            <a:schemeClr val="bg1"/>
          </a:solidFill>
          <a:ln>
            <a:solidFill>
              <a:srgbClr val="FFFF00"/>
            </a:solidFill>
          </a:ln>
        </p:spPr>
        <p:txBody>
          <a:bodyPr wrap="square">
            <a:spAutoFit/>
          </a:bodyPr>
          <a:lstStyle/>
          <a:p>
            <a:r>
              <a:rPr lang="en-US" sz="1200" b="1" u="sng" dirty="0" smtClean="0">
                <a:latin typeface="Bodoni MT" pitchFamily="18" charset="0"/>
                <a:ea typeface="Batang" pitchFamily="18" charset="-127"/>
              </a:rPr>
              <a:t>Courtesy of</a:t>
            </a:r>
            <a:br>
              <a:rPr lang="en-US" sz="1200" b="1" u="sng" dirty="0" smtClean="0">
                <a:latin typeface="Bodoni MT" pitchFamily="18" charset="0"/>
                <a:ea typeface="Batang" pitchFamily="18" charset="-127"/>
              </a:rPr>
            </a:br>
            <a:r>
              <a:rPr lang="en-US" sz="1200" b="1" dirty="0">
                <a:latin typeface="Bodoni MT" pitchFamily="18" charset="0"/>
                <a:ea typeface="Batang" pitchFamily="18" charset="-127"/>
              </a:rPr>
              <a:t>Text:  https://www.highbeam.com/doc/1P2-35226429.html</a:t>
            </a:r>
          </a:p>
          <a:p>
            <a:r>
              <a:rPr lang="en-US" sz="1200" b="1" dirty="0" smtClean="0">
                <a:latin typeface="Bodoni MT" pitchFamily="18" charset="0"/>
                <a:ea typeface="Batang" pitchFamily="18" charset="-127"/>
              </a:rPr>
              <a:t>Picture</a:t>
            </a:r>
            <a:r>
              <a:rPr lang="en-US" sz="1200" b="1" dirty="0">
                <a:latin typeface="Bodoni MT" pitchFamily="18" charset="0"/>
                <a:ea typeface="Batang" pitchFamily="18" charset="-127"/>
              </a:rPr>
              <a:t>:  https://www.dreamstime.com/editorial-stock-photo-christiansted-boardwalk-us-virgin-islands-one-landmark-st-croix-its-where-visitors-can-have-chance-to-test-fresh-fish-image55955303</a:t>
            </a:r>
          </a:p>
        </p:txBody>
      </p:sp>
      <p:sp>
        <p:nvSpPr>
          <p:cNvPr id="12" name="Title 1"/>
          <p:cNvSpPr txBox="1">
            <a:spLocks/>
          </p:cNvSpPr>
          <p:nvPr/>
        </p:nvSpPr>
        <p:spPr>
          <a:xfrm>
            <a:off x="2590800" y="287476"/>
            <a:ext cx="4305300" cy="762000"/>
          </a:xfrm>
          <a:prstGeom prst="rect">
            <a:avLst/>
          </a:prstGeom>
          <a:ln>
            <a:solidFill>
              <a:srgbClr val="00B0F0"/>
            </a:solidFill>
          </a:ln>
        </p:spPr>
        <p:style>
          <a:lnRef idx="2">
            <a:schemeClr val="accent1"/>
          </a:lnRef>
          <a:fillRef idx="1">
            <a:schemeClr val="lt1"/>
          </a:fillRef>
          <a:effectRef idx="0">
            <a:schemeClr val="accent1"/>
          </a:effectRef>
          <a:fontRef idx="minor">
            <a:schemeClr val="dk1"/>
          </a:fontRef>
        </p:style>
        <p:txBody>
          <a:bodyPr vert="horz" anchor="b" anchorCtr="0">
            <a:normAutofit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rPr>
              <a:t>OCTOBER</a:t>
            </a:r>
            <a:r>
              <a:rPr kumimoji="0" lang="en-US" sz="4800" b="1" i="0" u="none" strike="noStrike" kern="1200" normalizeH="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 </a:t>
            </a:r>
            <a:r>
              <a:rPr kumimoji="0" lang="en-US" sz="4800" b="1" i="0" u="none" strike="noStrike" kern="1200" normalizeH="0" baseline="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11</a:t>
            </a:r>
            <a:r>
              <a:rPr kumimoji="0" lang="en-US" sz="4800" b="1" i="0" u="none" strike="noStrike" kern="1200" normalizeH="0" baseline="3000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th</a:t>
            </a:r>
            <a:r>
              <a:rPr kumimoji="0" lang="en-US" sz="4800" b="1" i="0" u="none" strike="noStrike" kern="1200" normalizeH="0" baseline="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a:t>
            </a:r>
            <a:endParaRPr kumimoji="0" lang="en-US" sz="4800" b="1" i="0" u="none" strike="noStrike" kern="1200" normalizeH="0" baseline="0" noProof="0" dirty="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endParaRPr>
          </a:p>
        </p:txBody>
      </p:sp>
      <p:sp>
        <p:nvSpPr>
          <p:cNvPr id="13" name="TextBox 12"/>
          <p:cNvSpPr txBox="1"/>
          <p:nvPr/>
        </p:nvSpPr>
        <p:spPr>
          <a:xfrm>
            <a:off x="457200" y="1126153"/>
            <a:ext cx="5334000" cy="4524315"/>
          </a:xfrm>
          <a:prstGeom prst="rect">
            <a:avLst/>
          </a:prstGeom>
          <a:ln>
            <a:solidFill>
              <a:srgbClr val="00B0F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just"/>
            <a:r>
              <a:rPr lang="en-US" sz="2400" b="1" dirty="0" smtClean="0"/>
              <a:t>2013:</a:t>
            </a:r>
          </a:p>
          <a:p>
            <a:pPr algn="just"/>
            <a:r>
              <a:rPr lang="en-US" sz="2400" b="1" dirty="0" smtClean="0"/>
              <a:t>The Virgin Islands Daily News announced construction began in surfacing of the Christiansted Boardwalk.  The restoration project entailed a full replacement of all surface pieces of the existing boardwalk.  Hugging most of the Christiansted Harbor, it stretches from east from the Seaborne Airlines to the west at the King Christian Hotel in the downtown area.</a:t>
            </a:r>
            <a:endParaRPr lang="en-US" sz="2400" dirty="0"/>
          </a:p>
        </p:txBody>
      </p:sp>
      <p:pic>
        <p:nvPicPr>
          <p:cNvPr id="7170" name="Picture 2" descr="http://thumbs.dreamstime.com/z/christiansted-boardwalk-us-virgin-islands-one-landmark-st-croix-its-where-visitors-can-have-chance-to-test-fresh-fish-55955303.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7379"/>
          <a:stretch/>
        </p:blipFill>
        <p:spPr bwMode="auto">
          <a:xfrm>
            <a:off x="5867399" y="1295400"/>
            <a:ext cx="2914833" cy="19812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264638207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81000" y="6096000"/>
            <a:ext cx="8458200" cy="461665"/>
          </a:xfrm>
          <a:prstGeom prst="rect">
            <a:avLst/>
          </a:prstGeom>
          <a:solidFill>
            <a:schemeClr val="bg1"/>
          </a:solidFill>
          <a:ln>
            <a:solidFill>
              <a:srgbClr val="FFFF00"/>
            </a:solidFill>
          </a:ln>
        </p:spPr>
        <p:txBody>
          <a:bodyPr wrap="square">
            <a:spAutoFit/>
          </a:bodyPr>
          <a:lstStyle/>
          <a:p>
            <a:r>
              <a:rPr lang="en-US" sz="1200" b="1" u="sng" dirty="0" smtClean="0">
                <a:latin typeface="Bodoni MT" pitchFamily="18" charset="0"/>
                <a:ea typeface="Batang" pitchFamily="18" charset="-127"/>
              </a:rPr>
              <a:t>Courtesy of</a:t>
            </a:r>
            <a:br>
              <a:rPr lang="en-US" sz="1200" b="1" u="sng" dirty="0" smtClean="0">
                <a:latin typeface="Bodoni MT" pitchFamily="18" charset="0"/>
                <a:ea typeface="Batang" pitchFamily="18" charset="-127"/>
              </a:rPr>
            </a:br>
            <a:r>
              <a:rPr lang="en-US" sz="1200" b="1" dirty="0" smtClean="0">
                <a:latin typeface="Bodoni MT" pitchFamily="18" charset="0"/>
                <a:ea typeface="Batang" pitchFamily="18" charset="-127"/>
              </a:rPr>
              <a:t>Text &amp; Picture</a:t>
            </a:r>
            <a:r>
              <a:rPr lang="en-US" sz="1200" b="1" dirty="0">
                <a:latin typeface="Bodoni MT" pitchFamily="18" charset="0"/>
                <a:ea typeface="Batang" pitchFamily="18" charset="-127"/>
              </a:rPr>
              <a:t>:  </a:t>
            </a:r>
            <a:r>
              <a:rPr lang="en-US" sz="1200" b="1" dirty="0" smtClean="0">
                <a:latin typeface="Bodoni MT" pitchFamily="18" charset="0"/>
                <a:ea typeface="Batang" pitchFamily="18" charset="-127"/>
              </a:rPr>
              <a:t>Funeral Booklet</a:t>
            </a:r>
            <a:endParaRPr lang="en-US" sz="1200" b="1" dirty="0">
              <a:latin typeface="Bodoni MT" pitchFamily="18" charset="0"/>
              <a:ea typeface="Batang" pitchFamily="18" charset="-127"/>
            </a:endParaRPr>
          </a:p>
        </p:txBody>
      </p:sp>
      <p:sp>
        <p:nvSpPr>
          <p:cNvPr id="12" name="Title 1"/>
          <p:cNvSpPr txBox="1">
            <a:spLocks/>
          </p:cNvSpPr>
          <p:nvPr/>
        </p:nvSpPr>
        <p:spPr>
          <a:xfrm>
            <a:off x="2590800" y="287476"/>
            <a:ext cx="4305300" cy="762000"/>
          </a:xfrm>
          <a:prstGeom prst="rect">
            <a:avLst/>
          </a:prstGeom>
          <a:ln>
            <a:solidFill>
              <a:srgbClr val="00B0F0"/>
            </a:solidFill>
          </a:ln>
        </p:spPr>
        <p:style>
          <a:lnRef idx="2">
            <a:schemeClr val="accent1"/>
          </a:lnRef>
          <a:fillRef idx="1">
            <a:schemeClr val="lt1"/>
          </a:fillRef>
          <a:effectRef idx="0">
            <a:schemeClr val="accent1"/>
          </a:effectRef>
          <a:fontRef idx="minor">
            <a:schemeClr val="dk1"/>
          </a:fontRef>
        </p:style>
        <p:txBody>
          <a:bodyPr vert="horz" anchor="b" anchorCtr="0">
            <a:normAutofit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rPr>
              <a:t>OCTOBER</a:t>
            </a:r>
            <a:r>
              <a:rPr kumimoji="0" lang="en-US" sz="4800" b="1" i="0" u="none" strike="noStrike" kern="1200" normalizeH="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 </a:t>
            </a:r>
            <a:r>
              <a:rPr kumimoji="0" lang="en-US" sz="4800" b="1" i="0" u="none" strike="noStrike" kern="1200" normalizeH="0" baseline="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12</a:t>
            </a:r>
            <a:r>
              <a:rPr kumimoji="0" lang="en-US" sz="4800" b="1" i="0" u="none" strike="noStrike" kern="1200" normalizeH="0" baseline="3000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th</a:t>
            </a:r>
            <a:r>
              <a:rPr kumimoji="0" lang="en-US" sz="4800" b="1" i="0" u="none" strike="noStrike" kern="1200" normalizeH="0" baseline="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a:t>
            </a:r>
            <a:endParaRPr kumimoji="0" lang="en-US" sz="4800" b="1" i="0" u="none" strike="noStrike" kern="1200" normalizeH="0" baseline="0" noProof="0" dirty="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endParaRPr>
          </a:p>
        </p:txBody>
      </p:sp>
      <p:sp>
        <p:nvSpPr>
          <p:cNvPr id="13" name="TextBox 12"/>
          <p:cNvSpPr txBox="1"/>
          <p:nvPr/>
        </p:nvSpPr>
        <p:spPr>
          <a:xfrm>
            <a:off x="457200" y="1126153"/>
            <a:ext cx="5715000" cy="4524315"/>
          </a:xfrm>
          <a:prstGeom prst="rect">
            <a:avLst/>
          </a:prstGeom>
          <a:ln>
            <a:solidFill>
              <a:srgbClr val="00B0F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just"/>
            <a:r>
              <a:rPr lang="en-US" sz="2400" b="1" dirty="0"/>
              <a:t>1932</a:t>
            </a:r>
            <a:r>
              <a:rPr lang="en-US" sz="2400" b="1" dirty="0" smtClean="0"/>
              <a:t>:</a:t>
            </a:r>
          </a:p>
          <a:p>
            <a:pPr algn="just"/>
            <a:r>
              <a:rPr lang="en-US" sz="2400" b="1" dirty="0" smtClean="0"/>
              <a:t>Neville </a:t>
            </a:r>
            <a:r>
              <a:rPr lang="en-US" sz="2400" b="1" dirty="0"/>
              <a:t>Ansel Brathwaite was born in San Nicholas, Aruba.  He formed the first Aruban Sports Organization.  After relocating to St. Croix, he worked at Harvey Alumina Corp. (Martin Marietta) and later as Chief Supervisor of Area 4 at Hess Oil Corp.  He also managed </a:t>
            </a:r>
            <a:r>
              <a:rPr lang="en-US" sz="2400" b="1" dirty="0" err="1"/>
              <a:t>Vicrete</a:t>
            </a:r>
            <a:r>
              <a:rPr lang="en-US" sz="2400" b="1" dirty="0"/>
              <a:t> Building Products.  He served as President for the St. Patrick’s and St. Joseph Home School </a:t>
            </a:r>
            <a:r>
              <a:rPr lang="en-US" sz="2400" b="1" dirty="0" smtClean="0"/>
              <a:t>Associations </a:t>
            </a:r>
            <a:r>
              <a:rPr lang="en-US" sz="2400" b="1" dirty="0"/>
              <a:t>and the William’s </a:t>
            </a:r>
            <a:r>
              <a:rPr lang="en-US" sz="2400" b="1" dirty="0" smtClean="0"/>
              <a:t>Delight Homeowner’s Association</a:t>
            </a:r>
            <a:r>
              <a:rPr lang="en-US" sz="2400" b="1" dirty="0"/>
              <a:t>.     </a:t>
            </a:r>
            <a:endParaRPr lang="en-US" sz="2400" i="1" dirty="0"/>
          </a:p>
        </p:txBody>
      </p:sp>
      <p:pic>
        <p:nvPicPr>
          <p:cNvPr id="2" name="Picture 1"/>
          <p:cNvPicPr>
            <a:picLocks noChangeAspect="1"/>
          </p:cNvPicPr>
          <p:nvPr/>
        </p:nvPicPr>
        <p:blipFill rotWithShape="1">
          <a:blip r:embed="rId2" cstate="print">
            <a:extLst>
              <a:ext uri="{28A0092B-C50C-407E-A947-70E740481C1C}">
                <a14:useLocalDpi xmlns:a14="http://schemas.microsoft.com/office/drawing/2010/main" val="0"/>
              </a:ext>
            </a:extLst>
          </a:blip>
          <a:srcRect l="31640" t="22223" r="17514" b="38887"/>
          <a:stretch/>
        </p:blipFill>
        <p:spPr>
          <a:xfrm>
            <a:off x="6269182" y="1219200"/>
            <a:ext cx="2493819" cy="27432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60558580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81000" y="6096000"/>
            <a:ext cx="8458200" cy="461665"/>
          </a:xfrm>
          <a:prstGeom prst="rect">
            <a:avLst/>
          </a:prstGeom>
          <a:solidFill>
            <a:schemeClr val="bg1"/>
          </a:solidFill>
          <a:ln>
            <a:solidFill>
              <a:srgbClr val="FFFF00"/>
            </a:solidFill>
          </a:ln>
        </p:spPr>
        <p:txBody>
          <a:bodyPr wrap="square">
            <a:spAutoFit/>
          </a:bodyPr>
          <a:lstStyle/>
          <a:p>
            <a:r>
              <a:rPr lang="en-US" sz="1200" b="1" u="sng" dirty="0" smtClean="0">
                <a:latin typeface="Bodoni MT" pitchFamily="18" charset="0"/>
                <a:ea typeface="Batang" pitchFamily="18" charset="-127"/>
              </a:rPr>
              <a:t>Courtesy of</a:t>
            </a:r>
            <a:br>
              <a:rPr lang="en-US" sz="1200" b="1" u="sng" dirty="0" smtClean="0">
                <a:latin typeface="Bodoni MT" pitchFamily="18" charset="0"/>
                <a:ea typeface="Batang" pitchFamily="18" charset="-127"/>
              </a:rPr>
            </a:br>
            <a:r>
              <a:rPr lang="en-US" sz="1200" b="1" dirty="0" smtClean="0">
                <a:latin typeface="Bodoni MT" pitchFamily="18" charset="0"/>
                <a:ea typeface="Batang" pitchFamily="18" charset="-127"/>
              </a:rPr>
              <a:t>Text &amp; Picture</a:t>
            </a:r>
            <a:r>
              <a:rPr lang="en-US" sz="1200" b="1" dirty="0">
                <a:latin typeface="Bodoni MT" pitchFamily="18" charset="0"/>
                <a:ea typeface="Batang" pitchFamily="18" charset="-127"/>
              </a:rPr>
              <a:t>:  </a:t>
            </a:r>
            <a:r>
              <a:rPr lang="en-US" sz="1200" b="1" dirty="0" smtClean="0">
                <a:latin typeface="Bodoni MT" pitchFamily="18" charset="0"/>
                <a:ea typeface="Batang" pitchFamily="18" charset="-127"/>
              </a:rPr>
              <a:t>Funeral Booklet</a:t>
            </a:r>
            <a:endParaRPr lang="en-US" sz="1200" b="1" dirty="0">
              <a:latin typeface="Bodoni MT" pitchFamily="18" charset="0"/>
              <a:ea typeface="Batang" pitchFamily="18" charset="-127"/>
            </a:endParaRPr>
          </a:p>
        </p:txBody>
      </p:sp>
      <p:sp>
        <p:nvSpPr>
          <p:cNvPr id="12" name="Title 1"/>
          <p:cNvSpPr txBox="1">
            <a:spLocks/>
          </p:cNvSpPr>
          <p:nvPr/>
        </p:nvSpPr>
        <p:spPr>
          <a:xfrm>
            <a:off x="2590800" y="287476"/>
            <a:ext cx="4305300" cy="762000"/>
          </a:xfrm>
          <a:prstGeom prst="rect">
            <a:avLst/>
          </a:prstGeom>
          <a:ln>
            <a:solidFill>
              <a:srgbClr val="00B0F0"/>
            </a:solidFill>
          </a:ln>
        </p:spPr>
        <p:style>
          <a:lnRef idx="2">
            <a:schemeClr val="accent1"/>
          </a:lnRef>
          <a:fillRef idx="1">
            <a:schemeClr val="lt1"/>
          </a:fillRef>
          <a:effectRef idx="0">
            <a:schemeClr val="accent1"/>
          </a:effectRef>
          <a:fontRef idx="minor">
            <a:schemeClr val="dk1"/>
          </a:fontRef>
        </p:style>
        <p:txBody>
          <a:bodyPr vert="horz" anchor="b" anchorCtr="0">
            <a:normAutofit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rPr>
              <a:t>OCTOBER</a:t>
            </a:r>
            <a:r>
              <a:rPr kumimoji="0" lang="en-US" sz="4800" b="1" i="0" u="none" strike="noStrike" kern="1200" normalizeH="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 </a:t>
            </a:r>
            <a:r>
              <a:rPr kumimoji="0" lang="en-US" sz="4800" b="1" i="0" u="none" strike="noStrike" kern="1200" normalizeH="0" baseline="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13</a:t>
            </a:r>
            <a:r>
              <a:rPr kumimoji="0" lang="en-US" sz="4800" b="1" i="0" u="none" strike="noStrike" kern="1200" normalizeH="0" baseline="3000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th</a:t>
            </a:r>
            <a:r>
              <a:rPr kumimoji="0" lang="en-US" sz="4800" b="1" i="0" u="none" strike="noStrike" kern="1200" normalizeH="0" baseline="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a:t>
            </a:r>
            <a:endParaRPr kumimoji="0" lang="en-US" sz="4800" b="1" i="0" u="none" strike="noStrike" kern="1200" normalizeH="0" baseline="0" noProof="0" dirty="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endParaRPr>
          </a:p>
        </p:txBody>
      </p:sp>
      <p:sp>
        <p:nvSpPr>
          <p:cNvPr id="13" name="TextBox 12"/>
          <p:cNvSpPr txBox="1"/>
          <p:nvPr/>
        </p:nvSpPr>
        <p:spPr>
          <a:xfrm>
            <a:off x="457200" y="1126153"/>
            <a:ext cx="6248400" cy="4524315"/>
          </a:xfrm>
          <a:prstGeom prst="rect">
            <a:avLst/>
          </a:prstGeom>
          <a:ln>
            <a:solidFill>
              <a:srgbClr val="00B0F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just"/>
            <a:r>
              <a:rPr lang="en-US" sz="2400" b="1" dirty="0"/>
              <a:t>1925</a:t>
            </a:r>
            <a:r>
              <a:rPr lang="en-US" sz="2400" b="1" dirty="0" smtClean="0"/>
              <a:t>:</a:t>
            </a:r>
          </a:p>
          <a:p>
            <a:pPr algn="just"/>
            <a:r>
              <a:rPr lang="en-US" sz="2400" b="1" dirty="0" err="1" smtClean="0"/>
              <a:t>Valmy</a:t>
            </a:r>
            <a:r>
              <a:rPr lang="en-US" sz="2400" b="1" dirty="0" smtClean="0"/>
              <a:t> </a:t>
            </a:r>
            <a:r>
              <a:rPr lang="en-US" sz="2400" b="1" dirty="0"/>
              <a:t>Thomas, Sr. was born in </a:t>
            </a:r>
            <a:r>
              <a:rPr lang="en-US" sz="2400" b="1" dirty="0" err="1"/>
              <a:t>Santurce</a:t>
            </a:r>
            <a:r>
              <a:rPr lang="en-US" sz="2400" b="1" dirty="0"/>
              <a:t>, Puerto Rico. As a resident of St. Croix, he learn the trade of carpentry while a student.  He served in the US Navy during World War II.  He was the first Virgin Islander to play Major League Baseball.  He was the first local businessman to bring the Small Business Administration to St. Croix. He worked at the Bureau of Recreation with the </a:t>
            </a:r>
            <a:r>
              <a:rPr lang="en-US" sz="2400" b="1" dirty="0" smtClean="0"/>
              <a:t>Department </a:t>
            </a:r>
            <a:r>
              <a:rPr lang="en-US" sz="2400" b="1" dirty="0"/>
              <a:t>of Education and </a:t>
            </a:r>
            <a:r>
              <a:rPr lang="en-US" sz="2400" b="1" dirty="0" smtClean="0"/>
              <a:t>with the </a:t>
            </a:r>
            <a:r>
              <a:rPr lang="en-US" sz="2400" b="1" dirty="0"/>
              <a:t>Department of </a:t>
            </a:r>
            <a:r>
              <a:rPr lang="en-US" sz="2400" b="1" dirty="0" smtClean="0"/>
              <a:t>Conservation </a:t>
            </a:r>
            <a:r>
              <a:rPr lang="en-US" sz="2400" b="1" dirty="0"/>
              <a:t>and Cultural Affairs. </a:t>
            </a:r>
            <a:endParaRPr lang="en-US" sz="2400" i="1" dirty="0"/>
          </a:p>
        </p:txBody>
      </p:sp>
      <p:pic>
        <p:nvPicPr>
          <p:cNvPr id="3" name="Picture 2"/>
          <p:cNvPicPr>
            <a:picLocks noChangeAspect="1"/>
          </p:cNvPicPr>
          <p:nvPr/>
        </p:nvPicPr>
        <p:blipFill rotWithShape="1">
          <a:blip r:embed="rId2" cstate="print">
            <a:extLst>
              <a:ext uri="{28A0092B-C50C-407E-A947-70E740481C1C}">
                <a14:useLocalDpi xmlns:a14="http://schemas.microsoft.com/office/drawing/2010/main" val="0"/>
              </a:ext>
            </a:extLst>
          </a:blip>
          <a:srcRect l="10476" t="35555" r="62161" b="38889"/>
          <a:stretch/>
        </p:blipFill>
        <p:spPr>
          <a:xfrm>
            <a:off x="6821556" y="1219200"/>
            <a:ext cx="1789045" cy="2286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61953825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81000" y="5943600"/>
            <a:ext cx="8458200" cy="646331"/>
          </a:xfrm>
          <a:prstGeom prst="rect">
            <a:avLst/>
          </a:prstGeom>
          <a:solidFill>
            <a:schemeClr val="bg1"/>
          </a:solidFill>
          <a:ln>
            <a:solidFill>
              <a:srgbClr val="FFFF00"/>
            </a:solidFill>
          </a:ln>
        </p:spPr>
        <p:txBody>
          <a:bodyPr wrap="square">
            <a:spAutoFit/>
          </a:bodyPr>
          <a:lstStyle/>
          <a:p>
            <a:r>
              <a:rPr lang="en-US" sz="1200" b="1" u="sng" dirty="0" smtClean="0">
                <a:latin typeface="Bodoni MT" pitchFamily="18" charset="0"/>
                <a:ea typeface="Batang" pitchFamily="18" charset="-127"/>
              </a:rPr>
              <a:t>Courtesy of</a:t>
            </a:r>
            <a:br>
              <a:rPr lang="en-US" sz="1200" b="1" u="sng" dirty="0" smtClean="0">
                <a:latin typeface="Bodoni MT" pitchFamily="18" charset="0"/>
                <a:ea typeface="Batang" pitchFamily="18" charset="-127"/>
              </a:rPr>
            </a:br>
            <a:r>
              <a:rPr lang="en-US" sz="1200" b="1" dirty="0" smtClean="0">
                <a:latin typeface="Bodoni MT" pitchFamily="18" charset="0"/>
                <a:ea typeface="Batang" pitchFamily="18" charset="-127"/>
              </a:rPr>
              <a:t>Text:  Thoughts Along the Way, Ariel </a:t>
            </a:r>
            <a:r>
              <a:rPr lang="en-US" sz="1200" b="1" dirty="0" err="1" smtClean="0">
                <a:latin typeface="Bodoni MT" pitchFamily="18" charset="0"/>
                <a:ea typeface="Batang" pitchFamily="18" charset="-127"/>
              </a:rPr>
              <a:t>Melchoir</a:t>
            </a:r>
            <a:r>
              <a:rPr lang="en-US" sz="1200" b="1" dirty="0" smtClean="0">
                <a:latin typeface="Bodoni MT" pitchFamily="18" charset="0"/>
                <a:ea typeface="Batang" pitchFamily="18" charset="-127"/>
              </a:rPr>
              <a:t>, Sr., page 353</a:t>
            </a:r>
          </a:p>
          <a:p>
            <a:r>
              <a:rPr lang="en-US" sz="1200" b="1" dirty="0" smtClean="0">
                <a:latin typeface="Bodoni MT" pitchFamily="18" charset="0"/>
                <a:ea typeface="Batang" pitchFamily="18" charset="-127"/>
              </a:rPr>
              <a:t>Picture</a:t>
            </a:r>
            <a:r>
              <a:rPr lang="en-US" sz="1200" b="1" dirty="0">
                <a:latin typeface="Bodoni MT" pitchFamily="18" charset="0"/>
                <a:ea typeface="Batang" pitchFamily="18" charset="-127"/>
              </a:rPr>
              <a:t>:  http://www.virginislandsdailynews.com/</a:t>
            </a:r>
          </a:p>
        </p:txBody>
      </p:sp>
      <p:sp>
        <p:nvSpPr>
          <p:cNvPr id="12" name="Title 1"/>
          <p:cNvSpPr txBox="1">
            <a:spLocks/>
          </p:cNvSpPr>
          <p:nvPr/>
        </p:nvSpPr>
        <p:spPr>
          <a:xfrm>
            <a:off x="2590800" y="287476"/>
            <a:ext cx="4305300" cy="762000"/>
          </a:xfrm>
          <a:prstGeom prst="rect">
            <a:avLst/>
          </a:prstGeom>
          <a:ln>
            <a:solidFill>
              <a:srgbClr val="00B0F0"/>
            </a:solidFill>
          </a:ln>
        </p:spPr>
        <p:style>
          <a:lnRef idx="2">
            <a:schemeClr val="accent1"/>
          </a:lnRef>
          <a:fillRef idx="1">
            <a:schemeClr val="lt1"/>
          </a:fillRef>
          <a:effectRef idx="0">
            <a:schemeClr val="accent1"/>
          </a:effectRef>
          <a:fontRef idx="minor">
            <a:schemeClr val="dk1"/>
          </a:fontRef>
        </p:style>
        <p:txBody>
          <a:bodyPr vert="horz" anchor="b" anchorCtr="0">
            <a:normAutofit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rPr>
              <a:t>OCTOBER</a:t>
            </a:r>
            <a:r>
              <a:rPr kumimoji="0" lang="en-US" sz="4800" b="1" i="0" u="none" strike="noStrike" kern="1200" normalizeH="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 </a:t>
            </a:r>
            <a:r>
              <a:rPr kumimoji="0" lang="en-US" sz="4800" b="1" i="0" u="none" strike="noStrike" kern="1200" normalizeH="0" baseline="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14</a:t>
            </a:r>
            <a:r>
              <a:rPr kumimoji="0" lang="en-US" sz="4800" b="1" i="0" u="none" strike="noStrike" kern="1200" normalizeH="0" baseline="3000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th</a:t>
            </a:r>
            <a:r>
              <a:rPr kumimoji="0" lang="en-US" sz="4800" b="1" i="0" u="none" strike="noStrike" kern="1200" normalizeH="0" baseline="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a:t>
            </a:r>
            <a:endParaRPr kumimoji="0" lang="en-US" sz="4800" b="1" i="0" u="none" strike="noStrike" kern="1200" normalizeH="0" baseline="0" noProof="0" dirty="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endParaRPr>
          </a:p>
        </p:txBody>
      </p:sp>
      <p:sp>
        <p:nvSpPr>
          <p:cNvPr id="13" name="TextBox 12"/>
          <p:cNvSpPr txBox="1"/>
          <p:nvPr/>
        </p:nvSpPr>
        <p:spPr>
          <a:xfrm>
            <a:off x="457200" y="1126153"/>
            <a:ext cx="8077200" cy="3293209"/>
          </a:xfrm>
          <a:prstGeom prst="rect">
            <a:avLst/>
          </a:prstGeom>
          <a:ln>
            <a:solidFill>
              <a:srgbClr val="00B0F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just"/>
            <a:r>
              <a:rPr lang="en-US" sz="2600" b="1" dirty="0" smtClean="0"/>
              <a:t>1965:  </a:t>
            </a:r>
          </a:p>
          <a:p>
            <a:pPr algn="just"/>
            <a:r>
              <a:rPr lang="en-US" sz="2600" b="1" dirty="0" smtClean="0"/>
              <a:t>“Partners in Freedom – newspapers and readers,” was echoed as an appropriate theme for this year’s observance of newspaper week.  Freedom of press is a privilege, which must be guarded with diligence and used with caution, dignity, and good sense.  It is not only a privilege.  It carries with it a tremendous obligation.</a:t>
            </a:r>
            <a:endParaRPr lang="en-US" sz="2600" dirty="0"/>
          </a:p>
        </p:txBody>
      </p:sp>
      <p:pic>
        <p:nvPicPr>
          <p:cNvPr id="8194" name="Picture 2" descr="http://bloximages.newyork1.vip.townnews.com/virginislandsdailynews.com/content/tncms/custom/image/2cefcd32-a7ff-11e5-b0a4-33ff30734efe.png?_dc=14507150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27262" y="4506317"/>
            <a:ext cx="4765675" cy="127920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242781421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81000" y="6096000"/>
            <a:ext cx="8458200" cy="461665"/>
          </a:xfrm>
          <a:prstGeom prst="rect">
            <a:avLst/>
          </a:prstGeom>
          <a:solidFill>
            <a:schemeClr val="bg1"/>
          </a:solidFill>
          <a:ln>
            <a:solidFill>
              <a:srgbClr val="FFFF00"/>
            </a:solidFill>
          </a:ln>
        </p:spPr>
        <p:txBody>
          <a:bodyPr wrap="square">
            <a:spAutoFit/>
          </a:bodyPr>
          <a:lstStyle/>
          <a:p>
            <a:r>
              <a:rPr lang="en-US" sz="1200" b="1" u="sng" dirty="0" smtClean="0">
                <a:latin typeface="Bodoni MT" pitchFamily="18" charset="0"/>
                <a:ea typeface="Batang" pitchFamily="18" charset="-127"/>
              </a:rPr>
              <a:t>Courtesy of</a:t>
            </a:r>
            <a:br>
              <a:rPr lang="en-US" sz="1200" b="1" u="sng" dirty="0" smtClean="0">
                <a:latin typeface="Bodoni MT" pitchFamily="18" charset="0"/>
                <a:ea typeface="Batang" pitchFamily="18" charset="-127"/>
              </a:rPr>
            </a:br>
            <a:r>
              <a:rPr lang="en-US" sz="1200" b="1" dirty="0" smtClean="0">
                <a:latin typeface="Bodoni MT" pitchFamily="18" charset="0"/>
                <a:ea typeface="Batang" pitchFamily="18" charset="-127"/>
              </a:rPr>
              <a:t>Text &amp; Picture</a:t>
            </a:r>
            <a:r>
              <a:rPr lang="en-US" sz="1200" b="1" dirty="0">
                <a:latin typeface="Bodoni MT" pitchFamily="18" charset="0"/>
                <a:ea typeface="Batang" pitchFamily="18" charset="-127"/>
              </a:rPr>
              <a:t>:  </a:t>
            </a:r>
            <a:r>
              <a:rPr lang="en-US" sz="1200" b="1" dirty="0" smtClean="0">
                <a:latin typeface="Bodoni MT" pitchFamily="18" charset="0"/>
                <a:ea typeface="Batang" pitchFamily="18" charset="-127"/>
              </a:rPr>
              <a:t>Funeral Booklet</a:t>
            </a:r>
            <a:endParaRPr lang="en-US" sz="1200" b="1" dirty="0">
              <a:latin typeface="Bodoni MT" pitchFamily="18" charset="0"/>
              <a:ea typeface="Batang" pitchFamily="18" charset="-127"/>
            </a:endParaRPr>
          </a:p>
        </p:txBody>
      </p:sp>
      <p:sp>
        <p:nvSpPr>
          <p:cNvPr id="12" name="Title 1"/>
          <p:cNvSpPr txBox="1">
            <a:spLocks/>
          </p:cNvSpPr>
          <p:nvPr/>
        </p:nvSpPr>
        <p:spPr>
          <a:xfrm>
            <a:off x="2590800" y="287476"/>
            <a:ext cx="4305300" cy="762000"/>
          </a:xfrm>
          <a:prstGeom prst="rect">
            <a:avLst/>
          </a:prstGeom>
          <a:ln>
            <a:solidFill>
              <a:srgbClr val="00B0F0"/>
            </a:solidFill>
          </a:ln>
        </p:spPr>
        <p:style>
          <a:lnRef idx="2">
            <a:schemeClr val="accent1"/>
          </a:lnRef>
          <a:fillRef idx="1">
            <a:schemeClr val="lt1"/>
          </a:fillRef>
          <a:effectRef idx="0">
            <a:schemeClr val="accent1"/>
          </a:effectRef>
          <a:fontRef idx="minor">
            <a:schemeClr val="dk1"/>
          </a:fontRef>
        </p:style>
        <p:txBody>
          <a:bodyPr vert="horz" anchor="b" anchorCtr="0">
            <a:normAutofit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rPr>
              <a:t>OCTOBER</a:t>
            </a:r>
            <a:r>
              <a:rPr kumimoji="0" lang="en-US" sz="4800" b="1" i="0" u="none" strike="noStrike" kern="1200" normalizeH="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 </a:t>
            </a:r>
            <a:r>
              <a:rPr kumimoji="0" lang="en-US" sz="4800" b="1" i="0" u="none" strike="noStrike" kern="1200" normalizeH="0" baseline="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15</a:t>
            </a:r>
            <a:r>
              <a:rPr kumimoji="0" lang="en-US" sz="4800" b="1" i="0" u="none" strike="noStrike" kern="1200" normalizeH="0" baseline="3000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th</a:t>
            </a:r>
            <a:r>
              <a:rPr kumimoji="0" lang="en-US" sz="4800" b="1" i="0" u="none" strike="noStrike" kern="1200" normalizeH="0" baseline="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a:t>
            </a:r>
            <a:endParaRPr kumimoji="0" lang="en-US" sz="4800" b="1" i="0" u="none" strike="noStrike" kern="1200" normalizeH="0" baseline="0" noProof="0" dirty="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endParaRPr>
          </a:p>
        </p:txBody>
      </p:sp>
      <p:sp>
        <p:nvSpPr>
          <p:cNvPr id="13" name="TextBox 12"/>
          <p:cNvSpPr txBox="1"/>
          <p:nvPr/>
        </p:nvSpPr>
        <p:spPr>
          <a:xfrm>
            <a:off x="457200" y="1126153"/>
            <a:ext cx="6248400" cy="4493538"/>
          </a:xfrm>
          <a:prstGeom prst="rect">
            <a:avLst/>
          </a:prstGeom>
          <a:ln>
            <a:solidFill>
              <a:srgbClr val="00B0F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just"/>
            <a:r>
              <a:rPr lang="en-US" sz="2600" b="1" dirty="0"/>
              <a:t>1943</a:t>
            </a:r>
            <a:r>
              <a:rPr lang="en-US" sz="2600" b="1" dirty="0" smtClean="0"/>
              <a:t>:</a:t>
            </a:r>
          </a:p>
          <a:p>
            <a:pPr algn="just"/>
            <a:r>
              <a:rPr lang="en-US" sz="2600" b="1" dirty="0" err="1" smtClean="0"/>
              <a:t>Orendo</a:t>
            </a:r>
            <a:r>
              <a:rPr lang="en-US" sz="2600" b="1" dirty="0" smtClean="0"/>
              <a:t> </a:t>
            </a:r>
            <a:r>
              <a:rPr lang="en-US" sz="2600" b="1" dirty="0"/>
              <a:t>D. Allen was born in </a:t>
            </a:r>
            <a:r>
              <a:rPr lang="en-US" sz="2600" b="1" dirty="0" err="1"/>
              <a:t>Frederiksted</a:t>
            </a:r>
            <a:r>
              <a:rPr lang="en-US" sz="2600" b="1" dirty="0"/>
              <a:t>, St. Croix.  At a young age, he took an interest in heavy machinery, as a result his lifelong career was an operator of heavy equipment.  He was chef extraordinaire, who was big on conch and fungi and Puerto-Rican-style seasoned rice.  He was known as the Mayor under </a:t>
            </a:r>
            <a:r>
              <a:rPr lang="en-US" sz="2600" b="1" dirty="0" smtClean="0"/>
              <a:t>the Tippet </a:t>
            </a:r>
            <a:r>
              <a:rPr lang="en-US" sz="2600" b="1" dirty="0"/>
              <a:t>tree, the </a:t>
            </a:r>
            <a:r>
              <a:rPr lang="en-US" sz="2600" b="1" dirty="0" smtClean="0"/>
              <a:t>Almond tree</a:t>
            </a:r>
            <a:r>
              <a:rPr lang="en-US" sz="2600" b="1" dirty="0"/>
              <a:t>, and “Under </a:t>
            </a:r>
            <a:r>
              <a:rPr lang="en-US" sz="2600" b="1" dirty="0" smtClean="0"/>
              <a:t>the Chandelier”.</a:t>
            </a:r>
            <a:endParaRPr lang="en-US" sz="2600" i="1" dirty="0"/>
          </a:p>
        </p:txBody>
      </p:sp>
      <p:pic>
        <p:nvPicPr>
          <p:cNvPr id="2" name="Picture 1"/>
          <p:cNvPicPr>
            <a:picLocks noChangeAspect="1"/>
          </p:cNvPicPr>
          <p:nvPr/>
        </p:nvPicPr>
        <p:blipFill rotWithShape="1">
          <a:blip r:embed="rId2" cstate="print">
            <a:extLst>
              <a:ext uri="{28A0092B-C50C-407E-A947-70E740481C1C}">
                <a14:useLocalDpi xmlns:a14="http://schemas.microsoft.com/office/drawing/2010/main" val="0"/>
              </a:ext>
            </a:extLst>
          </a:blip>
          <a:srcRect l="28681" t="27778" r="27159" b="36667"/>
          <a:stretch/>
        </p:blipFill>
        <p:spPr>
          <a:xfrm>
            <a:off x="6781800" y="1295400"/>
            <a:ext cx="2057400" cy="227023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66469497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81000" y="5943600"/>
            <a:ext cx="8458200" cy="646331"/>
          </a:xfrm>
          <a:prstGeom prst="rect">
            <a:avLst/>
          </a:prstGeom>
          <a:solidFill>
            <a:schemeClr val="bg1"/>
          </a:solidFill>
          <a:ln>
            <a:solidFill>
              <a:srgbClr val="FFFF00"/>
            </a:solidFill>
          </a:ln>
        </p:spPr>
        <p:txBody>
          <a:bodyPr wrap="square">
            <a:spAutoFit/>
          </a:bodyPr>
          <a:lstStyle/>
          <a:p>
            <a:r>
              <a:rPr lang="en-US" sz="1200" b="1" u="sng" dirty="0" smtClean="0">
                <a:latin typeface="Bodoni MT" pitchFamily="18" charset="0"/>
                <a:ea typeface="Batang" pitchFamily="18" charset="-127"/>
              </a:rPr>
              <a:t>Courtesy of</a:t>
            </a:r>
            <a:br>
              <a:rPr lang="en-US" sz="1200" b="1" u="sng" dirty="0" smtClean="0">
                <a:latin typeface="Bodoni MT" pitchFamily="18" charset="0"/>
                <a:ea typeface="Batang" pitchFamily="18" charset="-127"/>
              </a:rPr>
            </a:br>
            <a:r>
              <a:rPr lang="en-US" sz="1200" b="1" dirty="0" smtClean="0">
                <a:latin typeface="Bodoni MT" pitchFamily="18" charset="0"/>
                <a:ea typeface="Batang" pitchFamily="18" charset="-127"/>
              </a:rPr>
              <a:t>Text:  Thoughts Along the Way, Ariel </a:t>
            </a:r>
            <a:r>
              <a:rPr lang="en-US" sz="1200" b="1" dirty="0" err="1" smtClean="0">
                <a:latin typeface="Bodoni MT" pitchFamily="18" charset="0"/>
                <a:ea typeface="Batang" pitchFamily="18" charset="-127"/>
              </a:rPr>
              <a:t>Melchoir</a:t>
            </a:r>
            <a:r>
              <a:rPr lang="en-US" sz="1200" b="1" dirty="0" smtClean="0">
                <a:latin typeface="Bodoni MT" pitchFamily="18" charset="0"/>
                <a:ea typeface="Batang" pitchFamily="18" charset="-127"/>
              </a:rPr>
              <a:t>, Sr., page 42</a:t>
            </a:r>
          </a:p>
          <a:p>
            <a:r>
              <a:rPr lang="en-US" sz="1200" b="1" dirty="0" smtClean="0">
                <a:latin typeface="Bodoni MT" pitchFamily="18" charset="0"/>
                <a:ea typeface="Batang" pitchFamily="18" charset="-127"/>
              </a:rPr>
              <a:t>Picture</a:t>
            </a:r>
            <a:r>
              <a:rPr lang="en-US" sz="1200" b="1" dirty="0">
                <a:latin typeface="Bodoni MT" pitchFamily="18" charset="0"/>
                <a:ea typeface="Batang" pitchFamily="18" charset="-127"/>
              </a:rPr>
              <a:t>:  http://www.payphoneoutlet.com/antique-phonesnovelty-phonesretro-phones-c-111.html</a:t>
            </a:r>
          </a:p>
        </p:txBody>
      </p:sp>
      <p:sp>
        <p:nvSpPr>
          <p:cNvPr id="12" name="Title 1"/>
          <p:cNvSpPr txBox="1">
            <a:spLocks/>
          </p:cNvSpPr>
          <p:nvPr/>
        </p:nvSpPr>
        <p:spPr>
          <a:xfrm>
            <a:off x="2590800" y="287476"/>
            <a:ext cx="4305300" cy="762000"/>
          </a:xfrm>
          <a:prstGeom prst="rect">
            <a:avLst/>
          </a:prstGeom>
          <a:ln>
            <a:solidFill>
              <a:srgbClr val="00B0F0"/>
            </a:solidFill>
          </a:ln>
        </p:spPr>
        <p:style>
          <a:lnRef idx="2">
            <a:schemeClr val="accent1"/>
          </a:lnRef>
          <a:fillRef idx="1">
            <a:schemeClr val="lt1"/>
          </a:fillRef>
          <a:effectRef idx="0">
            <a:schemeClr val="accent1"/>
          </a:effectRef>
          <a:fontRef idx="minor">
            <a:schemeClr val="dk1"/>
          </a:fontRef>
        </p:style>
        <p:txBody>
          <a:bodyPr vert="horz" anchor="b" anchorCtr="0">
            <a:normAutofit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rPr>
              <a:t>OCTOBER</a:t>
            </a:r>
            <a:r>
              <a:rPr kumimoji="0" lang="en-US" sz="4800" b="1" i="0" u="none" strike="noStrike" kern="1200" normalizeH="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 </a:t>
            </a:r>
            <a:r>
              <a:rPr kumimoji="0" lang="en-US" sz="4800" b="1" i="0" u="none" strike="noStrike" kern="1200" normalizeH="0" baseline="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16</a:t>
            </a:r>
            <a:r>
              <a:rPr kumimoji="0" lang="en-US" sz="4800" b="1" i="0" u="none" strike="noStrike" kern="1200" normalizeH="0" baseline="3000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th</a:t>
            </a:r>
            <a:r>
              <a:rPr kumimoji="0" lang="en-US" sz="4800" b="1" i="0" u="none" strike="noStrike" kern="1200" normalizeH="0" baseline="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a:t>
            </a:r>
            <a:endParaRPr kumimoji="0" lang="en-US" sz="4800" b="1" i="0" u="none" strike="noStrike" kern="1200" normalizeH="0" baseline="0" noProof="0" dirty="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endParaRPr>
          </a:p>
        </p:txBody>
      </p:sp>
      <p:sp>
        <p:nvSpPr>
          <p:cNvPr id="13" name="TextBox 12"/>
          <p:cNvSpPr txBox="1"/>
          <p:nvPr/>
        </p:nvSpPr>
        <p:spPr>
          <a:xfrm>
            <a:off x="457200" y="1126153"/>
            <a:ext cx="5943600" cy="3293209"/>
          </a:xfrm>
          <a:prstGeom prst="rect">
            <a:avLst/>
          </a:prstGeom>
          <a:ln>
            <a:solidFill>
              <a:srgbClr val="00B0F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just"/>
            <a:r>
              <a:rPr lang="en-US" sz="2600" b="1" dirty="0" smtClean="0"/>
              <a:t>1934:</a:t>
            </a:r>
          </a:p>
          <a:p>
            <a:pPr algn="just"/>
            <a:r>
              <a:rPr lang="en-US" sz="2600" b="1" dirty="0" smtClean="0"/>
              <a:t>When the Virgin Islands Company’s plans were first made public, a storm of protest arose in St. Croix.  Oppositions of every kind were let loose. Delegates spent public money in mad race to Washington to arrest the march of social adjustment under the New Deal.</a:t>
            </a: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456680" y="1295400"/>
            <a:ext cx="2227072" cy="24384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05774865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81000" y="5943600"/>
            <a:ext cx="8458200" cy="646331"/>
          </a:xfrm>
          <a:prstGeom prst="rect">
            <a:avLst/>
          </a:prstGeom>
          <a:solidFill>
            <a:schemeClr val="bg1"/>
          </a:solidFill>
          <a:ln>
            <a:solidFill>
              <a:srgbClr val="FFFF00"/>
            </a:solidFill>
          </a:ln>
        </p:spPr>
        <p:txBody>
          <a:bodyPr wrap="square">
            <a:spAutoFit/>
          </a:bodyPr>
          <a:lstStyle/>
          <a:p>
            <a:r>
              <a:rPr lang="en-US" sz="1200" b="1" u="sng" dirty="0" smtClean="0">
                <a:latin typeface="Bodoni MT" pitchFamily="18" charset="0"/>
                <a:ea typeface="Batang" pitchFamily="18" charset="-127"/>
              </a:rPr>
              <a:t>Courtesy of</a:t>
            </a:r>
            <a:br>
              <a:rPr lang="en-US" sz="1200" b="1" u="sng" dirty="0" smtClean="0">
                <a:latin typeface="Bodoni MT" pitchFamily="18" charset="0"/>
                <a:ea typeface="Batang" pitchFamily="18" charset="-127"/>
              </a:rPr>
            </a:br>
            <a:r>
              <a:rPr lang="en-US" sz="1200" b="1" dirty="0" smtClean="0">
                <a:latin typeface="Bodoni MT" pitchFamily="18" charset="0"/>
                <a:ea typeface="Batang" pitchFamily="18" charset="-127"/>
              </a:rPr>
              <a:t>Text:  Today in VI History</a:t>
            </a:r>
          </a:p>
          <a:p>
            <a:r>
              <a:rPr lang="en-US" sz="1200" b="1" dirty="0" smtClean="0">
                <a:latin typeface="Bodoni MT" pitchFamily="18" charset="0"/>
                <a:ea typeface="Batang" pitchFamily="18" charset="-127"/>
              </a:rPr>
              <a:t>Picture</a:t>
            </a:r>
            <a:r>
              <a:rPr lang="en-US" sz="1200" b="1" dirty="0">
                <a:latin typeface="Bodoni MT" pitchFamily="18" charset="0"/>
                <a:ea typeface="Batang" pitchFamily="18" charset="-127"/>
              </a:rPr>
              <a:t>:  http://www.beyond-black-friday.com/category/holidays-2/</a:t>
            </a:r>
          </a:p>
        </p:txBody>
      </p:sp>
      <p:sp>
        <p:nvSpPr>
          <p:cNvPr id="12" name="Title 1"/>
          <p:cNvSpPr txBox="1">
            <a:spLocks/>
          </p:cNvSpPr>
          <p:nvPr/>
        </p:nvSpPr>
        <p:spPr>
          <a:xfrm>
            <a:off x="2590800" y="287476"/>
            <a:ext cx="4305300" cy="762000"/>
          </a:xfrm>
          <a:prstGeom prst="rect">
            <a:avLst/>
          </a:prstGeom>
          <a:ln>
            <a:solidFill>
              <a:srgbClr val="00B0F0"/>
            </a:solidFill>
          </a:ln>
        </p:spPr>
        <p:style>
          <a:lnRef idx="2">
            <a:schemeClr val="accent1"/>
          </a:lnRef>
          <a:fillRef idx="1">
            <a:schemeClr val="lt1"/>
          </a:fillRef>
          <a:effectRef idx="0">
            <a:schemeClr val="accent1"/>
          </a:effectRef>
          <a:fontRef idx="minor">
            <a:schemeClr val="dk1"/>
          </a:fontRef>
        </p:style>
        <p:txBody>
          <a:bodyPr vert="horz" anchor="b" anchorCtr="0">
            <a:normAutofit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rPr>
              <a:t>OCTOBER</a:t>
            </a:r>
            <a:r>
              <a:rPr kumimoji="0" lang="en-US" sz="4800" b="1" i="0" u="none" strike="noStrike" kern="1200" normalizeH="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 </a:t>
            </a:r>
            <a:r>
              <a:rPr kumimoji="0" lang="en-US" sz="4800" b="1" i="0" u="none" strike="noStrike" kern="1200" normalizeH="0" baseline="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17</a:t>
            </a:r>
            <a:r>
              <a:rPr kumimoji="0" lang="en-US" sz="4800" b="1" i="0" u="none" strike="noStrike" kern="1200" normalizeH="0" baseline="3000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th</a:t>
            </a:r>
            <a:r>
              <a:rPr kumimoji="0" lang="en-US" sz="4800" b="1" i="0" u="none" strike="noStrike" kern="1200" normalizeH="0" baseline="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a:t>
            </a:r>
            <a:endParaRPr kumimoji="0" lang="en-US" sz="4800" b="1" i="0" u="none" strike="noStrike" kern="1200" normalizeH="0" baseline="0" noProof="0" dirty="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endParaRPr>
          </a:p>
        </p:txBody>
      </p:sp>
      <p:sp>
        <p:nvSpPr>
          <p:cNvPr id="13" name="TextBox 12"/>
          <p:cNvSpPr txBox="1"/>
          <p:nvPr/>
        </p:nvSpPr>
        <p:spPr>
          <a:xfrm>
            <a:off x="457200" y="1126153"/>
            <a:ext cx="5943600" cy="4524315"/>
          </a:xfrm>
          <a:prstGeom prst="rect">
            <a:avLst/>
          </a:prstGeom>
          <a:ln>
            <a:solidFill>
              <a:srgbClr val="00B0F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just"/>
            <a:r>
              <a:rPr lang="en-US" sz="3200" b="1" dirty="0"/>
              <a:t>1493</a:t>
            </a:r>
            <a:r>
              <a:rPr lang="en-US" sz="3200" b="1" dirty="0" smtClean="0"/>
              <a:t>:</a:t>
            </a:r>
          </a:p>
          <a:p>
            <a:pPr algn="just"/>
            <a:r>
              <a:rPr lang="en-US" sz="3200" b="1" dirty="0" smtClean="0"/>
              <a:t>Christopher </a:t>
            </a:r>
            <a:r>
              <a:rPr lang="en-US" sz="3200" b="1" dirty="0"/>
              <a:t>Columbus began his second voyage to the New World.  This Italian explorer sailed with 17 smaller boats called Caravels, not with the larger  boats - Nina, </a:t>
            </a:r>
            <a:r>
              <a:rPr lang="en-US" sz="3200" b="1" dirty="0" err="1"/>
              <a:t>Pinta</a:t>
            </a:r>
            <a:r>
              <a:rPr lang="en-US" sz="3200" b="1" dirty="0"/>
              <a:t>, and Santa Maria - as he did on his first voyage</a:t>
            </a:r>
            <a:r>
              <a:rPr lang="en-US" sz="3200" b="1" dirty="0" smtClean="0"/>
              <a:t>.</a:t>
            </a:r>
            <a:endParaRPr lang="en-US" sz="3200" i="1" dirty="0"/>
          </a:p>
        </p:txBody>
      </p:sp>
      <p:pic>
        <p:nvPicPr>
          <p:cNvPr id="1026" name="Picture 2" descr="http://www.beyond-black-friday.com/wp-content/uploads/2010/10/christopher-columbu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77000" y="1322288"/>
            <a:ext cx="2169379" cy="241151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250776105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457200" y="6091535"/>
            <a:ext cx="8382000" cy="461665"/>
          </a:xfrm>
          <a:prstGeom prst="rect">
            <a:avLst/>
          </a:prstGeom>
          <a:solidFill>
            <a:srgbClr val="FFFF99"/>
          </a:solidFill>
        </p:spPr>
        <p:style>
          <a:lnRef idx="2">
            <a:schemeClr val="accent4"/>
          </a:lnRef>
          <a:fillRef idx="1">
            <a:schemeClr val="lt1"/>
          </a:fillRef>
          <a:effectRef idx="0">
            <a:schemeClr val="accent4"/>
          </a:effectRef>
          <a:fontRef idx="minor">
            <a:schemeClr val="dk1"/>
          </a:fontRef>
        </p:style>
        <p:txBody>
          <a:bodyPr wrap="square">
            <a:spAutoFit/>
          </a:bodyPr>
          <a:lstStyle/>
          <a:p>
            <a:r>
              <a:rPr lang="en-US" sz="1200" b="1" dirty="0" smtClean="0">
                <a:latin typeface="Baskerville Old Face" pitchFamily="18" charset="0"/>
              </a:rPr>
              <a:t>Courtesy of</a:t>
            </a:r>
          </a:p>
          <a:p>
            <a:r>
              <a:rPr lang="en-US" sz="1200" b="1" dirty="0" smtClean="0">
                <a:latin typeface="Baskerville Old Face" pitchFamily="18" charset="0"/>
              </a:rPr>
              <a:t>Text &amp; Picture:  Division of Virgin Islands Cultural Education</a:t>
            </a:r>
          </a:p>
        </p:txBody>
      </p:sp>
      <p:sp>
        <p:nvSpPr>
          <p:cNvPr id="8" name="Title 1"/>
          <p:cNvSpPr txBox="1">
            <a:spLocks/>
          </p:cNvSpPr>
          <p:nvPr/>
        </p:nvSpPr>
        <p:spPr>
          <a:xfrm>
            <a:off x="685800" y="4876800"/>
            <a:ext cx="7924800" cy="838200"/>
          </a:xfrm>
          <a:prstGeom prst="rect">
            <a:avLst/>
          </a:prstGeom>
          <a:solidFill>
            <a:srgbClr val="00B0F0"/>
          </a:solidFill>
          <a:ln/>
        </p:spPr>
        <p:style>
          <a:lnRef idx="1">
            <a:schemeClr val="accent5"/>
          </a:lnRef>
          <a:fillRef idx="2">
            <a:schemeClr val="accent5"/>
          </a:fillRef>
          <a:effectRef idx="1">
            <a:schemeClr val="accent5"/>
          </a:effectRef>
          <a:fontRef idx="minor">
            <a:schemeClr val="dk1"/>
          </a:fontRef>
        </p:style>
        <p:txBody>
          <a:bodyPr vert="horz" anchor="b" anchorCtr="0">
            <a:normAutofit/>
            <a:scene3d>
              <a:camera prst="orthographicFront"/>
              <a:lightRig rig="soft" dir="t">
                <a:rot lat="0" lon="0" rev="15600000"/>
              </a:lightRig>
            </a:scene3d>
            <a:sp3d extrusionH="57150" prstMaterial="softEdge">
              <a:bevelT w="25400" h="381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000" b="1" dirty="0" smtClean="0">
                <a:ln/>
                <a:solidFill>
                  <a:srgbClr val="FFFF00"/>
                </a:solidFill>
                <a:latin typeface="+mj-lt"/>
                <a:ea typeface="+mj-ea"/>
                <a:cs typeface="+mj-cs"/>
              </a:rPr>
              <a:t>University of the Virgin Islands – STX Campus</a:t>
            </a:r>
            <a:endParaRPr kumimoji="0" lang="en-US" sz="3000" b="1" i="0" u="none" strike="noStrike" kern="1200" normalizeH="0" baseline="0" noProof="0" dirty="0">
              <a:ln/>
              <a:solidFill>
                <a:srgbClr val="FFFF00"/>
              </a:solidFill>
              <a:uLnTx/>
              <a:uFillTx/>
              <a:latin typeface="+mj-lt"/>
              <a:ea typeface="+mj-ea"/>
              <a:cs typeface="+mj-cs"/>
            </a:endParaRPr>
          </a:p>
        </p:txBody>
      </p:sp>
      <p:pic>
        <p:nvPicPr>
          <p:cNvPr id="2" name="Picture 1"/>
          <p:cNvPicPr>
            <a:picLocks noChangeAspect="1"/>
          </p:cNvPicPr>
          <p:nvPr/>
        </p:nvPicPr>
        <p:blipFill rotWithShape="1">
          <a:blip r:embed="rId2" cstate="print">
            <a:extLst>
              <a:ext uri="{28A0092B-C50C-407E-A947-70E740481C1C}">
                <a14:useLocalDpi xmlns:a14="http://schemas.microsoft.com/office/drawing/2010/main" val="0"/>
              </a:ext>
            </a:extLst>
          </a:blip>
          <a:srcRect l="2500" t="13182" r="3333" b="12065"/>
          <a:stretch/>
        </p:blipFill>
        <p:spPr>
          <a:xfrm>
            <a:off x="1295400" y="533400"/>
            <a:ext cx="6629400" cy="393070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699539321"/>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81000" y="5943600"/>
            <a:ext cx="8458200" cy="646331"/>
          </a:xfrm>
          <a:prstGeom prst="rect">
            <a:avLst/>
          </a:prstGeom>
          <a:solidFill>
            <a:schemeClr val="bg1"/>
          </a:solidFill>
          <a:ln>
            <a:solidFill>
              <a:srgbClr val="FFFF00"/>
            </a:solidFill>
          </a:ln>
        </p:spPr>
        <p:txBody>
          <a:bodyPr wrap="square">
            <a:spAutoFit/>
          </a:bodyPr>
          <a:lstStyle/>
          <a:p>
            <a:r>
              <a:rPr lang="en-US" sz="1200" b="1" u="sng" dirty="0" smtClean="0">
                <a:latin typeface="Bodoni MT" pitchFamily="18" charset="0"/>
                <a:ea typeface="Batang" pitchFamily="18" charset="-127"/>
              </a:rPr>
              <a:t>Courtesy of</a:t>
            </a:r>
            <a:br>
              <a:rPr lang="en-US" sz="1200" b="1" u="sng" dirty="0" smtClean="0">
                <a:latin typeface="Bodoni MT" pitchFamily="18" charset="0"/>
                <a:ea typeface="Batang" pitchFamily="18" charset="-127"/>
              </a:rPr>
            </a:br>
            <a:r>
              <a:rPr lang="en-US" sz="1200" b="1" dirty="0" smtClean="0">
                <a:latin typeface="Bodoni MT" pitchFamily="18" charset="0"/>
                <a:ea typeface="Batang" pitchFamily="18" charset="-127"/>
              </a:rPr>
              <a:t>Text:  Today in VI History</a:t>
            </a:r>
          </a:p>
          <a:p>
            <a:r>
              <a:rPr lang="en-US" sz="1200" b="1" dirty="0" smtClean="0">
                <a:latin typeface="Bodoni MT" pitchFamily="18" charset="0"/>
                <a:ea typeface="Batang" pitchFamily="18" charset="-127"/>
              </a:rPr>
              <a:t>Picture</a:t>
            </a:r>
            <a:r>
              <a:rPr lang="en-US" sz="1200" b="1" dirty="0">
                <a:latin typeface="Bodoni MT" pitchFamily="18" charset="0"/>
                <a:ea typeface="Batang" pitchFamily="18" charset="-127"/>
              </a:rPr>
              <a:t>:  http://paulinespiratesandprivateers.blogspot.com/2011/08/sailor-mouth-saturday-all.html</a:t>
            </a:r>
          </a:p>
        </p:txBody>
      </p:sp>
      <p:sp>
        <p:nvSpPr>
          <p:cNvPr id="12" name="Title 1"/>
          <p:cNvSpPr txBox="1">
            <a:spLocks/>
          </p:cNvSpPr>
          <p:nvPr/>
        </p:nvSpPr>
        <p:spPr>
          <a:xfrm>
            <a:off x="2590800" y="287476"/>
            <a:ext cx="4305300" cy="762000"/>
          </a:xfrm>
          <a:prstGeom prst="rect">
            <a:avLst/>
          </a:prstGeom>
          <a:ln>
            <a:solidFill>
              <a:srgbClr val="00B0F0"/>
            </a:solidFill>
          </a:ln>
        </p:spPr>
        <p:style>
          <a:lnRef idx="2">
            <a:schemeClr val="accent1"/>
          </a:lnRef>
          <a:fillRef idx="1">
            <a:schemeClr val="lt1"/>
          </a:fillRef>
          <a:effectRef idx="0">
            <a:schemeClr val="accent1"/>
          </a:effectRef>
          <a:fontRef idx="minor">
            <a:schemeClr val="dk1"/>
          </a:fontRef>
        </p:style>
        <p:txBody>
          <a:bodyPr vert="horz" anchor="b" anchorCtr="0">
            <a:normAutofit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rPr>
              <a:t>OCTOBER</a:t>
            </a:r>
            <a:r>
              <a:rPr kumimoji="0" lang="en-US" sz="4800" b="1" i="0" u="none" strike="noStrike" kern="1200" normalizeH="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 </a:t>
            </a:r>
            <a:r>
              <a:rPr kumimoji="0" lang="en-US" sz="4800" b="1" i="0" u="none" strike="noStrike" kern="1200" normalizeH="0" baseline="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18</a:t>
            </a:r>
            <a:r>
              <a:rPr kumimoji="0" lang="en-US" sz="4800" b="1" i="0" u="none" strike="noStrike" kern="1200" normalizeH="0" baseline="3000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th</a:t>
            </a:r>
            <a:r>
              <a:rPr kumimoji="0" lang="en-US" sz="4800" b="1" i="0" u="none" strike="noStrike" kern="1200" normalizeH="0" baseline="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a:t>
            </a:r>
            <a:endParaRPr kumimoji="0" lang="en-US" sz="4800" b="1" i="0" u="none" strike="noStrike" kern="1200" normalizeH="0" baseline="0" noProof="0" dirty="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endParaRPr>
          </a:p>
        </p:txBody>
      </p:sp>
      <p:sp>
        <p:nvSpPr>
          <p:cNvPr id="13" name="TextBox 12"/>
          <p:cNvSpPr txBox="1"/>
          <p:nvPr/>
        </p:nvSpPr>
        <p:spPr>
          <a:xfrm>
            <a:off x="457200" y="1126153"/>
            <a:ext cx="8305800" cy="2893100"/>
          </a:xfrm>
          <a:prstGeom prst="rect">
            <a:avLst/>
          </a:prstGeom>
          <a:ln>
            <a:solidFill>
              <a:srgbClr val="00B0F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just"/>
            <a:r>
              <a:rPr lang="en-US" sz="2600" b="1" dirty="0"/>
              <a:t>1700</a:t>
            </a:r>
            <a:r>
              <a:rPr lang="en-US" sz="2600" b="1" dirty="0" smtClean="0"/>
              <a:t>:</a:t>
            </a:r>
          </a:p>
          <a:p>
            <a:pPr algn="just"/>
            <a:r>
              <a:rPr lang="en-US" sz="2600" b="1" dirty="0" smtClean="0"/>
              <a:t>Governor </a:t>
            </a:r>
            <a:r>
              <a:rPr lang="en-US" sz="2600" b="1" dirty="0"/>
              <a:t>Johan Lorentz reported to the directors of the Danish West India Company that Tempest Rogers, a </a:t>
            </a:r>
            <a:r>
              <a:rPr lang="en-US" sz="2600" b="1" dirty="0" err="1"/>
              <a:t>madagascar</a:t>
            </a:r>
            <a:r>
              <a:rPr lang="en-US" sz="2600" b="1" dirty="0"/>
              <a:t> pirate and former friend of the infamous Captain Kidd, appeared in St. Thomas.  He asked permission to remain on the island to have </a:t>
            </a:r>
            <a:r>
              <a:rPr lang="en-US" sz="2600" b="1" dirty="0" smtClean="0"/>
              <a:t>his boat </a:t>
            </a:r>
            <a:r>
              <a:rPr lang="en-US" sz="2600" b="1" dirty="0"/>
              <a:t>repaired.  </a:t>
            </a:r>
            <a:r>
              <a:rPr lang="en-US" sz="2600" b="1" dirty="0" smtClean="0"/>
              <a:t>Governor Lorentz </a:t>
            </a:r>
            <a:r>
              <a:rPr lang="en-US" sz="2600" b="1" dirty="0"/>
              <a:t>refused </a:t>
            </a:r>
            <a:r>
              <a:rPr lang="en-US" sz="2600" b="1" dirty="0" smtClean="0"/>
              <a:t>his request.</a:t>
            </a:r>
            <a:endParaRPr lang="en-US" sz="2600" i="1" dirty="0"/>
          </a:p>
        </p:txBody>
      </p:sp>
      <p:pic>
        <p:nvPicPr>
          <p:cNvPr id="2050" name="Picture 2" descr="http://2.bp.blogspot.com/-woYB7viF33k/TlmNLqpkghI/AAAAAAAACR4/v77eaoAqx3w/s1600/Clipper+Ship+Blue+Jacket+on+Choppy+Seas+by+Montague+Dawson.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322811" y="4095931"/>
            <a:ext cx="2773189" cy="181921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230328855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81000" y="5943600"/>
            <a:ext cx="8458200" cy="646331"/>
          </a:xfrm>
          <a:prstGeom prst="rect">
            <a:avLst/>
          </a:prstGeom>
          <a:solidFill>
            <a:schemeClr val="bg1"/>
          </a:solidFill>
          <a:ln>
            <a:solidFill>
              <a:srgbClr val="FFFF00"/>
            </a:solidFill>
          </a:ln>
        </p:spPr>
        <p:txBody>
          <a:bodyPr wrap="square">
            <a:spAutoFit/>
          </a:bodyPr>
          <a:lstStyle/>
          <a:p>
            <a:r>
              <a:rPr lang="en-US" sz="1200" b="1" u="sng" dirty="0" smtClean="0">
                <a:latin typeface="Bodoni MT" pitchFamily="18" charset="0"/>
                <a:ea typeface="Batang" pitchFamily="18" charset="-127"/>
              </a:rPr>
              <a:t>Courtesy of</a:t>
            </a:r>
            <a:br>
              <a:rPr lang="en-US" sz="1200" b="1" u="sng" dirty="0" smtClean="0">
                <a:latin typeface="Bodoni MT" pitchFamily="18" charset="0"/>
                <a:ea typeface="Batang" pitchFamily="18" charset="-127"/>
              </a:rPr>
            </a:br>
            <a:r>
              <a:rPr lang="en-US" sz="1200" b="1" dirty="0" smtClean="0">
                <a:latin typeface="Bodoni MT" pitchFamily="18" charset="0"/>
                <a:ea typeface="Batang" pitchFamily="18" charset="-127"/>
              </a:rPr>
              <a:t>Text:  Today in VI History</a:t>
            </a:r>
          </a:p>
          <a:p>
            <a:r>
              <a:rPr lang="en-US" sz="1200" b="1" dirty="0" smtClean="0">
                <a:latin typeface="Bodoni MT" pitchFamily="18" charset="0"/>
                <a:ea typeface="Batang" pitchFamily="18" charset="-127"/>
              </a:rPr>
              <a:t>Picture</a:t>
            </a:r>
            <a:r>
              <a:rPr lang="en-US" sz="1200" b="1" dirty="0">
                <a:latin typeface="Bodoni MT" pitchFamily="18" charset="0"/>
                <a:ea typeface="Batang" pitchFamily="18" charset="-127"/>
              </a:rPr>
              <a:t>:  http://harmoniclodge.com/blog-news-2/</a:t>
            </a:r>
          </a:p>
        </p:txBody>
      </p:sp>
      <p:sp>
        <p:nvSpPr>
          <p:cNvPr id="12" name="Title 1"/>
          <p:cNvSpPr txBox="1">
            <a:spLocks/>
          </p:cNvSpPr>
          <p:nvPr/>
        </p:nvSpPr>
        <p:spPr>
          <a:xfrm>
            <a:off x="2590800" y="287476"/>
            <a:ext cx="4305300" cy="762000"/>
          </a:xfrm>
          <a:prstGeom prst="rect">
            <a:avLst/>
          </a:prstGeom>
          <a:ln>
            <a:solidFill>
              <a:srgbClr val="00B0F0"/>
            </a:solidFill>
          </a:ln>
        </p:spPr>
        <p:style>
          <a:lnRef idx="2">
            <a:schemeClr val="accent1"/>
          </a:lnRef>
          <a:fillRef idx="1">
            <a:schemeClr val="lt1"/>
          </a:fillRef>
          <a:effectRef idx="0">
            <a:schemeClr val="accent1"/>
          </a:effectRef>
          <a:fontRef idx="minor">
            <a:schemeClr val="dk1"/>
          </a:fontRef>
        </p:style>
        <p:txBody>
          <a:bodyPr vert="horz" anchor="b" anchorCtr="0">
            <a:normAutofit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rPr>
              <a:t>OCTOBER</a:t>
            </a:r>
            <a:r>
              <a:rPr kumimoji="0" lang="en-US" sz="4800" b="1" i="0" u="none" strike="noStrike" kern="1200" normalizeH="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 </a:t>
            </a:r>
            <a:r>
              <a:rPr kumimoji="0" lang="en-US" sz="4800" b="1" i="0" u="none" strike="noStrike" kern="1200" normalizeH="0" baseline="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19</a:t>
            </a:r>
            <a:r>
              <a:rPr kumimoji="0" lang="en-US" sz="4800" b="1" i="0" u="none" strike="noStrike" kern="1200" normalizeH="0" baseline="3000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th</a:t>
            </a:r>
            <a:r>
              <a:rPr kumimoji="0" lang="en-US" sz="4800" b="1" i="0" u="none" strike="noStrike" kern="1200" normalizeH="0" baseline="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a:t>
            </a:r>
            <a:endParaRPr kumimoji="0" lang="en-US" sz="4800" b="1" i="0" u="none" strike="noStrike" kern="1200" normalizeH="0" baseline="0" noProof="0" dirty="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endParaRPr>
          </a:p>
        </p:txBody>
      </p:sp>
      <p:sp>
        <p:nvSpPr>
          <p:cNvPr id="13" name="TextBox 12"/>
          <p:cNvSpPr txBox="1"/>
          <p:nvPr/>
        </p:nvSpPr>
        <p:spPr>
          <a:xfrm>
            <a:off x="457200" y="1126153"/>
            <a:ext cx="6324600" cy="4662815"/>
          </a:xfrm>
          <a:prstGeom prst="rect">
            <a:avLst/>
          </a:prstGeom>
          <a:ln>
            <a:solidFill>
              <a:srgbClr val="00B0F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just"/>
            <a:r>
              <a:rPr lang="en-US" sz="2700" b="1" dirty="0"/>
              <a:t>1818</a:t>
            </a:r>
            <a:r>
              <a:rPr lang="en-US" sz="2700" b="1" dirty="0" smtClean="0"/>
              <a:t>:</a:t>
            </a:r>
          </a:p>
          <a:p>
            <a:pPr algn="just"/>
            <a:r>
              <a:rPr lang="en-US" sz="2700" b="1" dirty="0" smtClean="0"/>
              <a:t>The </a:t>
            </a:r>
            <a:r>
              <a:rPr lang="en-US" sz="2700" b="1" dirty="0"/>
              <a:t>Harmonic Lodge 346 was founded in the Danish West Indies.  Although there were two other lodges in the territory, they didn’t admit freed Blacks or Jews.  So a special petition was made to the Grand Lodge of England and the request was approved.   When the territory was sold in 1917, the Harmonic </a:t>
            </a:r>
            <a:r>
              <a:rPr lang="en-US" sz="2700" b="1" dirty="0" smtClean="0"/>
              <a:t>Lodge 346 </a:t>
            </a:r>
            <a:r>
              <a:rPr lang="en-US" sz="2700" b="1" dirty="0"/>
              <a:t>was the only </a:t>
            </a:r>
            <a:r>
              <a:rPr lang="en-US" sz="2700" b="1" dirty="0" smtClean="0"/>
              <a:t>English Lodge </a:t>
            </a:r>
            <a:r>
              <a:rPr lang="en-US" sz="2700" b="1" dirty="0"/>
              <a:t>on American soil</a:t>
            </a:r>
            <a:r>
              <a:rPr lang="en-US" sz="2700" b="1" dirty="0" smtClean="0"/>
              <a:t>.</a:t>
            </a:r>
            <a:endParaRPr lang="en-US" sz="2700" i="1" dirty="0"/>
          </a:p>
        </p:txBody>
      </p:sp>
      <p:pic>
        <p:nvPicPr>
          <p:cNvPr id="3074" name="Picture 2" descr="http://harmoniclodge.com/wp-content/uploads/2012/09/hlsymbol-135x135.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3" y="1295400"/>
            <a:ext cx="1981198" cy="19812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200392447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81000" y="5943600"/>
            <a:ext cx="8458200" cy="646331"/>
          </a:xfrm>
          <a:prstGeom prst="rect">
            <a:avLst/>
          </a:prstGeom>
          <a:solidFill>
            <a:schemeClr val="bg1"/>
          </a:solidFill>
          <a:ln>
            <a:solidFill>
              <a:srgbClr val="FFFF00"/>
            </a:solidFill>
          </a:ln>
        </p:spPr>
        <p:txBody>
          <a:bodyPr wrap="square">
            <a:spAutoFit/>
          </a:bodyPr>
          <a:lstStyle/>
          <a:p>
            <a:r>
              <a:rPr lang="en-US" sz="1200" b="1" u="sng" dirty="0" smtClean="0">
                <a:latin typeface="Bodoni MT" pitchFamily="18" charset="0"/>
                <a:ea typeface="Batang" pitchFamily="18" charset="-127"/>
              </a:rPr>
              <a:t>Courtesy of</a:t>
            </a:r>
            <a:br>
              <a:rPr lang="en-US" sz="1200" b="1" u="sng" dirty="0" smtClean="0">
                <a:latin typeface="Bodoni MT" pitchFamily="18" charset="0"/>
                <a:ea typeface="Batang" pitchFamily="18" charset="-127"/>
              </a:rPr>
            </a:br>
            <a:r>
              <a:rPr lang="en-US" sz="1200" b="1" dirty="0" smtClean="0">
                <a:latin typeface="Bodoni MT" pitchFamily="18" charset="0"/>
                <a:ea typeface="Batang" pitchFamily="18" charset="-127"/>
              </a:rPr>
              <a:t>Text:  Legislative Archives</a:t>
            </a:r>
          </a:p>
          <a:p>
            <a:r>
              <a:rPr lang="en-US" sz="1200" b="1" dirty="0" smtClean="0">
                <a:latin typeface="Bodoni MT" pitchFamily="18" charset="0"/>
                <a:ea typeface="Batang" pitchFamily="18" charset="-127"/>
              </a:rPr>
              <a:t>Picture</a:t>
            </a:r>
            <a:r>
              <a:rPr lang="en-US" sz="1200" b="1" dirty="0">
                <a:latin typeface="Bodoni MT" pitchFamily="18" charset="0"/>
                <a:ea typeface="Batang" pitchFamily="18" charset="-127"/>
              </a:rPr>
              <a:t>:  </a:t>
            </a:r>
            <a:r>
              <a:rPr lang="en-US" sz="1200" b="1" dirty="0" smtClean="0">
                <a:latin typeface="Bodoni MT" pitchFamily="18" charset="0"/>
                <a:ea typeface="Batang" pitchFamily="18" charset="-127"/>
              </a:rPr>
              <a:t>Funeral Booklet</a:t>
            </a:r>
            <a:endParaRPr lang="en-US" sz="1200" b="1" dirty="0">
              <a:latin typeface="Bodoni MT" pitchFamily="18" charset="0"/>
              <a:ea typeface="Batang" pitchFamily="18" charset="-127"/>
            </a:endParaRPr>
          </a:p>
        </p:txBody>
      </p:sp>
      <p:sp>
        <p:nvSpPr>
          <p:cNvPr id="12" name="Title 1"/>
          <p:cNvSpPr txBox="1">
            <a:spLocks/>
          </p:cNvSpPr>
          <p:nvPr/>
        </p:nvSpPr>
        <p:spPr>
          <a:xfrm>
            <a:off x="2590800" y="287476"/>
            <a:ext cx="4305300" cy="762000"/>
          </a:xfrm>
          <a:prstGeom prst="rect">
            <a:avLst/>
          </a:prstGeom>
          <a:ln>
            <a:solidFill>
              <a:srgbClr val="00B0F0"/>
            </a:solidFill>
          </a:ln>
        </p:spPr>
        <p:style>
          <a:lnRef idx="2">
            <a:schemeClr val="accent1"/>
          </a:lnRef>
          <a:fillRef idx="1">
            <a:schemeClr val="lt1"/>
          </a:fillRef>
          <a:effectRef idx="0">
            <a:schemeClr val="accent1"/>
          </a:effectRef>
          <a:fontRef idx="minor">
            <a:schemeClr val="dk1"/>
          </a:fontRef>
        </p:style>
        <p:txBody>
          <a:bodyPr vert="horz" anchor="b" anchorCtr="0">
            <a:normAutofit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rPr>
              <a:t>OCTOBER</a:t>
            </a:r>
            <a:r>
              <a:rPr kumimoji="0" lang="en-US" sz="4800" b="1" i="0" u="none" strike="noStrike" kern="1200" normalizeH="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 </a:t>
            </a:r>
            <a:r>
              <a:rPr kumimoji="0" lang="en-US" sz="4800" b="1" i="0" u="none" strike="noStrike" kern="1200" normalizeH="0" baseline="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20</a:t>
            </a:r>
            <a:r>
              <a:rPr kumimoji="0" lang="en-US" sz="4800" b="1" i="0" u="none" strike="noStrike" kern="1200" normalizeH="0" baseline="3000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th</a:t>
            </a:r>
            <a:r>
              <a:rPr kumimoji="0" lang="en-US" sz="4800" b="1" i="0" u="none" strike="noStrike" kern="1200" normalizeH="0" baseline="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a:t>
            </a:r>
            <a:endParaRPr kumimoji="0" lang="en-US" sz="4800" b="1" i="0" u="none" strike="noStrike" kern="1200" normalizeH="0" baseline="0" noProof="0" dirty="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endParaRPr>
          </a:p>
        </p:txBody>
      </p:sp>
      <p:sp>
        <p:nvSpPr>
          <p:cNvPr id="13" name="TextBox 12"/>
          <p:cNvSpPr txBox="1"/>
          <p:nvPr/>
        </p:nvSpPr>
        <p:spPr>
          <a:xfrm>
            <a:off x="457200" y="1126153"/>
            <a:ext cx="5791200" cy="3046988"/>
          </a:xfrm>
          <a:prstGeom prst="rect">
            <a:avLst/>
          </a:prstGeom>
          <a:ln>
            <a:solidFill>
              <a:srgbClr val="00B0F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just"/>
            <a:r>
              <a:rPr lang="en-US" sz="3200" b="1" dirty="0"/>
              <a:t>1981</a:t>
            </a:r>
            <a:r>
              <a:rPr lang="en-US" sz="3200" b="1" dirty="0" smtClean="0"/>
              <a:t>:</a:t>
            </a:r>
          </a:p>
          <a:p>
            <a:pPr algn="just"/>
            <a:r>
              <a:rPr lang="en-US" sz="3200" b="1" dirty="0" smtClean="0"/>
              <a:t>Act </a:t>
            </a:r>
            <a:r>
              <a:rPr lang="en-US" sz="3200" b="1" dirty="0"/>
              <a:t>#4651 was approved to establish the Richard Nicholas Callwood Scholarship for studies in Political Science </a:t>
            </a:r>
            <a:r>
              <a:rPr lang="en-US" sz="3200" b="1" dirty="0" smtClean="0"/>
              <a:t>and Administration.</a:t>
            </a:r>
            <a:endParaRPr lang="en-US" sz="3200" i="1" dirty="0"/>
          </a:p>
        </p:txBody>
      </p:sp>
      <p:pic>
        <p:nvPicPr>
          <p:cNvPr id="5" name="Picture 2" descr="C:\Users\alpbenjamin\Pictures\2012-05-15 Callwood, Richard Nicolas\Callwood, Richard Nicolas 001.jpg"/>
          <p:cNvPicPr>
            <a:picLocks noChangeAspect="1" noChangeArrowheads="1"/>
          </p:cNvPicPr>
          <p:nvPr/>
        </p:nvPicPr>
        <p:blipFill>
          <a:blip r:embed="rId2" cstate="print"/>
          <a:srcRect l="24000" t="5556" r="46941" b="70000"/>
          <a:stretch>
            <a:fillRect/>
          </a:stretch>
        </p:blipFill>
        <p:spPr bwMode="auto">
          <a:xfrm>
            <a:off x="6324600" y="1219200"/>
            <a:ext cx="2368665" cy="274266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407231943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81000" y="5943600"/>
            <a:ext cx="8458200" cy="646331"/>
          </a:xfrm>
          <a:prstGeom prst="rect">
            <a:avLst/>
          </a:prstGeom>
          <a:solidFill>
            <a:schemeClr val="bg1"/>
          </a:solidFill>
          <a:ln>
            <a:solidFill>
              <a:srgbClr val="FFFF00"/>
            </a:solidFill>
          </a:ln>
        </p:spPr>
        <p:txBody>
          <a:bodyPr wrap="square">
            <a:spAutoFit/>
          </a:bodyPr>
          <a:lstStyle/>
          <a:p>
            <a:r>
              <a:rPr lang="en-US" sz="1200" b="1" u="sng" dirty="0" smtClean="0">
                <a:latin typeface="Bodoni MT" pitchFamily="18" charset="0"/>
                <a:ea typeface="Batang" pitchFamily="18" charset="-127"/>
              </a:rPr>
              <a:t>Courtesy of</a:t>
            </a:r>
            <a:br>
              <a:rPr lang="en-US" sz="1200" b="1" u="sng" dirty="0" smtClean="0">
                <a:latin typeface="Bodoni MT" pitchFamily="18" charset="0"/>
                <a:ea typeface="Batang" pitchFamily="18" charset="-127"/>
              </a:rPr>
            </a:br>
            <a:r>
              <a:rPr lang="en-US" sz="1200" b="1" dirty="0" smtClean="0">
                <a:latin typeface="Bodoni MT" pitchFamily="18" charset="0"/>
                <a:ea typeface="Batang" pitchFamily="18" charset="-127"/>
              </a:rPr>
              <a:t>Text:  Legislative Archives</a:t>
            </a:r>
          </a:p>
          <a:p>
            <a:r>
              <a:rPr lang="en-US" sz="1200" b="1" dirty="0" smtClean="0">
                <a:latin typeface="Bodoni MT" pitchFamily="18" charset="0"/>
                <a:ea typeface="Batang" pitchFamily="18" charset="-127"/>
              </a:rPr>
              <a:t>Picture</a:t>
            </a:r>
            <a:r>
              <a:rPr lang="en-US" sz="1200" b="1" dirty="0">
                <a:latin typeface="Bodoni MT" pitchFamily="18" charset="0"/>
                <a:ea typeface="Batang" pitchFamily="18" charset="-127"/>
              </a:rPr>
              <a:t>:  http://www.saeopp.org/scholarships</a:t>
            </a:r>
          </a:p>
        </p:txBody>
      </p:sp>
      <p:sp>
        <p:nvSpPr>
          <p:cNvPr id="12" name="Title 1"/>
          <p:cNvSpPr txBox="1">
            <a:spLocks/>
          </p:cNvSpPr>
          <p:nvPr/>
        </p:nvSpPr>
        <p:spPr>
          <a:xfrm>
            <a:off x="2590800" y="287476"/>
            <a:ext cx="4305300" cy="762000"/>
          </a:xfrm>
          <a:prstGeom prst="rect">
            <a:avLst/>
          </a:prstGeom>
          <a:ln>
            <a:solidFill>
              <a:srgbClr val="00B0F0"/>
            </a:solidFill>
          </a:ln>
        </p:spPr>
        <p:style>
          <a:lnRef idx="2">
            <a:schemeClr val="accent1"/>
          </a:lnRef>
          <a:fillRef idx="1">
            <a:schemeClr val="lt1"/>
          </a:fillRef>
          <a:effectRef idx="0">
            <a:schemeClr val="accent1"/>
          </a:effectRef>
          <a:fontRef idx="minor">
            <a:schemeClr val="dk1"/>
          </a:fontRef>
        </p:style>
        <p:txBody>
          <a:bodyPr vert="horz" anchor="b" anchorCtr="0">
            <a:normAutofit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rPr>
              <a:t>OCTOBER</a:t>
            </a:r>
            <a:r>
              <a:rPr kumimoji="0" lang="en-US" sz="4800" b="1" i="0" u="none" strike="noStrike" kern="1200" normalizeH="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 </a:t>
            </a:r>
            <a:r>
              <a:rPr kumimoji="0" lang="en-US" sz="4800" b="1" i="0" u="none" strike="noStrike" kern="1200" normalizeH="0" baseline="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21</a:t>
            </a:r>
            <a:r>
              <a:rPr kumimoji="0" lang="en-US" sz="4800" b="1" i="0" u="none" strike="noStrike" kern="1200" normalizeH="0" baseline="3000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st</a:t>
            </a:r>
            <a:r>
              <a:rPr kumimoji="0" lang="en-US" sz="4800" b="1" i="0" u="none" strike="noStrike" kern="1200" normalizeH="0" baseline="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a:t>
            </a:r>
            <a:endParaRPr kumimoji="0" lang="en-US" sz="4800" b="1" i="0" u="none" strike="noStrike" kern="1200" normalizeH="0" baseline="0" noProof="0" dirty="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endParaRPr>
          </a:p>
        </p:txBody>
      </p:sp>
      <p:sp>
        <p:nvSpPr>
          <p:cNvPr id="13" name="TextBox 12"/>
          <p:cNvSpPr txBox="1"/>
          <p:nvPr/>
        </p:nvSpPr>
        <p:spPr>
          <a:xfrm>
            <a:off x="457200" y="1126153"/>
            <a:ext cx="5715000" cy="2062103"/>
          </a:xfrm>
          <a:prstGeom prst="rect">
            <a:avLst/>
          </a:prstGeom>
          <a:ln>
            <a:solidFill>
              <a:srgbClr val="00B0F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just"/>
            <a:r>
              <a:rPr lang="en-US" sz="3200" b="1" dirty="0"/>
              <a:t>1988: </a:t>
            </a:r>
            <a:endParaRPr lang="en-US" sz="3200" b="1" dirty="0" smtClean="0"/>
          </a:p>
          <a:p>
            <a:pPr algn="just"/>
            <a:r>
              <a:rPr lang="en-US" sz="3200" b="1" dirty="0" smtClean="0"/>
              <a:t>An </a:t>
            </a:r>
            <a:r>
              <a:rPr lang="en-US" sz="3200" b="1" dirty="0"/>
              <a:t>adult education scholarship program was provided </a:t>
            </a:r>
            <a:r>
              <a:rPr lang="en-US" sz="3200" b="1" dirty="0" smtClean="0"/>
              <a:t>through </a:t>
            </a:r>
            <a:r>
              <a:rPr lang="en-US" sz="3200" b="1" dirty="0"/>
              <a:t>the passage of Act #5368</a:t>
            </a:r>
            <a:r>
              <a:rPr lang="en-US" sz="3200" b="1" dirty="0" smtClean="0"/>
              <a:t>.</a:t>
            </a:r>
            <a:endParaRPr lang="en-US" sz="3200" i="1" dirty="0"/>
          </a:p>
        </p:txBody>
      </p:sp>
      <p:pic>
        <p:nvPicPr>
          <p:cNvPr id="5124" name="Picture 4" descr="http://mim.umd.edu/wp-content/uploads/2014/10/Scholarship.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24600" y="1146473"/>
            <a:ext cx="2400300" cy="232829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412271364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81000" y="5943600"/>
            <a:ext cx="8458200" cy="646331"/>
          </a:xfrm>
          <a:prstGeom prst="rect">
            <a:avLst/>
          </a:prstGeom>
          <a:solidFill>
            <a:schemeClr val="bg1"/>
          </a:solidFill>
          <a:ln>
            <a:solidFill>
              <a:srgbClr val="FFFF00"/>
            </a:solidFill>
          </a:ln>
        </p:spPr>
        <p:txBody>
          <a:bodyPr wrap="square">
            <a:spAutoFit/>
          </a:bodyPr>
          <a:lstStyle/>
          <a:p>
            <a:r>
              <a:rPr lang="en-US" sz="1200" b="1" u="sng" dirty="0" smtClean="0">
                <a:latin typeface="Bodoni MT" pitchFamily="18" charset="0"/>
                <a:ea typeface="Batang" pitchFamily="18" charset="-127"/>
              </a:rPr>
              <a:t>Courtesy of</a:t>
            </a:r>
            <a:br>
              <a:rPr lang="en-US" sz="1200" b="1" u="sng" dirty="0" smtClean="0">
                <a:latin typeface="Bodoni MT" pitchFamily="18" charset="0"/>
                <a:ea typeface="Batang" pitchFamily="18" charset="-127"/>
              </a:rPr>
            </a:br>
            <a:r>
              <a:rPr lang="en-US" sz="1200" b="1" dirty="0" smtClean="0">
                <a:latin typeface="Bodoni MT" pitchFamily="18" charset="0"/>
                <a:ea typeface="Batang" pitchFamily="18" charset="-127"/>
              </a:rPr>
              <a:t>Text:  Thoughts Along The Way, Ariel </a:t>
            </a:r>
            <a:r>
              <a:rPr lang="en-US" sz="1200" b="1" dirty="0" err="1" smtClean="0">
                <a:latin typeface="Bodoni MT" pitchFamily="18" charset="0"/>
                <a:ea typeface="Batang" pitchFamily="18" charset="-127"/>
              </a:rPr>
              <a:t>Melchoir</a:t>
            </a:r>
            <a:r>
              <a:rPr lang="en-US" sz="1200" b="1" dirty="0" smtClean="0">
                <a:latin typeface="Bodoni MT" pitchFamily="18" charset="0"/>
                <a:ea typeface="Batang" pitchFamily="18" charset="-127"/>
              </a:rPr>
              <a:t>, Sr., page 427</a:t>
            </a:r>
          </a:p>
          <a:p>
            <a:r>
              <a:rPr lang="en-US" sz="1200" b="1" dirty="0" smtClean="0">
                <a:latin typeface="Bodoni MT" pitchFamily="18" charset="0"/>
                <a:ea typeface="Batang" pitchFamily="18" charset="-127"/>
              </a:rPr>
              <a:t>Picture</a:t>
            </a:r>
            <a:r>
              <a:rPr lang="en-US" sz="1200" b="1" dirty="0">
                <a:latin typeface="Bodoni MT" pitchFamily="18" charset="0"/>
                <a:ea typeface="Batang" pitchFamily="18" charset="-127"/>
              </a:rPr>
              <a:t>:  https://www.pinterest.com/pin/201465783307560198/</a:t>
            </a:r>
          </a:p>
        </p:txBody>
      </p:sp>
      <p:sp>
        <p:nvSpPr>
          <p:cNvPr id="12" name="Title 1"/>
          <p:cNvSpPr txBox="1">
            <a:spLocks/>
          </p:cNvSpPr>
          <p:nvPr/>
        </p:nvSpPr>
        <p:spPr>
          <a:xfrm>
            <a:off x="2590800" y="287476"/>
            <a:ext cx="4305300" cy="762000"/>
          </a:xfrm>
          <a:prstGeom prst="rect">
            <a:avLst/>
          </a:prstGeom>
          <a:ln>
            <a:solidFill>
              <a:srgbClr val="00B0F0"/>
            </a:solidFill>
          </a:ln>
        </p:spPr>
        <p:style>
          <a:lnRef idx="2">
            <a:schemeClr val="accent1"/>
          </a:lnRef>
          <a:fillRef idx="1">
            <a:schemeClr val="lt1"/>
          </a:fillRef>
          <a:effectRef idx="0">
            <a:schemeClr val="accent1"/>
          </a:effectRef>
          <a:fontRef idx="minor">
            <a:schemeClr val="dk1"/>
          </a:fontRef>
        </p:style>
        <p:txBody>
          <a:bodyPr vert="horz" anchor="b" anchorCtr="0">
            <a:normAutofit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rPr>
              <a:t>OCTOBER</a:t>
            </a:r>
            <a:r>
              <a:rPr kumimoji="0" lang="en-US" sz="4800" b="1" i="0" u="none" strike="noStrike" kern="1200" normalizeH="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 </a:t>
            </a:r>
            <a:r>
              <a:rPr kumimoji="0" lang="en-US" sz="4800" b="1" i="0" u="none" strike="noStrike" kern="1200" normalizeH="0" baseline="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22</a:t>
            </a:r>
            <a:r>
              <a:rPr lang="en-US" sz="4800" b="1" baseline="3000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rPr>
              <a:t>n</a:t>
            </a:r>
            <a:r>
              <a:rPr kumimoji="0" lang="en-US" sz="4800" b="1" i="0" u="none" strike="noStrike" kern="1200" normalizeH="0" baseline="3000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d</a:t>
            </a:r>
            <a:r>
              <a:rPr kumimoji="0" lang="en-US" sz="4800" b="1" i="0" u="none" strike="noStrike" kern="1200" normalizeH="0" baseline="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a:t>
            </a:r>
            <a:endParaRPr kumimoji="0" lang="en-US" sz="4800" b="1" i="0" u="none" strike="noStrike" kern="1200" normalizeH="0" baseline="0" noProof="0" dirty="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endParaRPr>
          </a:p>
        </p:txBody>
      </p:sp>
      <p:sp>
        <p:nvSpPr>
          <p:cNvPr id="13" name="TextBox 12"/>
          <p:cNvSpPr txBox="1"/>
          <p:nvPr/>
        </p:nvSpPr>
        <p:spPr>
          <a:xfrm>
            <a:off x="457200" y="1126153"/>
            <a:ext cx="5410200" cy="4524315"/>
          </a:xfrm>
          <a:prstGeom prst="rect">
            <a:avLst/>
          </a:prstGeom>
          <a:ln>
            <a:solidFill>
              <a:srgbClr val="00B0F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just"/>
            <a:r>
              <a:rPr lang="en-US" sz="2400" b="1" dirty="0" smtClean="0"/>
              <a:t>1969:</a:t>
            </a:r>
          </a:p>
          <a:p>
            <a:pPr algn="just"/>
            <a:r>
              <a:rPr lang="en-US" sz="2400" b="1" dirty="0" smtClean="0"/>
              <a:t>After a near crash occurred at Harry S. Truman Airport last week, the skill action of a veteran pilot finally brought the jet aircraft under control.  It was reported that it touched down on the slippery pavement and was unable to stop in the usual area.  Eyewitnesses and the community urged Port Authority to take concrete steps to protect the lives of air travelers here … now not next year.</a:t>
            </a:r>
          </a:p>
        </p:txBody>
      </p:sp>
      <p:pic>
        <p:nvPicPr>
          <p:cNvPr id="11266" name="Picture 2" descr="https://s-media-cache-ak0.pinimg.com/736x/2c/85/a5/2c85a5190a70a4472079e39bce11dde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51220" y="1322585"/>
            <a:ext cx="2857500" cy="1905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25129555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81000" y="6096000"/>
            <a:ext cx="8458200" cy="461665"/>
          </a:xfrm>
          <a:prstGeom prst="rect">
            <a:avLst/>
          </a:prstGeom>
          <a:solidFill>
            <a:schemeClr val="bg1"/>
          </a:solidFill>
          <a:ln>
            <a:solidFill>
              <a:srgbClr val="FFFF00"/>
            </a:solidFill>
          </a:ln>
        </p:spPr>
        <p:txBody>
          <a:bodyPr wrap="square">
            <a:spAutoFit/>
          </a:bodyPr>
          <a:lstStyle/>
          <a:p>
            <a:r>
              <a:rPr lang="en-US" sz="1200" b="1" u="sng" dirty="0" smtClean="0">
                <a:latin typeface="Bodoni MT" pitchFamily="18" charset="0"/>
                <a:ea typeface="Batang" pitchFamily="18" charset="-127"/>
              </a:rPr>
              <a:t>Courtesy of</a:t>
            </a:r>
            <a:br>
              <a:rPr lang="en-US" sz="1200" b="1" u="sng" dirty="0" smtClean="0">
                <a:latin typeface="Bodoni MT" pitchFamily="18" charset="0"/>
                <a:ea typeface="Batang" pitchFamily="18" charset="-127"/>
              </a:rPr>
            </a:br>
            <a:r>
              <a:rPr lang="en-US" sz="1200" b="1" dirty="0" smtClean="0">
                <a:latin typeface="Bodoni MT" pitchFamily="18" charset="0"/>
                <a:ea typeface="Batang" pitchFamily="18" charset="-127"/>
              </a:rPr>
              <a:t>Text &amp; Picture</a:t>
            </a:r>
            <a:r>
              <a:rPr lang="en-US" sz="1200" b="1" dirty="0">
                <a:latin typeface="Bodoni MT" pitchFamily="18" charset="0"/>
                <a:ea typeface="Batang" pitchFamily="18" charset="-127"/>
              </a:rPr>
              <a:t>:  </a:t>
            </a:r>
            <a:r>
              <a:rPr lang="en-US" sz="1200" b="1" dirty="0" smtClean="0">
                <a:latin typeface="Bodoni MT" pitchFamily="18" charset="0"/>
                <a:ea typeface="Batang" pitchFamily="18" charset="-127"/>
              </a:rPr>
              <a:t>Funeral Booklet</a:t>
            </a:r>
            <a:endParaRPr lang="en-US" sz="1200" b="1" dirty="0">
              <a:latin typeface="Bodoni MT" pitchFamily="18" charset="0"/>
              <a:ea typeface="Batang" pitchFamily="18" charset="-127"/>
            </a:endParaRPr>
          </a:p>
        </p:txBody>
      </p:sp>
      <p:sp>
        <p:nvSpPr>
          <p:cNvPr id="12" name="Title 1"/>
          <p:cNvSpPr txBox="1">
            <a:spLocks/>
          </p:cNvSpPr>
          <p:nvPr/>
        </p:nvSpPr>
        <p:spPr>
          <a:xfrm>
            <a:off x="2590800" y="287476"/>
            <a:ext cx="4305300" cy="762000"/>
          </a:xfrm>
          <a:prstGeom prst="rect">
            <a:avLst/>
          </a:prstGeom>
          <a:ln>
            <a:solidFill>
              <a:srgbClr val="00B0F0"/>
            </a:solidFill>
          </a:ln>
        </p:spPr>
        <p:style>
          <a:lnRef idx="2">
            <a:schemeClr val="accent1"/>
          </a:lnRef>
          <a:fillRef idx="1">
            <a:schemeClr val="lt1"/>
          </a:fillRef>
          <a:effectRef idx="0">
            <a:schemeClr val="accent1"/>
          </a:effectRef>
          <a:fontRef idx="minor">
            <a:schemeClr val="dk1"/>
          </a:fontRef>
        </p:style>
        <p:txBody>
          <a:bodyPr vert="horz" anchor="b" anchorCtr="0">
            <a:normAutofit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rPr>
              <a:t>OCTOBER</a:t>
            </a:r>
            <a:r>
              <a:rPr kumimoji="0" lang="en-US" sz="4800" b="1" i="0" u="none" strike="noStrike" kern="1200" normalizeH="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 </a:t>
            </a:r>
            <a:r>
              <a:rPr kumimoji="0" lang="en-US" sz="4800" b="1" i="0" u="none" strike="noStrike" kern="1200" normalizeH="0" baseline="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23</a:t>
            </a:r>
            <a:r>
              <a:rPr kumimoji="0" lang="en-US" sz="4800" b="1" i="0" u="none" strike="noStrike" kern="1200" normalizeH="0" baseline="3000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rd</a:t>
            </a:r>
            <a:r>
              <a:rPr kumimoji="0" lang="en-US" sz="4800" b="1" i="0" u="none" strike="noStrike" kern="1200" normalizeH="0" baseline="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 :</a:t>
            </a:r>
            <a:endParaRPr kumimoji="0" lang="en-US" sz="4800" b="1" i="0" u="none" strike="noStrike" kern="1200" normalizeH="0" baseline="0" noProof="0" dirty="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endParaRPr>
          </a:p>
        </p:txBody>
      </p:sp>
      <p:sp>
        <p:nvSpPr>
          <p:cNvPr id="13" name="TextBox 12"/>
          <p:cNvSpPr txBox="1"/>
          <p:nvPr/>
        </p:nvSpPr>
        <p:spPr>
          <a:xfrm>
            <a:off x="457200" y="1126153"/>
            <a:ext cx="6096000" cy="4832092"/>
          </a:xfrm>
          <a:prstGeom prst="rect">
            <a:avLst/>
          </a:prstGeom>
          <a:ln>
            <a:solidFill>
              <a:srgbClr val="00B0F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just"/>
            <a:r>
              <a:rPr lang="en-US" sz="2800" b="1" dirty="0"/>
              <a:t>1930</a:t>
            </a:r>
            <a:r>
              <a:rPr lang="en-US" sz="2800" b="1" dirty="0" smtClean="0"/>
              <a:t>:</a:t>
            </a:r>
          </a:p>
          <a:p>
            <a:pPr algn="just"/>
            <a:r>
              <a:rPr lang="en-US" sz="2800" b="1" dirty="0" smtClean="0"/>
              <a:t>Tiny </a:t>
            </a:r>
            <a:r>
              <a:rPr lang="en-US" sz="2800" b="1" dirty="0"/>
              <a:t>Violet Ferdinand was born in Ebenezer, Antigua. In her early years, she worked in her aunt’s dairy farm in Peter’s Rest, which had undeveloped farmland in the surrounding areas.  Later she work with the VI Department  of Social Services.  She was an accomplished seamstress, talented artist, </a:t>
            </a:r>
            <a:r>
              <a:rPr lang="en-US" sz="2800" b="1" dirty="0" smtClean="0"/>
              <a:t>excellent </a:t>
            </a:r>
            <a:r>
              <a:rPr lang="en-US" sz="2800" b="1" dirty="0"/>
              <a:t>cook </a:t>
            </a:r>
            <a:r>
              <a:rPr lang="en-US" sz="2800" b="1" dirty="0" smtClean="0"/>
              <a:t>and incredible </a:t>
            </a:r>
            <a:r>
              <a:rPr lang="en-US" sz="2800" b="1" dirty="0"/>
              <a:t>gardener. </a:t>
            </a:r>
            <a:endParaRPr lang="en-US" sz="2800" i="1" dirty="0"/>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l="36732" t="10000" r="35259" b="70000"/>
          <a:stretch/>
        </p:blipFill>
        <p:spPr>
          <a:xfrm>
            <a:off x="6629400" y="1219200"/>
            <a:ext cx="2171700" cy="24384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52030614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81000" y="6096000"/>
            <a:ext cx="8458200" cy="461665"/>
          </a:xfrm>
          <a:prstGeom prst="rect">
            <a:avLst/>
          </a:prstGeom>
          <a:solidFill>
            <a:schemeClr val="bg1"/>
          </a:solidFill>
          <a:ln>
            <a:solidFill>
              <a:srgbClr val="FFFF00"/>
            </a:solidFill>
          </a:ln>
        </p:spPr>
        <p:txBody>
          <a:bodyPr wrap="square">
            <a:spAutoFit/>
          </a:bodyPr>
          <a:lstStyle/>
          <a:p>
            <a:r>
              <a:rPr lang="en-US" sz="1200" b="1" u="sng" dirty="0" smtClean="0">
                <a:latin typeface="Bodoni MT" pitchFamily="18" charset="0"/>
                <a:ea typeface="Batang" pitchFamily="18" charset="-127"/>
              </a:rPr>
              <a:t>Courtesy of</a:t>
            </a:r>
            <a:br>
              <a:rPr lang="en-US" sz="1200" b="1" u="sng" dirty="0" smtClean="0">
                <a:latin typeface="Bodoni MT" pitchFamily="18" charset="0"/>
                <a:ea typeface="Batang" pitchFamily="18" charset="-127"/>
              </a:rPr>
            </a:br>
            <a:r>
              <a:rPr lang="en-US" sz="1200" b="1" dirty="0" smtClean="0">
                <a:latin typeface="Bodoni MT" pitchFamily="18" charset="0"/>
                <a:ea typeface="Batang" pitchFamily="18" charset="-127"/>
              </a:rPr>
              <a:t>Text &amp; Picture</a:t>
            </a:r>
            <a:r>
              <a:rPr lang="en-US" sz="1200" b="1" dirty="0">
                <a:latin typeface="Bodoni MT" pitchFamily="18" charset="0"/>
                <a:ea typeface="Batang" pitchFamily="18" charset="-127"/>
              </a:rPr>
              <a:t>:  </a:t>
            </a:r>
            <a:r>
              <a:rPr lang="en-US" sz="1200" b="1" dirty="0" smtClean="0">
                <a:latin typeface="Bodoni MT" pitchFamily="18" charset="0"/>
                <a:ea typeface="Batang" pitchFamily="18" charset="-127"/>
              </a:rPr>
              <a:t>Funeral Booklet</a:t>
            </a:r>
            <a:endParaRPr lang="en-US" sz="1200" b="1" dirty="0">
              <a:latin typeface="Bodoni MT" pitchFamily="18" charset="0"/>
              <a:ea typeface="Batang" pitchFamily="18" charset="-127"/>
            </a:endParaRPr>
          </a:p>
        </p:txBody>
      </p:sp>
      <p:sp>
        <p:nvSpPr>
          <p:cNvPr id="12" name="Title 1"/>
          <p:cNvSpPr txBox="1">
            <a:spLocks/>
          </p:cNvSpPr>
          <p:nvPr/>
        </p:nvSpPr>
        <p:spPr>
          <a:xfrm>
            <a:off x="2590800" y="287476"/>
            <a:ext cx="4305300" cy="762000"/>
          </a:xfrm>
          <a:prstGeom prst="rect">
            <a:avLst/>
          </a:prstGeom>
          <a:ln>
            <a:solidFill>
              <a:srgbClr val="00B0F0"/>
            </a:solidFill>
          </a:ln>
        </p:spPr>
        <p:style>
          <a:lnRef idx="2">
            <a:schemeClr val="accent1"/>
          </a:lnRef>
          <a:fillRef idx="1">
            <a:schemeClr val="lt1"/>
          </a:fillRef>
          <a:effectRef idx="0">
            <a:schemeClr val="accent1"/>
          </a:effectRef>
          <a:fontRef idx="minor">
            <a:schemeClr val="dk1"/>
          </a:fontRef>
        </p:style>
        <p:txBody>
          <a:bodyPr vert="horz" anchor="b" anchorCtr="0">
            <a:normAutofit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rPr>
              <a:t>OCTOBER</a:t>
            </a:r>
            <a:r>
              <a:rPr kumimoji="0" lang="en-US" sz="4800" b="1" i="0" u="none" strike="noStrike" kern="1200" normalizeH="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 </a:t>
            </a:r>
            <a:r>
              <a:rPr kumimoji="0" lang="en-US" sz="4800" b="1" i="0" u="none" strike="noStrike" kern="1200" normalizeH="0" baseline="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24</a:t>
            </a:r>
            <a:r>
              <a:rPr kumimoji="0" lang="en-US" sz="4800" b="1" i="0" u="none" strike="noStrike" kern="1200" normalizeH="0" baseline="3000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th</a:t>
            </a:r>
            <a:r>
              <a:rPr kumimoji="0" lang="en-US" sz="4800" b="1" i="0" u="none" strike="noStrike" kern="1200" normalizeH="0" baseline="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a:t>
            </a:r>
            <a:endParaRPr kumimoji="0" lang="en-US" sz="4800" b="1" i="0" u="none" strike="noStrike" kern="1200" normalizeH="0" baseline="0" noProof="0" dirty="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endParaRPr>
          </a:p>
        </p:txBody>
      </p:sp>
      <p:sp>
        <p:nvSpPr>
          <p:cNvPr id="13" name="TextBox 12"/>
          <p:cNvSpPr txBox="1"/>
          <p:nvPr/>
        </p:nvSpPr>
        <p:spPr>
          <a:xfrm>
            <a:off x="457200" y="1126153"/>
            <a:ext cx="6019800" cy="4247317"/>
          </a:xfrm>
          <a:prstGeom prst="rect">
            <a:avLst/>
          </a:prstGeom>
          <a:ln>
            <a:solidFill>
              <a:srgbClr val="00B0F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just"/>
            <a:r>
              <a:rPr lang="en-US" sz="3000" b="1" dirty="0"/>
              <a:t>1920</a:t>
            </a:r>
            <a:r>
              <a:rPr lang="en-US" sz="3000" b="1" dirty="0" smtClean="0"/>
              <a:t>:</a:t>
            </a:r>
          </a:p>
          <a:p>
            <a:pPr algn="just"/>
            <a:r>
              <a:rPr lang="en-US" sz="3000" b="1" dirty="0" smtClean="0"/>
              <a:t>Mary </a:t>
            </a:r>
            <a:r>
              <a:rPr lang="en-US" sz="3000" b="1" dirty="0"/>
              <a:t>Eliza Harris Lee was born in Christiansted, St. Croix.  She enjoyed sewing crafts, cooking and baking especially. She was employed by Mrs. </a:t>
            </a:r>
            <a:r>
              <a:rPr lang="en-US" sz="3000" b="1" dirty="0" err="1"/>
              <a:t>Asta</a:t>
            </a:r>
            <a:r>
              <a:rPr lang="en-US" sz="3000" b="1" dirty="0"/>
              <a:t> Fleming’s </a:t>
            </a:r>
            <a:r>
              <a:rPr lang="en-US" sz="3000" b="1" dirty="0" smtClean="0"/>
              <a:t>Guest </a:t>
            </a:r>
            <a:r>
              <a:rPr lang="en-US" sz="3000" b="1" dirty="0"/>
              <a:t>House, Good Hope Hotel, and Christian’s </a:t>
            </a:r>
            <a:r>
              <a:rPr lang="en-US" sz="3000" b="1" dirty="0" smtClean="0"/>
              <a:t>Restaurant </a:t>
            </a:r>
            <a:r>
              <a:rPr lang="en-US" sz="3000" b="1" dirty="0"/>
              <a:t>in </a:t>
            </a:r>
            <a:r>
              <a:rPr lang="en-US" sz="3000" b="1" dirty="0" smtClean="0"/>
              <a:t>Christiansted </a:t>
            </a:r>
            <a:r>
              <a:rPr lang="en-US" sz="3000" b="1" dirty="0"/>
              <a:t>as a cook. </a:t>
            </a:r>
            <a:endParaRPr lang="en-US" sz="3000" i="1" dirty="0"/>
          </a:p>
        </p:txBody>
      </p:sp>
      <p:pic>
        <p:nvPicPr>
          <p:cNvPr id="2" name="Picture 1"/>
          <p:cNvPicPr>
            <a:picLocks noChangeAspect="1"/>
          </p:cNvPicPr>
          <p:nvPr/>
        </p:nvPicPr>
        <p:blipFill rotWithShape="1">
          <a:blip r:embed="rId2" cstate="print">
            <a:extLst>
              <a:ext uri="{28A0092B-C50C-407E-A947-70E740481C1C}">
                <a14:useLocalDpi xmlns:a14="http://schemas.microsoft.com/office/drawing/2010/main" val="0"/>
              </a:ext>
            </a:extLst>
          </a:blip>
          <a:srcRect l="26349" t="17778" r="27827" b="47778"/>
          <a:stretch/>
        </p:blipFill>
        <p:spPr>
          <a:xfrm>
            <a:off x="6553200" y="1295400"/>
            <a:ext cx="2209801" cy="22098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42371303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81000" y="5798403"/>
            <a:ext cx="8458200" cy="830997"/>
          </a:xfrm>
          <a:prstGeom prst="rect">
            <a:avLst/>
          </a:prstGeom>
          <a:solidFill>
            <a:schemeClr val="bg1"/>
          </a:solidFill>
          <a:ln>
            <a:solidFill>
              <a:srgbClr val="FFFF00"/>
            </a:solidFill>
          </a:ln>
        </p:spPr>
        <p:txBody>
          <a:bodyPr wrap="square">
            <a:spAutoFit/>
          </a:bodyPr>
          <a:lstStyle/>
          <a:p>
            <a:r>
              <a:rPr lang="en-US" sz="1200" b="1" u="sng" dirty="0" smtClean="0">
                <a:latin typeface="Bodoni MT" pitchFamily="18" charset="0"/>
                <a:ea typeface="Batang" pitchFamily="18" charset="-127"/>
              </a:rPr>
              <a:t>Courtesy of</a:t>
            </a:r>
            <a:br>
              <a:rPr lang="en-US" sz="1200" b="1" u="sng" dirty="0" smtClean="0">
                <a:latin typeface="Bodoni MT" pitchFamily="18" charset="0"/>
                <a:ea typeface="Batang" pitchFamily="18" charset="-127"/>
              </a:rPr>
            </a:br>
            <a:r>
              <a:rPr lang="en-US" sz="1200" b="1" dirty="0" smtClean="0">
                <a:latin typeface="Bodoni MT" pitchFamily="18" charset="0"/>
                <a:ea typeface="Batang" pitchFamily="18" charset="-127"/>
              </a:rPr>
              <a:t>Text:  Today in VI History</a:t>
            </a:r>
          </a:p>
          <a:p>
            <a:r>
              <a:rPr lang="en-US" sz="1200" b="1" dirty="0" smtClean="0">
                <a:latin typeface="Bodoni MT" pitchFamily="18" charset="0"/>
                <a:ea typeface="Batang" pitchFamily="18" charset="-127"/>
              </a:rPr>
              <a:t>Picture</a:t>
            </a:r>
            <a:r>
              <a:rPr lang="en-US" sz="1200" b="1" dirty="0">
                <a:latin typeface="Bodoni MT" pitchFamily="18" charset="0"/>
                <a:ea typeface="Batang" pitchFamily="18" charset="-127"/>
              </a:rPr>
              <a:t>:  http://www.sintmaartengov.org/PressReleases/Pages/Give-Thanks-At-All-Times-the-17th-Annual-Thanksgiving-Service-to-be-held-Sunday-.aspx</a:t>
            </a:r>
          </a:p>
        </p:txBody>
      </p:sp>
      <p:sp>
        <p:nvSpPr>
          <p:cNvPr id="12" name="Title 1"/>
          <p:cNvSpPr txBox="1">
            <a:spLocks/>
          </p:cNvSpPr>
          <p:nvPr/>
        </p:nvSpPr>
        <p:spPr>
          <a:xfrm>
            <a:off x="2590800" y="287476"/>
            <a:ext cx="4305300" cy="762000"/>
          </a:xfrm>
          <a:prstGeom prst="rect">
            <a:avLst/>
          </a:prstGeom>
          <a:ln>
            <a:solidFill>
              <a:srgbClr val="00B0F0"/>
            </a:solidFill>
          </a:ln>
        </p:spPr>
        <p:style>
          <a:lnRef idx="2">
            <a:schemeClr val="accent1"/>
          </a:lnRef>
          <a:fillRef idx="1">
            <a:schemeClr val="lt1"/>
          </a:fillRef>
          <a:effectRef idx="0">
            <a:schemeClr val="accent1"/>
          </a:effectRef>
          <a:fontRef idx="minor">
            <a:schemeClr val="dk1"/>
          </a:fontRef>
        </p:style>
        <p:txBody>
          <a:bodyPr vert="horz" anchor="b" anchorCtr="0">
            <a:normAutofit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rPr>
              <a:t>OCTOBER</a:t>
            </a:r>
            <a:r>
              <a:rPr kumimoji="0" lang="en-US" sz="4800" b="1" i="0" u="none" strike="noStrike" kern="1200" normalizeH="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 </a:t>
            </a:r>
            <a:r>
              <a:rPr kumimoji="0" lang="en-US" sz="4800" b="1" i="0" u="none" strike="noStrike" kern="1200" normalizeH="0" baseline="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25</a:t>
            </a:r>
            <a:r>
              <a:rPr kumimoji="0" lang="en-US" sz="4800" b="1" i="0" u="none" strike="noStrike" kern="1200" normalizeH="0" baseline="3000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th</a:t>
            </a:r>
            <a:r>
              <a:rPr kumimoji="0" lang="en-US" sz="4800" b="1" i="0" u="none" strike="noStrike" kern="1200" normalizeH="0" baseline="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a:t>
            </a:r>
            <a:endParaRPr kumimoji="0" lang="en-US" sz="4800" b="1" i="0" u="none" strike="noStrike" kern="1200" normalizeH="0" baseline="0" noProof="0" dirty="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endParaRPr>
          </a:p>
        </p:txBody>
      </p:sp>
      <p:sp>
        <p:nvSpPr>
          <p:cNvPr id="13" name="TextBox 12"/>
          <p:cNvSpPr txBox="1"/>
          <p:nvPr/>
        </p:nvSpPr>
        <p:spPr>
          <a:xfrm>
            <a:off x="457200" y="1126153"/>
            <a:ext cx="8153400" cy="1938992"/>
          </a:xfrm>
          <a:prstGeom prst="rect">
            <a:avLst/>
          </a:prstGeom>
          <a:ln>
            <a:solidFill>
              <a:srgbClr val="00B0F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just"/>
            <a:r>
              <a:rPr lang="en-US" sz="3000" b="1" dirty="0"/>
              <a:t>1791</a:t>
            </a:r>
            <a:r>
              <a:rPr lang="en-US" sz="3000" b="1" dirty="0" smtClean="0"/>
              <a:t>:</a:t>
            </a:r>
          </a:p>
          <a:p>
            <a:pPr algn="just"/>
            <a:r>
              <a:rPr lang="en-US" sz="3000" b="1" dirty="0" smtClean="0"/>
              <a:t>Reverend </a:t>
            </a:r>
            <a:r>
              <a:rPr lang="en-US" sz="3000" b="1" dirty="0"/>
              <a:t>S. R. </a:t>
            </a:r>
            <a:r>
              <a:rPr lang="en-US" sz="3000" b="1" dirty="0" err="1"/>
              <a:t>Ortwood</a:t>
            </a:r>
            <a:r>
              <a:rPr lang="en-US" sz="3000" b="1" dirty="0"/>
              <a:t> suspended Hurricane Thanksgiving services, due to an approaching hurricane</a:t>
            </a:r>
            <a:r>
              <a:rPr lang="en-US" sz="3000" b="1" dirty="0" smtClean="0"/>
              <a:t>.</a:t>
            </a:r>
            <a:endParaRPr lang="en-US" sz="3000" i="1" dirty="0"/>
          </a:p>
        </p:txBody>
      </p:sp>
      <p:pic>
        <p:nvPicPr>
          <p:cNvPr id="4098" name="Picture 2" descr="http://www.sintmaartengov.org/PressReleases/PublishingImages/Thanksgiving-Servic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35713" y="3124200"/>
            <a:ext cx="3893687" cy="25908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196820363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81000" y="5867400"/>
            <a:ext cx="8458200" cy="646331"/>
          </a:xfrm>
          <a:prstGeom prst="rect">
            <a:avLst/>
          </a:prstGeom>
          <a:solidFill>
            <a:schemeClr val="bg1"/>
          </a:solidFill>
          <a:ln>
            <a:solidFill>
              <a:srgbClr val="FFFF00"/>
            </a:solidFill>
          </a:ln>
        </p:spPr>
        <p:txBody>
          <a:bodyPr wrap="square">
            <a:spAutoFit/>
          </a:bodyPr>
          <a:lstStyle/>
          <a:p>
            <a:r>
              <a:rPr lang="en-US" sz="1200" b="1" u="sng" dirty="0" smtClean="0">
                <a:latin typeface="Bodoni MT" pitchFamily="18" charset="0"/>
                <a:ea typeface="Batang" pitchFamily="18" charset="-127"/>
              </a:rPr>
              <a:t>Courtesy of</a:t>
            </a:r>
            <a:br>
              <a:rPr lang="en-US" sz="1200" b="1" u="sng" dirty="0" smtClean="0">
                <a:latin typeface="Bodoni MT" pitchFamily="18" charset="0"/>
                <a:ea typeface="Batang" pitchFamily="18" charset="-127"/>
              </a:rPr>
            </a:br>
            <a:r>
              <a:rPr lang="en-US" sz="1200" b="1" dirty="0" smtClean="0">
                <a:latin typeface="Bodoni MT" pitchFamily="18" charset="0"/>
                <a:ea typeface="Batang" pitchFamily="18" charset="-127"/>
              </a:rPr>
              <a:t>Text:  Today in VI History</a:t>
            </a:r>
          </a:p>
          <a:p>
            <a:r>
              <a:rPr lang="en-US" sz="1200" b="1" dirty="0" smtClean="0">
                <a:latin typeface="Bodoni MT" pitchFamily="18" charset="0"/>
                <a:ea typeface="Batang" pitchFamily="18" charset="-127"/>
              </a:rPr>
              <a:t>Picture</a:t>
            </a:r>
            <a:r>
              <a:rPr lang="en-US" sz="1200" b="1" dirty="0">
                <a:latin typeface="Bodoni MT" pitchFamily="18" charset="0"/>
                <a:ea typeface="Batang" pitchFamily="18" charset="-127"/>
              </a:rPr>
              <a:t>:  http://cphpost.dk/history/the-akwamu-the-beginning-of-the-end-of-danish-colonial-power.html</a:t>
            </a:r>
          </a:p>
        </p:txBody>
      </p:sp>
      <p:sp>
        <p:nvSpPr>
          <p:cNvPr id="12" name="Title 1"/>
          <p:cNvSpPr txBox="1">
            <a:spLocks/>
          </p:cNvSpPr>
          <p:nvPr/>
        </p:nvSpPr>
        <p:spPr>
          <a:xfrm>
            <a:off x="2590800" y="287476"/>
            <a:ext cx="4305300" cy="762000"/>
          </a:xfrm>
          <a:prstGeom prst="rect">
            <a:avLst/>
          </a:prstGeom>
          <a:ln>
            <a:solidFill>
              <a:srgbClr val="00B0F0"/>
            </a:solidFill>
          </a:ln>
        </p:spPr>
        <p:style>
          <a:lnRef idx="2">
            <a:schemeClr val="accent1"/>
          </a:lnRef>
          <a:fillRef idx="1">
            <a:schemeClr val="lt1"/>
          </a:fillRef>
          <a:effectRef idx="0">
            <a:schemeClr val="accent1"/>
          </a:effectRef>
          <a:fontRef idx="minor">
            <a:schemeClr val="dk1"/>
          </a:fontRef>
        </p:style>
        <p:txBody>
          <a:bodyPr vert="horz" anchor="b" anchorCtr="0">
            <a:normAutofit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rPr>
              <a:t>OCTOBER</a:t>
            </a:r>
            <a:r>
              <a:rPr kumimoji="0" lang="en-US" sz="4800" b="1" i="0" u="none" strike="noStrike" kern="1200" normalizeH="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 </a:t>
            </a:r>
            <a:r>
              <a:rPr kumimoji="0" lang="en-US" sz="4800" b="1" i="0" u="none" strike="noStrike" kern="1200" normalizeH="0" baseline="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26</a:t>
            </a:r>
            <a:r>
              <a:rPr kumimoji="0" lang="en-US" sz="4800" b="1" i="0" u="none" strike="noStrike" kern="1200" normalizeH="0" baseline="3000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th</a:t>
            </a:r>
            <a:r>
              <a:rPr kumimoji="0" lang="en-US" sz="4800" b="1" i="0" u="none" strike="noStrike" kern="1200" normalizeH="0" baseline="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a:t>
            </a:r>
            <a:endParaRPr kumimoji="0" lang="en-US" sz="4800" b="1" i="0" u="none" strike="noStrike" kern="1200" normalizeH="0" baseline="0" noProof="0" dirty="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endParaRPr>
          </a:p>
        </p:txBody>
      </p:sp>
      <p:sp>
        <p:nvSpPr>
          <p:cNvPr id="13" name="TextBox 12"/>
          <p:cNvSpPr txBox="1"/>
          <p:nvPr/>
        </p:nvSpPr>
        <p:spPr>
          <a:xfrm>
            <a:off x="457200" y="1126153"/>
            <a:ext cx="8305800" cy="2677656"/>
          </a:xfrm>
          <a:prstGeom prst="rect">
            <a:avLst/>
          </a:prstGeom>
          <a:ln>
            <a:solidFill>
              <a:srgbClr val="00B0F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just"/>
            <a:r>
              <a:rPr lang="en-US" sz="2400" b="1" dirty="0"/>
              <a:t>1798</a:t>
            </a:r>
            <a:r>
              <a:rPr lang="en-US" sz="2400" b="1" dirty="0" smtClean="0"/>
              <a:t>:</a:t>
            </a:r>
          </a:p>
          <a:p>
            <a:pPr algn="just"/>
            <a:r>
              <a:rPr lang="en-US" sz="2400" b="1" dirty="0" smtClean="0"/>
              <a:t>Thomas </a:t>
            </a:r>
            <a:r>
              <a:rPr lang="en-US" sz="2400" b="1" dirty="0" err="1"/>
              <a:t>Demalville’s</a:t>
            </a:r>
            <a:r>
              <a:rPr lang="en-US" sz="2400" b="1" dirty="0"/>
              <a:t> two year term as the </a:t>
            </a:r>
            <a:r>
              <a:rPr lang="en-US" sz="2400" b="1" dirty="0" smtClean="0"/>
              <a:t>12th </a:t>
            </a:r>
            <a:r>
              <a:rPr lang="en-US" sz="2400" b="1" dirty="0"/>
              <a:t>Governor General of the Danish West Indies ended.  After his conversion to the Moravian faith, he donated the tract of land </a:t>
            </a:r>
            <a:r>
              <a:rPr lang="en-US" sz="2400" b="1" dirty="0" smtClean="0"/>
              <a:t>for </a:t>
            </a:r>
            <a:r>
              <a:rPr lang="en-US" sz="2400" b="1" dirty="0"/>
              <a:t>St. John’s Emmaus Moravian Church.  He established compulsory Sunday School for slaves and translated the Bible into Dutch Creole, so they could receive Christian instruction.</a:t>
            </a:r>
            <a:endParaRPr lang="en-US" sz="2400" dirty="0"/>
          </a:p>
        </p:txBody>
      </p:sp>
      <p:pic>
        <p:nvPicPr>
          <p:cNvPr id="5122" name="Picture 2" descr="http://cphpost.dk/wp-content/uploads/2016/01/Christiansborg_Castle2-630x39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94038" y="3838499"/>
            <a:ext cx="3154362" cy="195270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167191054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81000" y="6096000"/>
            <a:ext cx="8458200" cy="461665"/>
          </a:xfrm>
          <a:prstGeom prst="rect">
            <a:avLst/>
          </a:prstGeom>
          <a:solidFill>
            <a:schemeClr val="bg1"/>
          </a:solidFill>
          <a:ln>
            <a:solidFill>
              <a:srgbClr val="FFFF00"/>
            </a:solidFill>
          </a:ln>
        </p:spPr>
        <p:txBody>
          <a:bodyPr wrap="square">
            <a:spAutoFit/>
          </a:bodyPr>
          <a:lstStyle/>
          <a:p>
            <a:r>
              <a:rPr lang="en-US" sz="1200" b="1" u="sng" dirty="0" smtClean="0">
                <a:latin typeface="Bodoni MT" pitchFamily="18" charset="0"/>
                <a:ea typeface="Batang" pitchFamily="18" charset="-127"/>
              </a:rPr>
              <a:t>Courtesy of</a:t>
            </a:r>
            <a:br>
              <a:rPr lang="en-US" sz="1200" b="1" u="sng" dirty="0" smtClean="0">
                <a:latin typeface="Bodoni MT" pitchFamily="18" charset="0"/>
                <a:ea typeface="Batang" pitchFamily="18" charset="-127"/>
              </a:rPr>
            </a:br>
            <a:r>
              <a:rPr lang="en-US" sz="1200" b="1" dirty="0" smtClean="0">
                <a:latin typeface="Bodoni MT" pitchFamily="18" charset="0"/>
                <a:ea typeface="Batang" pitchFamily="18" charset="-127"/>
              </a:rPr>
              <a:t>Text &amp; Picture</a:t>
            </a:r>
            <a:r>
              <a:rPr lang="en-US" sz="1200" b="1" dirty="0">
                <a:latin typeface="Bodoni MT" pitchFamily="18" charset="0"/>
                <a:ea typeface="Batang" pitchFamily="18" charset="-127"/>
              </a:rPr>
              <a:t>:  </a:t>
            </a:r>
            <a:r>
              <a:rPr lang="en-US" sz="1200" b="1" dirty="0" smtClean="0">
                <a:latin typeface="Bodoni MT" pitchFamily="18" charset="0"/>
                <a:ea typeface="Batang" pitchFamily="18" charset="-127"/>
              </a:rPr>
              <a:t>Funeral Booklet</a:t>
            </a:r>
            <a:endParaRPr lang="en-US" sz="1200" b="1" dirty="0">
              <a:latin typeface="Bodoni MT" pitchFamily="18" charset="0"/>
              <a:ea typeface="Batang" pitchFamily="18" charset="-127"/>
            </a:endParaRPr>
          </a:p>
        </p:txBody>
      </p:sp>
      <p:sp>
        <p:nvSpPr>
          <p:cNvPr id="12" name="Title 1"/>
          <p:cNvSpPr txBox="1">
            <a:spLocks/>
          </p:cNvSpPr>
          <p:nvPr/>
        </p:nvSpPr>
        <p:spPr>
          <a:xfrm>
            <a:off x="2590800" y="287476"/>
            <a:ext cx="4305300" cy="762000"/>
          </a:xfrm>
          <a:prstGeom prst="rect">
            <a:avLst/>
          </a:prstGeom>
          <a:ln>
            <a:solidFill>
              <a:srgbClr val="00B0F0"/>
            </a:solidFill>
          </a:ln>
        </p:spPr>
        <p:style>
          <a:lnRef idx="2">
            <a:schemeClr val="accent1"/>
          </a:lnRef>
          <a:fillRef idx="1">
            <a:schemeClr val="lt1"/>
          </a:fillRef>
          <a:effectRef idx="0">
            <a:schemeClr val="accent1"/>
          </a:effectRef>
          <a:fontRef idx="minor">
            <a:schemeClr val="dk1"/>
          </a:fontRef>
        </p:style>
        <p:txBody>
          <a:bodyPr vert="horz" anchor="b" anchorCtr="0">
            <a:normAutofit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rPr>
              <a:t>OCTOBER</a:t>
            </a:r>
            <a:r>
              <a:rPr kumimoji="0" lang="en-US" sz="4800" b="1" i="0" u="none" strike="noStrike" kern="1200" normalizeH="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 </a:t>
            </a:r>
            <a:r>
              <a:rPr kumimoji="0" lang="en-US" sz="4800" b="1" i="0" u="none" strike="noStrike" kern="1200" normalizeH="0" baseline="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27</a:t>
            </a:r>
            <a:r>
              <a:rPr kumimoji="0" lang="en-US" sz="4800" b="1" i="0" u="none" strike="noStrike" kern="1200" normalizeH="0" baseline="3000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th</a:t>
            </a:r>
            <a:r>
              <a:rPr kumimoji="0" lang="en-US" sz="4800" b="1" i="0" u="none" strike="noStrike" kern="1200" normalizeH="0" baseline="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a:t>
            </a:r>
            <a:endParaRPr kumimoji="0" lang="en-US" sz="4800" b="1" i="0" u="none" strike="noStrike" kern="1200" normalizeH="0" baseline="0" noProof="0" dirty="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endParaRPr>
          </a:p>
        </p:txBody>
      </p:sp>
      <p:sp>
        <p:nvSpPr>
          <p:cNvPr id="13" name="TextBox 12"/>
          <p:cNvSpPr txBox="1"/>
          <p:nvPr/>
        </p:nvSpPr>
        <p:spPr>
          <a:xfrm>
            <a:off x="457200" y="1126153"/>
            <a:ext cx="6096000" cy="4893647"/>
          </a:xfrm>
          <a:prstGeom prst="rect">
            <a:avLst/>
          </a:prstGeom>
          <a:ln>
            <a:solidFill>
              <a:srgbClr val="00B0F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just"/>
            <a:r>
              <a:rPr lang="en-US" sz="2600" b="1" dirty="0"/>
              <a:t>1964</a:t>
            </a:r>
            <a:r>
              <a:rPr lang="en-US" sz="2600" b="1" dirty="0" smtClean="0"/>
              <a:t>:</a:t>
            </a:r>
          </a:p>
          <a:p>
            <a:pPr algn="just"/>
            <a:r>
              <a:rPr lang="en-US" sz="2600" b="1" dirty="0" smtClean="0"/>
              <a:t>David </a:t>
            </a:r>
            <a:r>
              <a:rPr lang="en-US" sz="2600" b="1" dirty="0"/>
              <a:t>Samuel Semper was born on Antigua.  As a lad at Central High School in St. Croix, he was the secretary of the Martin </a:t>
            </a:r>
            <a:r>
              <a:rPr lang="en-US" sz="2600" b="1" dirty="0" err="1"/>
              <a:t>Marrietta</a:t>
            </a:r>
            <a:r>
              <a:rPr lang="en-US" sz="2600" b="1" dirty="0"/>
              <a:t> Vocational Program. He worked as a bookkeeper for several years.  Using crutches due to a permanent injury, his commitment and perseverance paid off when he graduated Cum Laude with a </a:t>
            </a:r>
            <a:r>
              <a:rPr lang="en-US" sz="2600" b="1" dirty="0" smtClean="0"/>
              <a:t>Bachelor’s degree </a:t>
            </a:r>
            <a:r>
              <a:rPr lang="en-US" sz="2600" b="1" dirty="0"/>
              <a:t>in Business </a:t>
            </a:r>
            <a:r>
              <a:rPr lang="en-US" sz="2600" b="1" dirty="0" smtClean="0"/>
              <a:t>Administration </a:t>
            </a:r>
            <a:r>
              <a:rPr lang="en-US" sz="2600" b="1" dirty="0"/>
              <a:t>and </a:t>
            </a:r>
            <a:r>
              <a:rPr lang="en-US" sz="2600" b="1" dirty="0" smtClean="0"/>
              <a:t>Associates degree </a:t>
            </a:r>
            <a:r>
              <a:rPr lang="en-US" sz="2600" b="1" dirty="0"/>
              <a:t>in Computer Science</a:t>
            </a:r>
            <a:r>
              <a:rPr lang="en-US" sz="2600" b="1" dirty="0" smtClean="0"/>
              <a:t>.</a:t>
            </a:r>
            <a:endParaRPr lang="en-US" sz="2600" i="1" dirty="0"/>
          </a:p>
        </p:txBody>
      </p:sp>
      <p:pic>
        <p:nvPicPr>
          <p:cNvPr id="2" name="Picture 1"/>
          <p:cNvPicPr>
            <a:picLocks noChangeAspect="1"/>
          </p:cNvPicPr>
          <p:nvPr/>
        </p:nvPicPr>
        <p:blipFill rotWithShape="1">
          <a:blip r:embed="rId2" cstate="print">
            <a:extLst>
              <a:ext uri="{28A0092B-C50C-407E-A947-70E740481C1C}">
                <a14:useLocalDpi xmlns:a14="http://schemas.microsoft.com/office/drawing/2010/main" val="0"/>
              </a:ext>
            </a:extLst>
          </a:blip>
          <a:srcRect l="32216" t="18889" r="32216" b="47778"/>
          <a:stretch/>
        </p:blipFill>
        <p:spPr>
          <a:xfrm>
            <a:off x="6644639" y="1286976"/>
            <a:ext cx="2140339" cy="267542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54833118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457200" y="5943600"/>
            <a:ext cx="8382000" cy="646331"/>
          </a:xfrm>
          <a:prstGeom prst="rect">
            <a:avLst/>
          </a:prstGeom>
          <a:solidFill>
            <a:srgbClr val="FFFF99"/>
          </a:solidFill>
        </p:spPr>
        <p:style>
          <a:lnRef idx="2">
            <a:schemeClr val="accent4"/>
          </a:lnRef>
          <a:fillRef idx="1">
            <a:schemeClr val="lt1"/>
          </a:fillRef>
          <a:effectRef idx="0">
            <a:schemeClr val="accent4"/>
          </a:effectRef>
          <a:fontRef idx="minor">
            <a:schemeClr val="dk1"/>
          </a:fontRef>
        </p:style>
        <p:txBody>
          <a:bodyPr wrap="square">
            <a:spAutoFit/>
          </a:bodyPr>
          <a:lstStyle/>
          <a:p>
            <a:r>
              <a:rPr lang="en-US" sz="1200" b="1" dirty="0" smtClean="0">
                <a:latin typeface="Baskerville Old Face" pitchFamily="18" charset="0"/>
              </a:rPr>
              <a:t>Courtesy of</a:t>
            </a:r>
          </a:p>
          <a:p>
            <a:r>
              <a:rPr lang="en-US" sz="1200" b="1" dirty="0" smtClean="0">
                <a:latin typeface="Baskerville Old Face" pitchFamily="18" charset="0"/>
              </a:rPr>
              <a:t>Text:  Division of Virgin Islands Cultural Education</a:t>
            </a:r>
          </a:p>
          <a:p>
            <a:r>
              <a:rPr lang="en-US" sz="1200" b="1" dirty="0" smtClean="0">
                <a:latin typeface="Baskerville Old Face" pitchFamily="18" charset="0"/>
              </a:rPr>
              <a:t>Picture:  </a:t>
            </a:r>
            <a:r>
              <a:rPr lang="en-US" sz="1200" b="1" dirty="0">
                <a:latin typeface="Baskerville Old Face" panose="02020602080505020303" pitchFamily="18" charset="0"/>
              </a:rPr>
              <a:t>http://southeastgenetics.org/directory/location_details.php/35/University_of_the_Virgin_Islands</a:t>
            </a:r>
          </a:p>
        </p:txBody>
      </p:sp>
      <p:sp>
        <p:nvSpPr>
          <p:cNvPr id="8" name="Title 1"/>
          <p:cNvSpPr txBox="1">
            <a:spLocks/>
          </p:cNvSpPr>
          <p:nvPr/>
        </p:nvSpPr>
        <p:spPr>
          <a:xfrm>
            <a:off x="685800" y="4876800"/>
            <a:ext cx="7924800" cy="838200"/>
          </a:xfrm>
          <a:prstGeom prst="rect">
            <a:avLst/>
          </a:prstGeom>
          <a:solidFill>
            <a:srgbClr val="00B0F0"/>
          </a:solidFill>
          <a:ln/>
        </p:spPr>
        <p:style>
          <a:lnRef idx="1">
            <a:schemeClr val="accent5"/>
          </a:lnRef>
          <a:fillRef idx="2">
            <a:schemeClr val="accent5"/>
          </a:fillRef>
          <a:effectRef idx="1">
            <a:schemeClr val="accent5"/>
          </a:effectRef>
          <a:fontRef idx="minor">
            <a:schemeClr val="dk1"/>
          </a:fontRef>
        </p:style>
        <p:txBody>
          <a:bodyPr vert="horz" anchor="b" anchorCtr="0">
            <a:normAutofit/>
            <a:scene3d>
              <a:camera prst="orthographicFront"/>
              <a:lightRig rig="soft" dir="t">
                <a:rot lat="0" lon="0" rev="15600000"/>
              </a:lightRig>
            </a:scene3d>
            <a:sp3d extrusionH="57150" prstMaterial="softEdge">
              <a:bevelT w="25400" h="381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000" b="1" dirty="0" smtClean="0">
                <a:ln/>
                <a:solidFill>
                  <a:srgbClr val="FFFF00"/>
                </a:solidFill>
                <a:latin typeface="+mj-lt"/>
                <a:ea typeface="+mj-ea"/>
                <a:cs typeface="+mj-cs"/>
              </a:rPr>
              <a:t>University of the Virgin Islands – STT Campus</a:t>
            </a:r>
            <a:endParaRPr kumimoji="0" lang="en-US" sz="3000" b="1" i="0" u="none" strike="noStrike" kern="1200" normalizeH="0" baseline="0" noProof="0" dirty="0">
              <a:ln/>
              <a:solidFill>
                <a:srgbClr val="FFFF00"/>
              </a:solidFill>
              <a:uLnTx/>
              <a:uFillTx/>
              <a:latin typeface="+mj-lt"/>
              <a:ea typeface="+mj-ea"/>
              <a:cs typeface="+mj-cs"/>
            </a:endParaRPr>
          </a:p>
        </p:txBody>
      </p:sp>
      <p:pic>
        <p:nvPicPr>
          <p:cNvPr id="1026" name="Picture 2" descr="http://southeastgenetics.org/images/locations/1191446877_universityofvirginisland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476250"/>
            <a:ext cx="5334000" cy="40005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2669792836"/>
      </p:ext>
    </p:extLst>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81000" y="5943600"/>
            <a:ext cx="8458200" cy="646331"/>
          </a:xfrm>
          <a:prstGeom prst="rect">
            <a:avLst/>
          </a:prstGeom>
          <a:solidFill>
            <a:schemeClr val="bg1"/>
          </a:solidFill>
          <a:ln>
            <a:solidFill>
              <a:srgbClr val="FFFF00"/>
            </a:solidFill>
          </a:ln>
        </p:spPr>
        <p:txBody>
          <a:bodyPr wrap="square">
            <a:spAutoFit/>
          </a:bodyPr>
          <a:lstStyle/>
          <a:p>
            <a:r>
              <a:rPr lang="en-US" sz="1200" b="1" u="sng" dirty="0" smtClean="0">
                <a:latin typeface="Bodoni MT" pitchFamily="18" charset="0"/>
                <a:ea typeface="Batang" pitchFamily="18" charset="-127"/>
              </a:rPr>
              <a:t>Courtesy of</a:t>
            </a:r>
            <a:br>
              <a:rPr lang="en-US" sz="1200" b="1" u="sng" dirty="0" smtClean="0">
                <a:latin typeface="Bodoni MT" pitchFamily="18" charset="0"/>
                <a:ea typeface="Batang" pitchFamily="18" charset="-127"/>
              </a:rPr>
            </a:br>
            <a:r>
              <a:rPr lang="en-US" sz="1200" b="1" dirty="0" smtClean="0">
                <a:latin typeface="Bodoni MT" pitchFamily="18" charset="0"/>
                <a:ea typeface="Batang" pitchFamily="18" charset="-127"/>
              </a:rPr>
              <a:t>Text:  Legislative Archives</a:t>
            </a:r>
          </a:p>
          <a:p>
            <a:r>
              <a:rPr lang="en-US" sz="1200" b="1" dirty="0" smtClean="0">
                <a:latin typeface="Bodoni MT" pitchFamily="18" charset="0"/>
                <a:ea typeface="Batang" pitchFamily="18" charset="-127"/>
              </a:rPr>
              <a:t>Picture</a:t>
            </a:r>
            <a:r>
              <a:rPr lang="en-US" sz="1200" b="1" dirty="0">
                <a:latin typeface="Bodoni MT" pitchFamily="18" charset="0"/>
                <a:ea typeface="Batang" pitchFamily="18" charset="-127"/>
              </a:rPr>
              <a:t>:  http://educator.leonschools.net/</a:t>
            </a:r>
          </a:p>
        </p:txBody>
      </p:sp>
      <p:sp>
        <p:nvSpPr>
          <p:cNvPr id="12" name="Title 1"/>
          <p:cNvSpPr txBox="1">
            <a:spLocks/>
          </p:cNvSpPr>
          <p:nvPr/>
        </p:nvSpPr>
        <p:spPr>
          <a:xfrm>
            <a:off x="2590800" y="287476"/>
            <a:ext cx="4305300" cy="762000"/>
          </a:xfrm>
          <a:prstGeom prst="rect">
            <a:avLst/>
          </a:prstGeom>
          <a:ln>
            <a:solidFill>
              <a:srgbClr val="00B0F0"/>
            </a:solidFill>
          </a:ln>
        </p:spPr>
        <p:style>
          <a:lnRef idx="2">
            <a:schemeClr val="accent1"/>
          </a:lnRef>
          <a:fillRef idx="1">
            <a:schemeClr val="lt1"/>
          </a:fillRef>
          <a:effectRef idx="0">
            <a:schemeClr val="accent1"/>
          </a:effectRef>
          <a:fontRef idx="minor">
            <a:schemeClr val="dk1"/>
          </a:fontRef>
        </p:style>
        <p:txBody>
          <a:bodyPr vert="horz" anchor="b" anchorCtr="0">
            <a:normAutofit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rPr>
              <a:t>OCTOBER</a:t>
            </a:r>
            <a:r>
              <a:rPr kumimoji="0" lang="en-US" sz="4800" b="1" i="0" u="none" strike="noStrike" kern="1200" normalizeH="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 </a:t>
            </a:r>
            <a:r>
              <a:rPr kumimoji="0" lang="en-US" sz="4800" b="1" i="0" u="none" strike="noStrike" kern="1200" normalizeH="0" baseline="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28</a:t>
            </a:r>
            <a:r>
              <a:rPr kumimoji="0" lang="en-US" sz="4800" b="1" i="0" u="none" strike="noStrike" kern="1200" normalizeH="0" baseline="3000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th</a:t>
            </a:r>
            <a:r>
              <a:rPr kumimoji="0" lang="en-US" sz="4800" b="1" i="0" u="none" strike="noStrike" kern="1200" normalizeH="0" baseline="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a:t>
            </a:r>
            <a:endParaRPr kumimoji="0" lang="en-US" sz="4800" b="1" i="0" u="none" strike="noStrike" kern="1200" normalizeH="0" baseline="0" noProof="0" dirty="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endParaRPr>
          </a:p>
        </p:txBody>
      </p:sp>
      <p:sp>
        <p:nvSpPr>
          <p:cNvPr id="13" name="TextBox 12"/>
          <p:cNvSpPr txBox="1"/>
          <p:nvPr/>
        </p:nvSpPr>
        <p:spPr>
          <a:xfrm>
            <a:off x="457200" y="1126153"/>
            <a:ext cx="8229600" cy="2062103"/>
          </a:xfrm>
          <a:prstGeom prst="rect">
            <a:avLst/>
          </a:prstGeom>
          <a:ln>
            <a:solidFill>
              <a:srgbClr val="00B0F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just"/>
            <a:r>
              <a:rPr lang="en-US" sz="3200" b="1" dirty="0"/>
              <a:t>1975</a:t>
            </a:r>
            <a:r>
              <a:rPr lang="en-US" sz="3200" b="1" dirty="0" smtClean="0"/>
              <a:t>:</a:t>
            </a:r>
          </a:p>
          <a:p>
            <a:pPr algn="just"/>
            <a:r>
              <a:rPr lang="en-US" sz="3200" b="1" dirty="0" smtClean="0"/>
              <a:t>Through </a:t>
            </a:r>
            <a:r>
              <a:rPr lang="en-US" sz="3200" b="1" dirty="0"/>
              <a:t>Resolution #770 Teresita Thomas Nunez was honored and congratulated for 48 year of public service as an educator.</a:t>
            </a:r>
            <a:endParaRPr lang="en-US" sz="3200" dirty="0"/>
          </a:p>
        </p:txBody>
      </p:sp>
      <p:pic>
        <p:nvPicPr>
          <p:cNvPr id="4098" name="Picture 2" descr="http://educator.leonschools.net/educator/images/logo-educator.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33600" y="3962400"/>
            <a:ext cx="4815840" cy="12192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21980498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81000" y="6096000"/>
            <a:ext cx="8458200" cy="461665"/>
          </a:xfrm>
          <a:prstGeom prst="rect">
            <a:avLst/>
          </a:prstGeom>
          <a:solidFill>
            <a:schemeClr val="bg1"/>
          </a:solidFill>
          <a:ln>
            <a:solidFill>
              <a:srgbClr val="FFFF00"/>
            </a:solidFill>
          </a:ln>
        </p:spPr>
        <p:txBody>
          <a:bodyPr wrap="square">
            <a:spAutoFit/>
          </a:bodyPr>
          <a:lstStyle/>
          <a:p>
            <a:r>
              <a:rPr lang="en-US" sz="1200" b="1" u="sng" dirty="0" smtClean="0">
                <a:latin typeface="Bodoni MT" pitchFamily="18" charset="0"/>
                <a:ea typeface="Batang" pitchFamily="18" charset="-127"/>
              </a:rPr>
              <a:t>Courtesy of</a:t>
            </a:r>
            <a:br>
              <a:rPr lang="en-US" sz="1200" b="1" u="sng" dirty="0" smtClean="0">
                <a:latin typeface="Bodoni MT" pitchFamily="18" charset="0"/>
                <a:ea typeface="Batang" pitchFamily="18" charset="-127"/>
              </a:rPr>
            </a:br>
            <a:r>
              <a:rPr lang="en-US" sz="1200" b="1" dirty="0" smtClean="0">
                <a:latin typeface="Bodoni MT" pitchFamily="18" charset="0"/>
                <a:ea typeface="Batang" pitchFamily="18" charset="-127"/>
              </a:rPr>
              <a:t>Text &amp; Picture</a:t>
            </a:r>
            <a:r>
              <a:rPr lang="en-US" sz="1200" b="1" dirty="0">
                <a:latin typeface="Bodoni MT" pitchFamily="18" charset="0"/>
                <a:ea typeface="Batang" pitchFamily="18" charset="-127"/>
              </a:rPr>
              <a:t>:  </a:t>
            </a:r>
            <a:r>
              <a:rPr lang="en-US" sz="1200" b="1" dirty="0" smtClean="0">
                <a:latin typeface="Bodoni MT" pitchFamily="18" charset="0"/>
                <a:ea typeface="Batang" pitchFamily="18" charset="-127"/>
              </a:rPr>
              <a:t>Funeral Booklet</a:t>
            </a:r>
            <a:endParaRPr lang="en-US" sz="1200" b="1" dirty="0">
              <a:latin typeface="Bodoni MT" pitchFamily="18" charset="0"/>
              <a:ea typeface="Batang" pitchFamily="18" charset="-127"/>
            </a:endParaRPr>
          </a:p>
        </p:txBody>
      </p:sp>
      <p:sp>
        <p:nvSpPr>
          <p:cNvPr id="12" name="Title 1"/>
          <p:cNvSpPr txBox="1">
            <a:spLocks/>
          </p:cNvSpPr>
          <p:nvPr/>
        </p:nvSpPr>
        <p:spPr>
          <a:xfrm>
            <a:off x="2590800" y="287476"/>
            <a:ext cx="4305300" cy="762000"/>
          </a:xfrm>
          <a:prstGeom prst="rect">
            <a:avLst/>
          </a:prstGeom>
          <a:ln>
            <a:solidFill>
              <a:srgbClr val="00B0F0"/>
            </a:solidFill>
          </a:ln>
        </p:spPr>
        <p:style>
          <a:lnRef idx="2">
            <a:schemeClr val="accent1"/>
          </a:lnRef>
          <a:fillRef idx="1">
            <a:schemeClr val="lt1"/>
          </a:fillRef>
          <a:effectRef idx="0">
            <a:schemeClr val="accent1"/>
          </a:effectRef>
          <a:fontRef idx="minor">
            <a:schemeClr val="dk1"/>
          </a:fontRef>
        </p:style>
        <p:txBody>
          <a:bodyPr vert="horz" anchor="b" anchorCtr="0">
            <a:normAutofit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rPr>
              <a:t>OCTOBER</a:t>
            </a:r>
            <a:r>
              <a:rPr kumimoji="0" lang="en-US" sz="4800" b="1" i="0" u="none" strike="noStrike" kern="1200" normalizeH="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 </a:t>
            </a:r>
            <a:r>
              <a:rPr kumimoji="0" lang="en-US" sz="4800" b="1" i="0" u="none" strike="noStrike" kern="1200" normalizeH="0" baseline="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29</a:t>
            </a:r>
            <a:r>
              <a:rPr kumimoji="0" lang="en-US" sz="4800" b="1" i="0" u="none" strike="noStrike" kern="1200" normalizeH="0" baseline="3000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th</a:t>
            </a:r>
            <a:r>
              <a:rPr kumimoji="0" lang="en-US" sz="4800" b="1" i="0" u="none" strike="noStrike" kern="1200" normalizeH="0" baseline="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a:t>
            </a:r>
            <a:endParaRPr kumimoji="0" lang="en-US" sz="4800" b="1" i="0" u="none" strike="noStrike" kern="1200" normalizeH="0" baseline="0" noProof="0" dirty="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endParaRPr>
          </a:p>
        </p:txBody>
      </p:sp>
      <p:sp>
        <p:nvSpPr>
          <p:cNvPr id="13" name="TextBox 12"/>
          <p:cNvSpPr txBox="1"/>
          <p:nvPr/>
        </p:nvSpPr>
        <p:spPr>
          <a:xfrm>
            <a:off x="457200" y="1126153"/>
            <a:ext cx="5943600" cy="4247317"/>
          </a:xfrm>
          <a:prstGeom prst="rect">
            <a:avLst/>
          </a:prstGeom>
          <a:ln>
            <a:solidFill>
              <a:srgbClr val="00B0F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just"/>
            <a:r>
              <a:rPr lang="en-US" sz="3000" b="1" dirty="0"/>
              <a:t>1970</a:t>
            </a:r>
            <a:r>
              <a:rPr lang="en-US" sz="3000" b="1" dirty="0" smtClean="0"/>
              <a:t>:</a:t>
            </a:r>
          </a:p>
          <a:p>
            <a:pPr algn="just"/>
            <a:r>
              <a:rPr lang="en-US" sz="3000" b="1" dirty="0" smtClean="0"/>
              <a:t>Wayne </a:t>
            </a:r>
            <a:r>
              <a:rPr lang="en-US" sz="3000" b="1" dirty="0"/>
              <a:t>Samuel Hawley, Sr. was born on St. Croix.  As a carpentry apprentice in his formative years, he became a good carpenter </a:t>
            </a:r>
            <a:r>
              <a:rPr lang="en-US" sz="3000" b="1" dirty="0" smtClean="0"/>
              <a:t>building </a:t>
            </a:r>
            <a:r>
              <a:rPr lang="en-US" sz="3000" b="1" dirty="0"/>
              <a:t>first class cabinets.  He </a:t>
            </a:r>
            <a:r>
              <a:rPr lang="en-US" sz="3000" b="1" dirty="0" smtClean="0"/>
              <a:t>also worked </a:t>
            </a:r>
            <a:r>
              <a:rPr lang="en-US" sz="3000" b="1" dirty="0"/>
              <a:t>as a Process Operator </a:t>
            </a:r>
            <a:r>
              <a:rPr lang="en-US" sz="3000" b="1" dirty="0" smtClean="0"/>
              <a:t>A at </a:t>
            </a:r>
            <a:r>
              <a:rPr lang="en-US" sz="3000" b="1" dirty="0" err="1"/>
              <a:t>Hovensa</a:t>
            </a:r>
            <a:r>
              <a:rPr lang="en-US" sz="3000" b="1" dirty="0"/>
              <a:t>.  His </a:t>
            </a:r>
            <a:r>
              <a:rPr lang="en-US" sz="3000" b="1" dirty="0" smtClean="0"/>
              <a:t>hobbies </a:t>
            </a:r>
            <a:r>
              <a:rPr lang="en-US" sz="3000" b="1" dirty="0"/>
              <a:t>included </a:t>
            </a:r>
            <a:r>
              <a:rPr lang="en-US" sz="3000" b="1" dirty="0" smtClean="0"/>
              <a:t>fishing  </a:t>
            </a:r>
            <a:r>
              <a:rPr lang="en-US" sz="3000" b="1" dirty="0"/>
              <a:t>and gardening</a:t>
            </a:r>
            <a:r>
              <a:rPr lang="en-US" sz="3000" b="1" dirty="0" smtClean="0"/>
              <a:t>.</a:t>
            </a:r>
            <a:endParaRPr lang="en-US" sz="3000" i="1" dirty="0"/>
          </a:p>
        </p:txBody>
      </p:sp>
      <p:pic>
        <p:nvPicPr>
          <p:cNvPr id="2" name="Picture 1"/>
          <p:cNvPicPr>
            <a:picLocks noChangeAspect="1"/>
          </p:cNvPicPr>
          <p:nvPr/>
        </p:nvPicPr>
        <p:blipFill rotWithShape="1">
          <a:blip r:embed="rId2" cstate="print">
            <a:extLst>
              <a:ext uri="{28A0092B-C50C-407E-A947-70E740481C1C}">
                <a14:useLocalDpi xmlns:a14="http://schemas.microsoft.com/office/drawing/2010/main" val="0"/>
              </a:ext>
            </a:extLst>
          </a:blip>
          <a:srcRect l="29253" t="18889" r="32216" b="42222"/>
          <a:stretch/>
        </p:blipFill>
        <p:spPr>
          <a:xfrm>
            <a:off x="6518366" y="1219200"/>
            <a:ext cx="2320834" cy="31242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07932689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81000" y="5943600"/>
            <a:ext cx="8458200" cy="646331"/>
          </a:xfrm>
          <a:prstGeom prst="rect">
            <a:avLst/>
          </a:prstGeom>
          <a:solidFill>
            <a:schemeClr val="bg1"/>
          </a:solidFill>
          <a:ln>
            <a:solidFill>
              <a:srgbClr val="FFFF00"/>
            </a:solidFill>
          </a:ln>
        </p:spPr>
        <p:txBody>
          <a:bodyPr wrap="square">
            <a:spAutoFit/>
          </a:bodyPr>
          <a:lstStyle/>
          <a:p>
            <a:r>
              <a:rPr lang="en-US" sz="1200" b="1" u="sng" dirty="0" smtClean="0">
                <a:latin typeface="Bodoni MT" pitchFamily="18" charset="0"/>
                <a:ea typeface="Batang" pitchFamily="18" charset="-127"/>
              </a:rPr>
              <a:t>Courtesy of</a:t>
            </a:r>
            <a:br>
              <a:rPr lang="en-US" sz="1200" b="1" u="sng" dirty="0" smtClean="0">
                <a:latin typeface="Bodoni MT" pitchFamily="18" charset="0"/>
                <a:ea typeface="Batang" pitchFamily="18" charset="-127"/>
              </a:rPr>
            </a:br>
            <a:r>
              <a:rPr lang="en-US" sz="1200" b="1" dirty="0" smtClean="0">
                <a:latin typeface="Bodoni MT" pitchFamily="18" charset="0"/>
                <a:ea typeface="Batang" pitchFamily="18" charset="-127"/>
              </a:rPr>
              <a:t>Text:  The Virgin Islands Daily News, October 30, 2012, page 3</a:t>
            </a:r>
          </a:p>
          <a:p>
            <a:r>
              <a:rPr lang="en-US" sz="1200" b="1" dirty="0" smtClean="0">
                <a:latin typeface="Bodoni MT" pitchFamily="18" charset="0"/>
                <a:ea typeface="Batang" pitchFamily="18" charset="-127"/>
              </a:rPr>
              <a:t>Picture</a:t>
            </a:r>
            <a:r>
              <a:rPr lang="en-US" sz="1200" b="1" dirty="0">
                <a:latin typeface="Bodoni MT" pitchFamily="18" charset="0"/>
                <a:ea typeface="Batang" pitchFamily="18" charset="-127"/>
              </a:rPr>
              <a:t>:  http://aishazakiya.photoshelter.com/image/I0000ncsLxRZES6A</a:t>
            </a:r>
          </a:p>
        </p:txBody>
      </p:sp>
      <p:sp>
        <p:nvSpPr>
          <p:cNvPr id="12" name="Title 1"/>
          <p:cNvSpPr txBox="1">
            <a:spLocks/>
          </p:cNvSpPr>
          <p:nvPr/>
        </p:nvSpPr>
        <p:spPr>
          <a:xfrm>
            <a:off x="2590800" y="287476"/>
            <a:ext cx="4305300" cy="762000"/>
          </a:xfrm>
          <a:prstGeom prst="rect">
            <a:avLst/>
          </a:prstGeom>
          <a:ln>
            <a:solidFill>
              <a:srgbClr val="00B0F0"/>
            </a:solidFill>
          </a:ln>
        </p:spPr>
        <p:style>
          <a:lnRef idx="2">
            <a:schemeClr val="accent1"/>
          </a:lnRef>
          <a:fillRef idx="1">
            <a:schemeClr val="lt1"/>
          </a:fillRef>
          <a:effectRef idx="0">
            <a:schemeClr val="accent1"/>
          </a:effectRef>
          <a:fontRef idx="minor">
            <a:schemeClr val="dk1"/>
          </a:fontRef>
        </p:style>
        <p:txBody>
          <a:bodyPr vert="horz" anchor="b" anchorCtr="0">
            <a:normAutofit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rPr>
              <a:t>OCTOBER</a:t>
            </a:r>
            <a:r>
              <a:rPr kumimoji="0" lang="en-US" sz="4800" b="1" i="0" u="none" strike="noStrike" kern="1200" normalizeH="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 </a:t>
            </a:r>
            <a:r>
              <a:rPr kumimoji="0" lang="en-US" sz="4800" b="1" i="0" u="none" strike="noStrike" kern="1200" normalizeH="0" baseline="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30</a:t>
            </a:r>
            <a:r>
              <a:rPr kumimoji="0" lang="en-US" sz="4800" b="1" i="0" u="none" strike="noStrike" kern="1200" normalizeH="0" baseline="3000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th</a:t>
            </a:r>
            <a:r>
              <a:rPr kumimoji="0" lang="en-US" sz="4800" b="1" i="0" u="none" strike="noStrike" kern="1200" normalizeH="0" baseline="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a:t>
            </a:r>
            <a:endParaRPr kumimoji="0" lang="en-US" sz="4800" b="1" i="0" u="none" strike="noStrike" kern="1200" normalizeH="0" baseline="0" noProof="0" dirty="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endParaRPr>
          </a:p>
        </p:txBody>
      </p:sp>
      <p:sp>
        <p:nvSpPr>
          <p:cNvPr id="13" name="TextBox 12"/>
          <p:cNvSpPr txBox="1"/>
          <p:nvPr/>
        </p:nvSpPr>
        <p:spPr>
          <a:xfrm>
            <a:off x="457200" y="1126153"/>
            <a:ext cx="5257800" cy="4493538"/>
          </a:xfrm>
          <a:prstGeom prst="rect">
            <a:avLst/>
          </a:prstGeom>
          <a:ln>
            <a:solidFill>
              <a:srgbClr val="00B0F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just"/>
            <a:r>
              <a:rPr lang="en-US" sz="2600" b="1" dirty="0" smtClean="0"/>
              <a:t>2012:</a:t>
            </a:r>
          </a:p>
          <a:p>
            <a:pPr algn="just"/>
            <a:r>
              <a:rPr lang="en-US" sz="2600" b="1" dirty="0" smtClean="0"/>
              <a:t>The Virgin Islands Daily News revealed the salt pond in </a:t>
            </a:r>
            <a:r>
              <a:rPr lang="en-US" sz="2600" b="1" dirty="0" err="1" smtClean="0"/>
              <a:t>Cabrita</a:t>
            </a:r>
            <a:r>
              <a:rPr lang="en-US" sz="2600" b="1" dirty="0" smtClean="0"/>
              <a:t> Point area had turned a bright pink.  Due to an irrigation system that had been moved, the runoff ended up in the pond.  It created a nutrient rich environment for algae, which coupled with the high salinity water leading to the bright pink color water. </a:t>
            </a:r>
          </a:p>
        </p:txBody>
      </p:sp>
      <p:pic>
        <p:nvPicPr>
          <p:cNvPr id="7170" name="Picture 2" descr="http://cdn.c.photoshelter.com/img-get2/I0000ncsLxRZES6A/fit=1000x750/IMG-9604.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23175" y="1544336"/>
            <a:ext cx="2939825" cy="196086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404231668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81000" y="5943600"/>
            <a:ext cx="8458200" cy="646331"/>
          </a:xfrm>
          <a:prstGeom prst="rect">
            <a:avLst/>
          </a:prstGeom>
          <a:solidFill>
            <a:schemeClr val="bg1"/>
          </a:solidFill>
          <a:ln>
            <a:solidFill>
              <a:srgbClr val="FFFF00"/>
            </a:solidFill>
          </a:ln>
        </p:spPr>
        <p:txBody>
          <a:bodyPr wrap="square">
            <a:spAutoFit/>
          </a:bodyPr>
          <a:lstStyle/>
          <a:p>
            <a:r>
              <a:rPr lang="en-US" sz="1200" b="1" u="sng" dirty="0" smtClean="0">
                <a:latin typeface="Bodoni MT" pitchFamily="18" charset="0"/>
                <a:ea typeface="Batang" pitchFamily="18" charset="-127"/>
              </a:rPr>
              <a:t>Courtesy of</a:t>
            </a:r>
            <a:br>
              <a:rPr lang="en-US" sz="1200" b="1" u="sng" dirty="0" smtClean="0">
                <a:latin typeface="Bodoni MT" pitchFamily="18" charset="0"/>
                <a:ea typeface="Batang" pitchFamily="18" charset="-127"/>
              </a:rPr>
            </a:br>
            <a:r>
              <a:rPr lang="en-US" sz="1200" b="1" dirty="0" smtClean="0">
                <a:latin typeface="Bodoni MT" pitchFamily="18" charset="0"/>
                <a:ea typeface="Batang" pitchFamily="18" charset="-127"/>
              </a:rPr>
              <a:t>Text:  Today in VI History</a:t>
            </a:r>
          </a:p>
          <a:p>
            <a:r>
              <a:rPr lang="en-US" sz="1200" b="1" dirty="0" smtClean="0">
                <a:latin typeface="Bodoni MT" pitchFamily="18" charset="0"/>
                <a:ea typeface="Batang" pitchFamily="18" charset="-127"/>
              </a:rPr>
              <a:t>Picture</a:t>
            </a:r>
            <a:r>
              <a:rPr lang="en-US" sz="1200" b="1" dirty="0">
                <a:latin typeface="Bodoni MT" pitchFamily="18" charset="0"/>
                <a:ea typeface="Batang" pitchFamily="18" charset="-127"/>
              </a:rPr>
              <a:t>:  http://www.hubert-herald.nl/VirginIsls.htm</a:t>
            </a:r>
          </a:p>
        </p:txBody>
      </p:sp>
      <p:sp>
        <p:nvSpPr>
          <p:cNvPr id="12" name="Title 1"/>
          <p:cNvSpPr txBox="1">
            <a:spLocks/>
          </p:cNvSpPr>
          <p:nvPr/>
        </p:nvSpPr>
        <p:spPr>
          <a:xfrm>
            <a:off x="2590800" y="287476"/>
            <a:ext cx="4305300" cy="762000"/>
          </a:xfrm>
          <a:prstGeom prst="rect">
            <a:avLst/>
          </a:prstGeom>
          <a:ln>
            <a:solidFill>
              <a:srgbClr val="00B0F0"/>
            </a:solidFill>
          </a:ln>
        </p:spPr>
        <p:style>
          <a:lnRef idx="2">
            <a:schemeClr val="accent1"/>
          </a:lnRef>
          <a:fillRef idx="1">
            <a:schemeClr val="lt1"/>
          </a:fillRef>
          <a:effectRef idx="0">
            <a:schemeClr val="accent1"/>
          </a:effectRef>
          <a:fontRef idx="minor">
            <a:schemeClr val="dk1"/>
          </a:fontRef>
        </p:style>
        <p:txBody>
          <a:bodyPr vert="horz" anchor="b" anchorCtr="0">
            <a:normAutofit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rPr>
              <a:t>OCTOBER</a:t>
            </a:r>
            <a:r>
              <a:rPr kumimoji="0" lang="en-US" sz="4800" b="1" i="0" u="none" strike="noStrike" kern="1200" normalizeH="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 </a:t>
            </a:r>
            <a:r>
              <a:rPr kumimoji="0" lang="en-US" sz="4800" b="1" i="0" u="none" strike="noStrike" kern="1200" normalizeH="0" baseline="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31</a:t>
            </a:r>
            <a:r>
              <a:rPr kumimoji="0" lang="en-US" sz="4800" b="1" i="0" u="none" strike="noStrike" kern="1200" normalizeH="0" baseline="3000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st</a:t>
            </a:r>
            <a:r>
              <a:rPr kumimoji="0" lang="en-US" sz="4800" b="1" i="0" u="none" strike="noStrike" kern="1200" normalizeH="0" baseline="0" noProof="0" dirty="0" smtClean="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rPr>
              <a:t>:</a:t>
            </a:r>
            <a:endParaRPr kumimoji="0" lang="en-US" sz="4800" b="1" i="0" u="none" strike="noStrike" kern="1200" normalizeH="0" baseline="0" noProof="0" dirty="0">
              <a:ln w="12700">
                <a:solidFill>
                  <a:schemeClr val="tx2">
                    <a:satMod val="155000"/>
                  </a:schemeClr>
                </a:solidFill>
                <a:prstDash val="solid"/>
              </a:ln>
              <a:solidFill>
                <a:schemeClr val="accent4"/>
              </a:solidFill>
              <a:effectLst>
                <a:outerShdw blurRad="41275" dist="20320" dir="1800000" algn="tl" rotWithShape="0">
                  <a:srgbClr val="000000">
                    <a:alpha val="40000"/>
                  </a:srgbClr>
                </a:outerShdw>
              </a:effectLst>
              <a:uLnTx/>
              <a:uFillTx/>
              <a:latin typeface="+mn-lt"/>
              <a:ea typeface="+mn-ea"/>
              <a:cs typeface="+mn-cs"/>
            </a:endParaRPr>
          </a:p>
        </p:txBody>
      </p:sp>
      <p:sp>
        <p:nvSpPr>
          <p:cNvPr id="13" name="TextBox 12"/>
          <p:cNvSpPr txBox="1"/>
          <p:nvPr/>
        </p:nvSpPr>
        <p:spPr>
          <a:xfrm>
            <a:off x="457200" y="1126153"/>
            <a:ext cx="6248400" cy="4031873"/>
          </a:xfrm>
          <a:prstGeom prst="rect">
            <a:avLst/>
          </a:prstGeom>
          <a:ln>
            <a:solidFill>
              <a:srgbClr val="00B0F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just"/>
            <a:r>
              <a:rPr lang="en-US" sz="3200" b="1" dirty="0"/>
              <a:t>1717</a:t>
            </a:r>
            <a:r>
              <a:rPr lang="en-US" sz="3200" b="1" dirty="0" smtClean="0"/>
              <a:t>:</a:t>
            </a:r>
          </a:p>
          <a:p>
            <a:pPr algn="just"/>
            <a:r>
              <a:rPr lang="en-US" sz="3200" b="1" dirty="0" smtClean="0"/>
              <a:t>The </a:t>
            </a:r>
            <a:r>
              <a:rPr lang="en-US" sz="3200" b="1" dirty="0"/>
              <a:t>Danish West India Company ship, </a:t>
            </a:r>
            <a:r>
              <a:rPr lang="en-US" sz="3200" b="1" dirty="0" err="1"/>
              <a:t>Jomfru</a:t>
            </a:r>
            <a:r>
              <a:rPr lang="en-US" sz="3200" b="1" dirty="0"/>
              <a:t> Alette, was captured by a Swedish privateer on its way from Norway to Copenhagen.  The ship was laden with goods destined for trade </a:t>
            </a:r>
            <a:r>
              <a:rPr lang="en-US" sz="3200" b="1" dirty="0" smtClean="0"/>
              <a:t>in the </a:t>
            </a:r>
            <a:r>
              <a:rPr lang="en-US" sz="3200" b="1" dirty="0"/>
              <a:t>West Indies.  </a:t>
            </a:r>
            <a:r>
              <a:rPr lang="en-US" sz="3200" dirty="0"/>
              <a:t> </a:t>
            </a:r>
          </a:p>
        </p:txBody>
      </p:sp>
      <p:pic>
        <p:nvPicPr>
          <p:cNvPr id="6146" name="Picture 2" descr="http://www.hubert-herald.nl/VirginIsls_bestanden/image01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70700" y="1219200"/>
            <a:ext cx="1797909" cy="265336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423471027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FF00">
                <a:alpha val="36000"/>
              </a:srgbClr>
            </a:gs>
            <a:gs pos="82000">
              <a:schemeClr val="accent1">
                <a:tint val="44500"/>
                <a:satMod val="160000"/>
              </a:schemeClr>
            </a:gs>
            <a:gs pos="100000">
              <a:srgbClr val="0070C0"/>
            </a:gs>
          </a:gsLst>
          <a:lin ang="5400000" scaled="0"/>
          <a:tileRect/>
        </a:gradFill>
        <a:effectLst/>
      </p:bgPr>
    </p:bg>
    <p:spTree>
      <p:nvGrpSpPr>
        <p:cNvPr id="1" name=""/>
        <p:cNvGrpSpPr/>
        <p:nvPr/>
      </p:nvGrpSpPr>
      <p:grpSpPr>
        <a:xfrm>
          <a:off x="0" y="0"/>
          <a:ext cx="0" cy="0"/>
          <a:chOff x="0" y="0"/>
          <a:chExt cx="0" cy="0"/>
        </a:xfrm>
      </p:grpSpPr>
      <p:sp>
        <p:nvSpPr>
          <p:cNvPr id="5" name="Title 1"/>
          <p:cNvSpPr>
            <a:spLocks noGrp="1"/>
          </p:cNvSpPr>
          <p:nvPr>
            <p:ph type="ctrTitle"/>
          </p:nvPr>
        </p:nvSpPr>
        <p:spPr>
          <a:xfrm>
            <a:off x="2489200" y="394888"/>
            <a:ext cx="5943600" cy="976712"/>
          </a:xfrm>
          <a:solidFill>
            <a:srgbClr val="00B0F0"/>
          </a:solidFill>
          <a:ln>
            <a:solidFill>
              <a:srgbClr val="FFFF00"/>
            </a:solidFill>
          </a:ln>
        </p:spPr>
        <p:txBody>
          <a:bodyPr>
            <a:noAutofit/>
          </a:bodyPr>
          <a:lstStyle/>
          <a:p>
            <a:pPr lvl="0">
              <a:defRPr/>
            </a:pPr>
            <a:r>
              <a:rPr lang="en-US" sz="2000" cap="none" dirty="0" smtClean="0">
                <a:ln w="12700">
                  <a:solidFill>
                    <a:schemeClr val="tx2">
                      <a:satMod val="155000"/>
                    </a:schemeClr>
                  </a:solidFill>
                  <a:prstDash val="solid"/>
                </a:ln>
                <a:solidFill>
                  <a:schemeClr val="tx1"/>
                </a:solidFill>
                <a:effectLst>
                  <a:outerShdw blurRad="41275" dist="20320" dir="1800000" algn="tl" rotWithShape="0">
                    <a:srgbClr val="000000">
                      <a:alpha val="40000"/>
                    </a:srgbClr>
                  </a:outerShdw>
                </a:effectLst>
                <a:latin typeface="Times New Roman" pitchFamily="18" charset="0"/>
                <a:cs typeface="Times New Roman" pitchFamily="18" charset="0"/>
              </a:rPr>
              <a:t>To receive monthly complimentary electronic </a:t>
            </a:r>
            <a:br>
              <a:rPr lang="en-US" sz="2000" cap="none" dirty="0" smtClean="0">
                <a:ln w="12700">
                  <a:solidFill>
                    <a:schemeClr val="tx2">
                      <a:satMod val="155000"/>
                    </a:schemeClr>
                  </a:solidFill>
                  <a:prstDash val="solid"/>
                </a:ln>
                <a:solidFill>
                  <a:schemeClr val="tx1"/>
                </a:solidFill>
                <a:effectLst>
                  <a:outerShdw blurRad="41275" dist="20320" dir="1800000" algn="tl" rotWithShape="0">
                    <a:srgbClr val="000000">
                      <a:alpha val="40000"/>
                    </a:srgbClr>
                  </a:outerShdw>
                </a:effectLst>
                <a:latin typeface="Times New Roman" pitchFamily="18" charset="0"/>
                <a:cs typeface="Times New Roman" pitchFamily="18" charset="0"/>
              </a:rPr>
            </a:br>
            <a:r>
              <a:rPr lang="en-US" sz="2000" cap="none" dirty="0" smtClean="0">
                <a:ln w="12700">
                  <a:solidFill>
                    <a:schemeClr val="tx2">
                      <a:satMod val="155000"/>
                    </a:schemeClr>
                  </a:solidFill>
                  <a:prstDash val="solid"/>
                </a:ln>
                <a:solidFill>
                  <a:schemeClr val="tx1"/>
                </a:solidFill>
                <a:effectLst>
                  <a:outerShdw blurRad="41275" dist="20320" dir="1800000" algn="tl" rotWithShape="0">
                    <a:srgbClr val="000000">
                      <a:alpha val="40000"/>
                    </a:srgbClr>
                  </a:outerShdw>
                </a:effectLst>
                <a:latin typeface="Times New Roman" pitchFamily="18" charset="0"/>
                <a:cs typeface="Times New Roman" pitchFamily="18" charset="0"/>
              </a:rPr>
              <a:t>historical cultural calendars, </a:t>
            </a:r>
            <a:br>
              <a:rPr lang="en-US" sz="2000" cap="none" dirty="0" smtClean="0">
                <a:ln w="12700">
                  <a:solidFill>
                    <a:schemeClr val="tx2">
                      <a:satMod val="155000"/>
                    </a:schemeClr>
                  </a:solidFill>
                  <a:prstDash val="solid"/>
                </a:ln>
                <a:solidFill>
                  <a:schemeClr val="tx1"/>
                </a:solidFill>
                <a:effectLst>
                  <a:outerShdw blurRad="41275" dist="20320" dir="1800000" algn="tl" rotWithShape="0">
                    <a:srgbClr val="000000">
                      <a:alpha val="40000"/>
                    </a:srgbClr>
                  </a:outerShdw>
                </a:effectLst>
                <a:latin typeface="Times New Roman" pitchFamily="18" charset="0"/>
                <a:cs typeface="Times New Roman" pitchFamily="18" charset="0"/>
              </a:rPr>
            </a:br>
            <a:r>
              <a:rPr lang="en-US" sz="2000" cap="none" dirty="0" smtClean="0">
                <a:ln w="12700">
                  <a:solidFill>
                    <a:schemeClr val="tx2">
                      <a:satMod val="155000"/>
                    </a:schemeClr>
                  </a:solidFill>
                  <a:prstDash val="solid"/>
                </a:ln>
                <a:solidFill>
                  <a:schemeClr val="tx1"/>
                </a:solidFill>
                <a:effectLst>
                  <a:outerShdw blurRad="41275" dist="20320" dir="1800000" algn="tl" rotWithShape="0">
                    <a:srgbClr val="000000">
                      <a:alpha val="40000"/>
                    </a:srgbClr>
                  </a:outerShdw>
                </a:effectLst>
                <a:latin typeface="Times New Roman" pitchFamily="18" charset="0"/>
                <a:cs typeface="Times New Roman" pitchFamily="18" charset="0"/>
              </a:rPr>
              <a:t>kindly contact …..</a:t>
            </a:r>
            <a:endParaRPr lang="en-US" sz="2000" cap="none" dirty="0">
              <a:ln w="12700">
                <a:solidFill>
                  <a:schemeClr val="tx2">
                    <a:satMod val="155000"/>
                  </a:schemeClr>
                </a:solidFill>
                <a:prstDash val="solid"/>
              </a:ln>
              <a:solidFill>
                <a:schemeClr val="tx1"/>
              </a:solidFill>
              <a:effectLst>
                <a:outerShdw blurRad="41275" dist="20320" dir="1800000" algn="tl" rotWithShape="0">
                  <a:srgbClr val="000000">
                    <a:alpha val="40000"/>
                  </a:srgbClr>
                </a:outerShdw>
              </a:effectLst>
              <a:latin typeface="Times New Roman" pitchFamily="18" charset="0"/>
              <a:cs typeface="Times New Roman" pitchFamily="18" charset="0"/>
            </a:endParaRPr>
          </a:p>
        </p:txBody>
      </p:sp>
      <p:pic>
        <p:nvPicPr>
          <p:cNvPr id="7" name="Picture 6" descr="us-flag[1]"/>
          <p:cNvPicPr>
            <a:picLocks noChangeAspect="1" noChangeArrowheads="1"/>
          </p:cNvPicPr>
          <p:nvPr/>
        </p:nvPicPr>
        <p:blipFill>
          <a:blip r:embed="rId2" cstate="print"/>
          <a:srcRect/>
          <a:stretch>
            <a:fillRect/>
          </a:stretch>
        </p:blipFill>
        <p:spPr bwMode="auto">
          <a:xfrm>
            <a:off x="324042" y="304800"/>
            <a:ext cx="1276158" cy="990600"/>
          </a:xfrm>
          <a:prstGeom prst="rect">
            <a:avLst/>
          </a:prstGeom>
          <a:noFill/>
          <a:ln w="9525" algn="in">
            <a:noFill/>
            <a:miter lim="800000"/>
            <a:headEnd/>
            <a:tailEnd/>
          </a:ln>
          <a:effectLst/>
        </p:spPr>
      </p:pic>
      <p:pic>
        <p:nvPicPr>
          <p:cNvPr id="8" name="Picture 7" descr="armour_usvi-flag[1]"/>
          <p:cNvPicPr>
            <a:picLocks noChangeAspect="1" noChangeArrowheads="1" noCrop="1"/>
          </p:cNvPicPr>
          <p:nvPr/>
        </p:nvPicPr>
        <p:blipFill>
          <a:blip r:embed="rId3" cstate="print"/>
          <a:srcRect/>
          <a:stretch>
            <a:fillRect/>
          </a:stretch>
        </p:blipFill>
        <p:spPr bwMode="auto">
          <a:xfrm>
            <a:off x="312223" y="1371600"/>
            <a:ext cx="1287977" cy="1077937"/>
          </a:xfrm>
          <a:prstGeom prst="rect">
            <a:avLst/>
          </a:prstGeom>
          <a:noFill/>
          <a:ln w="9525" algn="in">
            <a:noFill/>
            <a:miter lim="800000"/>
            <a:headEnd/>
            <a:tailEnd/>
          </a:ln>
        </p:spPr>
      </p:pic>
      <p:sp>
        <p:nvSpPr>
          <p:cNvPr id="10" name="Subtitle 2"/>
          <p:cNvSpPr txBox="1">
            <a:spLocks/>
          </p:cNvSpPr>
          <p:nvPr/>
        </p:nvSpPr>
        <p:spPr>
          <a:xfrm>
            <a:off x="2489200" y="2971800"/>
            <a:ext cx="5943600" cy="3520658"/>
          </a:xfrm>
          <a:prstGeom prst="rect">
            <a:avLst/>
          </a:prstGeom>
          <a:solidFill>
            <a:srgbClr val="00B0F0"/>
          </a:solidFill>
          <a:ln>
            <a:solidFill>
              <a:srgbClr val="FFFF99"/>
            </a:solidFill>
          </a:ln>
        </p:spPr>
        <p:txBody>
          <a:bodyPr tIns="0">
            <a:noAutofit/>
          </a:bodyPr>
          <a:lstStyle/>
          <a:p>
            <a:pPr marR="0" lvl="0" indent="0" algn="ctr" defTabSz="914400" rtl="0" eaLnBrk="1" fontAlgn="auto" latinLnBrk="0" hangingPunct="1">
              <a:lnSpc>
                <a:spcPts val="1000"/>
              </a:lnSpc>
              <a:spcAft>
                <a:spcPts val="0"/>
              </a:spcAft>
              <a:buClr>
                <a:schemeClr val="accent1"/>
              </a:buClr>
              <a:buSzPct val="80000"/>
              <a:buFont typeface="Wingdings 2"/>
              <a:buNone/>
              <a:tabLst/>
              <a:defRPr/>
            </a:pPr>
            <a:endParaRPr kumimoji="0" lang="en-US" sz="2800" b="1" i="0" u="none" strike="noStrike" kern="1200" cap="none" spc="0" normalizeH="0" baseline="0" noProof="0" dirty="0" smtClean="0">
              <a:ln>
                <a:solidFill>
                  <a:schemeClr val="bg2">
                    <a:lumMod val="25000"/>
                  </a:schemeClr>
                </a:solidFill>
              </a:ln>
              <a:solidFill>
                <a:srgbClr val="7030A0"/>
              </a:solidFill>
              <a:effectLst/>
              <a:uLnTx/>
              <a:uFillTx/>
              <a:latin typeface="Edwardian Script ITC" pitchFamily="66" charset="0"/>
            </a:endParaRPr>
          </a:p>
          <a:p>
            <a:pPr marR="0" lvl="0" indent="0" algn="ctr" defTabSz="914400" rtl="0" eaLnBrk="1" fontAlgn="auto" latinLnBrk="0" hangingPunct="1">
              <a:lnSpc>
                <a:spcPts val="1000"/>
              </a:lnSpc>
              <a:spcAft>
                <a:spcPts val="0"/>
              </a:spcAft>
              <a:buClr>
                <a:schemeClr val="accent1"/>
              </a:buClr>
              <a:buSzPct val="80000"/>
              <a:buFont typeface="Wingdings 2"/>
              <a:buNone/>
              <a:tabLst/>
              <a:defRPr/>
            </a:pPr>
            <a:endParaRPr lang="en-US" dirty="0">
              <a:solidFill>
                <a:srgbClr val="7030A0"/>
              </a:solidFill>
            </a:endParaRPr>
          </a:p>
          <a:p>
            <a:pPr lvl="0" algn="ctr" fontAlgn="base">
              <a:spcBef>
                <a:spcPct val="0"/>
              </a:spcBef>
              <a:spcAft>
                <a:spcPct val="0"/>
              </a:spcAft>
            </a:pPr>
            <a:r>
              <a:rPr lang="en-US" b="1" u="sng" dirty="0">
                <a:solidFill>
                  <a:schemeClr val="tx1">
                    <a:lumMod val="50000"/>
                  </a:schemeClr>
                </a:solidFill>
                <a:latin typeface="Baskerville Old Face" pitchFamily="18" charset="0"/>
                <a:cs typeface="Arial" pitchFamily="34" charset="0"/>
              </a:rPr>
              <a:t>ST. </a:t>
            </a:r>
            <a:r>
              <a:rPr lang="en-US" b="1" u="sng" dirty="0" smtClean="0">
                <a:solidFill>
                  <a:schemeClr val="tx1">
                    <a:lumMod val="50000"/>
                  </a:schemeClr>
                </a:solidFill>
                <a:latin typeface="Baskerville Old Face" pitchFamily="18" charset="0"/>
                <a:cs typeface="Arial" pitchFamily="34" charset="0"/>
              </a:rPr>
              <a:t>CROIX</a:t>
            </a:r>
            <a:endParaRPr lang="en-US" b="1" u="sng" dirty="0">
              <a:solidFill>
                <a:schemeClr val="tx1">
                  <a:lumMod val="50000"/>
                </a:schemeClr>
              </a:solidFill>
              <a:latin typeface="Baskerville Old Face" pitchFamily="18" charset="0"/>
              <a:cs typeface="Arial" pitchFamily="34" charset="0"/>
            </a:endParaRPr>
          </a:p>
          <a:p>
            <a:pPr lvl="0" algn="ctr" fontAlgn="base">
              <a:spcBef>
                <a:spcPct val="0"/>
              </a:spcBef>
              <a:spcAft>
                <a:spcPct val="0"/>
              </a:spcAft>
            </a:pPr>
            <a:r>
              <a:rPr lang="en-US" b="1" dirty="0">
                <a:solidFill>
                  <a:schemeClr val="tx1">
                    <a:lumMod val="50000"/>
                  </a:schemeClr>
                </a:solidFill>
                <a:latin typeface="Baskerville Old Face" pitchFamily="18" charset="0"/>
                <a:cs typeface="Arial" pitchFamily="34" charset="0"/>
              </a:rPr>
              <a:t>2133 Hospital Street; St. Croix, VI   00820</a:t>
            </a:r>
          </a:p>
          <a:p>
            <a:pPr lvl="0" algn="ctr" fontAlgn="base">
              <a:spcBef>
                <a:spcPct val="0"/>
              </a:spcBef>
              <a:spcAft>
                <a:spcPct val="0"/>
              </a:spcAft>
            </a:pPr>
            <a:r>
              <a:rPr lang="en-US" b="1" dirty="0">
                <a:solidFill>
                  <a:schemeClr val="tx1">
                    <a:lumMod val="50000"/>
                  </a:schemeClr>
                </a:solidFill>
                <a:latin typeface="Baskerville Old Face" pitchFamily="18" charset="0"/>
                <a:cs typeface="Arial" pitchFamily="34" charset="0"/>
              </a:rPr>
              <a:t>Telephone Number:  340-773-1095 x: 7032</a:t>
            </a:r>
          </a:p>
          <a:p>
            <a:pPr lvl="0" algn="ctr" fontAlgn="base">
              <a:spcBef>
                <a:spcPct val="0"/>
              </a:spcBef>
              <a:spcAft>
                <a:spcPct val="0"/>
              </a:spcAft>
            </a:pPr>
            <a:r>
              <a:rPr lang="en-US" b="1" dirty="0">
                <a:solidFill>
                  <a:schemeClr val="tx1">
                    <a:lumMod val="50000"/>
                  </a:schemeClr>
                </a:solidFill>
                <a:latin typeface="Baskerville Old Face" pitchFamily="18" charset="0"/>
                <a:cs typeface="Arial" pitchFamily="34" charset="0"/>
              </a:rPr>
              <a:t>Fax Number:  340-773-4476</a:t>
            </a:r>
          </a:p>
          <a:p>
            <a:pPr lvl="0" algn="ctr" fontAlgn="base">
              <a:spcBef>
                <a:spcPct val="0"/>
              </a:spcBef>
              <a:spcAft>
                <a:spcPct val="0"/>
              </a:spcAft>
            </a:pPr>
            <a:endParaRPr lang="en-US" sz="400" b="1" dirty="0">
              <a:solidFill>
                <a:schemeClr val="tx1">
                  <a:lumMod val="50000"/>
                </a:schemeClr>
              </a:solidFill>
              <a:latin typeface="Baskerville Old Face" pitchFamily="18" charset="0"/>
              <a:cs typeface="Arial" pitchFamily="34" charset="0"/>
            </a:endParaRPr>
          </a:p>
          <a:p>
            <a:pPr lvl="0" algn="ctr" fontAlgn="base">
              <a:spcBef>
                <a:spcPct val="0"/>
              </a:spcBef>
              <a:spcAft>
                <a:spcPct val="0"/>
              </a:spcAft>
            </a:pPr>
            <a:r>
              <a:rPr lang="en-US" b="1" u="sng" dirty="0">
                <a:solidFill>
                  <a:schemeClr val="tx1">
                    <a:lumMod val="50000"/>
                  </a:schemeClr>
                </a:solidFill>
                <a:latin typeface="Baskerville Old Face" pitchFamily="18" charset="0"/>
                <a:cs typeface="Arial" pitchFamily="34" charset="0"/>
              </a:rPr>
              <a:t>ST. THOMAS / ST. JOHN </a:t>
            </a:r>
          </a:p>
          <a:p>
            <a:pPr lvl="0" algn="ctr" fontAlgn="base">
              <a:spcBef>
                <a:spcPct val="0"/>
              </a:spcBef>
              <a:spcAft>
                <a:spcPct val="0"/>
              </a:spcAft>
            </a:pPr>
            <a:r>
              <a:rPr lang="en-US" b="1" dirty="0">
                <a:solidFill>
                  <a:schemeClr val="tx1">
                    <a:lumMod val="50000"/>
                  </a:schemeClr>
                </a:solidFill>
                <a:latin typeface="Baskerville Old Face" pitchFamily="18" charset="0"/>
                <a:cs typeface="Arial" pitchFamily="34" charset="0"/>
              </a:rPr>
              <a:t>Mailing Address:  1834 </a:t>
            </a:r>
            <a:r>
              <a:rPr lang="en-US" b="1" dirty="0" err="1">
                <a:solidFill>
                  <a:schemeClr val="tx1">
                    <a:lumMod val="50000"/>
                  </a:schemeClr>
                </a:solidFill>
                <a:latin typeface="Baskerville Old Face" pitchFamily="18" charset="0"/>
                <a:cs typeface="Arial" pitchFamily="34" charset="0"/>
              </a:rPr>
              <a:t>Kongens</a:t>
            </a:r>
            <a:r>
              <a:rPr lang="en-US" b="1" dirty="0">
                <a:solidFill>
                  <a:schemeClr val="tx1">
                    <a:lumMod val="50000"/>
                  </a:schemeClr>
                </a:solidFill>
                <a:latin typeface="Baskerville Old Face" pitchFamily="18" charset="0"/>
                <a:cs typeface="Arial" pitchFamily="34" charset="0"/>
              </a:rPr>
              <a:t> </a:t>
            </a:r>
            <a:r>
              <a:rPr lang="en-US" b="1" dirty="0" err="1">
                <a:solidFill>
                  <a:schemeClr val="tx1">
                    <a:lumMod val="50000"/>
                  </a:schemeClr>
                </a:solidFill>
                <a:latin typeface="Baskerville Old Face" pitchFamily="18" charset="0"/>
                <a:cs typeface="Arial" pitchFamily="34" charset="0"/>
              </a:rPr>
              <a:t>Gade</a:t>
            </a:r>
            <a:r>
              <a:rPr lang="en-US" b="1" dirty="0">
                <a:solidFill>
                  <a:schemeClr val="tx1">
                    <a:lumMod val="50000"/>
                  </a:schemeClr>
                </a:solidFill>
                <a:latin typeface="Baskerville Old Face" pitchFamily="18" charset="0"/>
                <a:cs typeface="Arial" pitchFamily="34" charset="0"/>
              </a:rPr>
              <a:t>; STT, VI   00802</a:t>
            </a:r>
          </a:p>
          <a:p>
            <a:pPr lvl="0" algn="ctr" fontAlgn="base">
              <a:spcBef>
                <a:spcPct val="0"/>
              </a:spcBef>
              <a:spcAft>
                <a:spcPct val="0"/>
              </a:spcAft>
            </a:pPr>
            <a:r>
              <a:rPr lang="en-US" b="1" dirty="0">
                <a:solidFill>
                  <a:schemeClr val="tx1">
                    <a:lumMod val="50000"/>
                  </a:schemeClr>
                </a:solidFill>
                <a:latin typeface="Baskerville Old Face" pitchFamily="18" charset="0"/>
                <a:cs typeface="Arial" pitchFamily="34" charset="0"/>
              </a:rPr>
              <a:t>Physical Address:  J. Antonio Jarvis Annex; STT, VI   00802</a:t>
            </a:r>
          </a:p>
          <a:p>
            <a:pPr lvl="0" algn="ctr" fontAlgn="base">
              <a:spcBef>
                <a:spcPct val="0"/>
              </a:spcBef>
              <a:spcAft>
                <a:spcPct val="0"/>
              </a:spcAft>
            </a:pPr>
            <a:r>
              <a:rPr lang="en-US" b="1" dirty="0">
                <a:solidFill>
                  <a:schemeClr val="tx1">
                    <a:lumMod val="50000"/>
                  </a:schemeClr>
                </a:solidFill>
                <a:latin typeface="Baskerville Old Face" pitchFamily="18" charset="0"/>
                <a:cs typeface="Arial" pitchFamily="34" charset="0"/>
              </a:rPr>
              <a:t>Telephone Number:  340-774-0100  x: 2808, 2806, or 2804</a:t>
            </a:r>
          </a:p>
          <a:p>
            <a:pPr lvl="0" algn="ctr" fontAlgn="base">
              <a:spcBef>
                <a:spcPct val="0"/>
              </a:spcBef>
              <a:spcAft>
                <a:spcPct val="0"/>
              </a:spcAft>
            </a:pPr>
            <a:r>
              <a:rPr lang="en-US" b="1" dirty="0">
                <a:solidFill>
                  <a:schemeClr val="tx1">
                    <a:lumMod val="50000"/>
                  </a:schemeClr>
                </a:solidFill>
                <a:latin typeface="Baskerville Old Face" pitchFamily="18" charset="0"/>
                <a:cs typeface="Arial" pitchFamily="34" charset="0"/>
              </a:rPr>
              <a:t>Fax Number:  340-777-4342</a:t>
            </a:r>
          </a:p>
          <a:p>
            <a:pPr lvl="0" algn="ctr" fontAlgn="base">
              <a:spcBef>
                <a:spcPct val="0"/>
              </a:spcBef>
              <a:spcAft>
                <a:spcPct val="0"/>
              </a:spcAft>
            </a:pPr>
            <a:endParaRPr lang="en-US" sz="900" b="1" dirty="0">
              <a:solidFill>
                <a:schemeClr val="tx1">
                  <a:lumMod val="50000"/>
                </a:schemeClr>
              </a:solidFill>
              <a:latin typeface="Baskerville Old Face" pitchFamily="18" charset="0"/>
              <a:cs typeface="Arial" pitchFamily="34" charset="0"/>
            </a:endParaRPr>
          </a:p>
          <a:p>
            <a:pPr lvl="0" algn="ctr" fontAlgn="base">
              <a:spcBef>
                <a:spcPct val="0"/>
              </a:spcBef>
              <a:spcAft>
                <a:spcPct val="0"/>
              </a:spcAft>
            </a:pPr>
            <a:r>
              <a:rPr lang="en-US" b="1" dirty="0">
                <a:solidFill>
                  <a:schemeClr val="tx1">
                    <a:lumMod val="50000"/>
                  </a:schemeClr>
                </a:solidFill>
                <a:latin typeface="Baskerville Old Face" pitchFamily="18" charset="0"/>
                <a:cs typeface="Arial" pitchFamily="34" charset="0"/>
              </a:rPr>
              <a:t>Email Addresses:  </a:t>
            </a:r>
            <a:r>
              <a:rPr lang="en-US" b="1" dirty="0">
                <a:solidFill>
                  <a:schemeClr val="tx1">
                    <a:lumMod val="50000"/>
                  </a:schemeClr>
                </a:solidFill>
                <a:latin typeface="Baskerville Old Face" pitchFamily="18" charset="0"/>
                <a:cs typeface="Arial" pitchFamily="34" charset="0"/>
                <a:hlinkClick r:id="rId4"/>
              </a:rPr>
              <a:t>vbryson@stx.k12.vi</a:t>
            </a:r>
            <a:r>
              <a:rPr lang="en-US" b="1" dirty="0">
                <a:solidFill>
                  <a:schemeClr val="tx1">
                    <a:lumMod val="50000"/>
                  </a:schemeClr>
                </a:solidFill>
                <a:latin typeface="Baskerville Old Face" pitchFamily="18" charset="0"/>
                <a:cs typeface="Arial" pitchFamily="34" charset="0"/>
              </a:rPr>
              <a:t>; </a:t>
            </a:r>
            <a:r>
              <a:rPr lang="en-US" b="1" dirty="0">
                <a:solidFill>
                  <a:schemeClr val="tx1">
                    <a:lumMod val="50000"/>
                  </a:schemeClr>
                </a:solidFill>
                <a:latin typeface="Baskerville Old Face" pitchFamily="18" charset="0"/>
                <a:cs typeface="Arial" pitchFamily="34" charset="0"/>
                <a:hlinkClick r:id="rId5"/>
              </a:rPr>
              <a:t>mmartin@sttj.k12.vi</a:t>
            </a:r>
            <a:r>
              <a:rPr lang="en-US" b="1" dirty="0">
                <a:solidFill>
                  <a:schemeClr val="tx1">
                    <a:lumMod val="50000"/>
                  </a:schemeClr>
                </a:solidFill>
                <a:latin typeface="Baskerville Old Face" pitchFamily="18" charset="0"/>
                <a:cs typeface="Arial" pitchFamily="34" charset="0"/>
              </a:rPr>
              <a:t>; </a:t>
            </a:r>
            <a:r>
              <a:rPr lang="en-US" b="1" dirty="0">
                <a:solidFill>
                  <a:schemeClr val="tx1">
                    <a:lumMod val="50000"/>
                  </a:schemeClr>
                </a:solidFill>
                <a:latin typeface="Baskerville Old Face" pitchFamily="18" charset="0"/>
                <a:cs typeface="Arial" pitchFamily="34" charset="0"/>
                <a:hlinkClick r:id="rId6"/>
              </a:rPr>
              <a:t>alpbenjamin@sttj.k12.vi</a:t>
            </a:r>
            <a:r>
              <a:rPr lang="en-US" b="1" dirty="0">
                <a:solidFill>
                  <a:schemeClr val="tx1">
                    <a:lumMod val="50000"/>
                  </a:schemeClr>
                </a:solidFill>
                <a:latin typeface="Baskerville Old Face" pitchFamily="18" charset="0"/>
                <a:cs typeface="Arial" pitchFamily="34" charset="0"/>
              </a:rPr>
              <a:t> </a:t>
            </a:r>
            <a:endParaRPr lang="en-US" sz="1000" b="1" u="sng" dirty="0">
              <a:solidFill>
                <a:schemeClr val="tx1">
                  <a:lumMod val="50000"/>
                </a:schemeClr>
              </a:solidFill>
              <a:latin typeface="Baskerville Old Face" pitchFamily="18" charset="0"/>
              <a:cs typeface="Arial" pitchFamily="34" charset="0"/>
            </a:endParaRPr>
          </a:p>
        </p:txBody>
      </p:sp>
      <p:pic>
        <p:nvPicPr>
          <p:cNvPr id="11" name="Picture 2" descr="seal[1]"/>
          <p:cNvPicPr>
            <a:picLocks noChangeAspect="1" noChangeArrowheads="1"/>
          </p:cNvPicPr>
          <p:nvPr/>
        </p:nvPicPr>
        <p:blipFill>
          <a:blip r:embed="rId7" cstate="print"/>
          <a:srcRect/>
          <a:stretch>
            <a:fillRect/>
          </a:stretch>
        </p:blipFill>
        <p:spPr bwMode="auto">
          <a:xfrm>
            <a:off x="326231" y="2514600"/>
            <a:ext cx="1350169" cy="1147644"/>
          </a:xfrm>
          <a:prstGeom prst="rect">
            <a:avLst/>
          </a:prstGeom>
          <a:noFill/>
          <a:ln w="9525" algn="in">
            <a:noFill/>
            <a:miter lim="800000"/>
            <a:headEnd/>
            <a:tailEnd/>
          </a:ln>
          <a:effectLst/>
        </p:spPr>
      </p:pic>
      <p:sp>
        <p:nvSpPr>
          <p:cNvPr id="13" name="Title 1"/>
          <p:cNvSpPr txBox="1">
            <a:spLocks/>
          </p:cNvSpPr>
          <p:nvPr/>
        </p:nvSpPr>
        <p:spPr>
          <a:xfrm>
            <a:off x="2489200" y="1668671"/>
            <a:ext cx="5943600" cy="1143000"/>
          </a:xfrm>
          <a:prstGeom prst="rect">
            <a:avLst/>
          </a:prstGeom>
          <a:solidFill>
            <a:srgbClr val="FFFFCC"/>
          </a:solidFill>
          <a:ln>
            <a:solidFill>
              <a:srgbClr val="00B0F0"/>
            </a:solidFill>
          </a:ln>
        </p:spPr>
        <p:txBody>
          <a:bodyPr anchor="b">
            <a:normAutofit fontScale="77500" lnSpcReduction="20000"/>
          </a:bodyPr>
          <a:lstStyle/>
          <a:p>
            <a:pPr algn="ctr"/>
            <a:r>
              <a:rPr lang="en-US" sz="4000" b="1" dirty="0">
                <a:ln w="12700">
                  <a:solidFill>
                    <a:schemeClr val="tx2">
                      <a:satMod val="155000"/>
                    </a:schemeClr>
                  </a:solidFill>
                  <a:prstDash val="solid"/>
                </a:ln>
                <a:effectLst>
                  <a:outerShdw blurRad="41275" dist="20320" dir="1800000" algn="tl" rotWithShape="0">
                    <a:srgbClr val="000000">
                      <a:alpha val="40000"/>
                    </a:srgbClr>
                  </a:outerShdw>
                </a:effectLst>
                <a:latin typeface="Edwardian Script ITC" pitchFamily="66" charset="0"/>
              </a:rPr>
              <a:t>Virgin Islands Department of Education</a:t>
            </a:r>
          </a:p>
          <a:p>
            <a:pPr algn="ctr"/>
            <a:r>
              <a:rPr lang="en-US" sz="4000" b="1" dirty="0">
                <a:ln w="12700">
                  <a:solidFill>
                    <a:schemeClr val="tx2">
                      <a:satMod val="155000"/>
                    </a:schemeClr>
                  </a:solidFill>
                  <a:prstDash val="solid"/>
                </a:ln>
                <a:effectLst>
                  <a:outerShdw blurRad="41275" dist="20320" dir="1800000" algn="tl" rotWithShape="0">
                    <a:srgbClr val="000000">
                      <a:alpha val="40000"/>
                    </a:srgbClr>
                  </a:outerShdw>
                </a:effectLst>
                <a:latin typeface="Edwardian Script ITC" pitchFamily="66" charset="0"/>
              </a:rPr>
              <a:t>Division of Virgin Islands Cultural Education</a:t>
            </a:r>
          </a:p>
        </p:txBody>
      </p:sp>
      <p:pic>
        <p:nvPicPr>
          <p:cNvPr id="14" name="Picture 2"/>
          <p:cNvPicPr>
            <a:picLocks noChangeAspect="1" noChangeArrowheads="1"/>
          </p:cNvPicPr>
          <p:nvPr/>
        </p:nvPicPr>
        <p:blipFill>
          <a:blip r:embed="rId8" cstate="print"/>
          <a:srcRect/>
          <a:stretch>
            <a:fillRect/>
          </a:stretch>
        </p:blipFill>
        <p:spPr bwMode="auto">
          <a:xfrm>
            <a:off x="326231" y="4927224"/>
            <a:ext cx="1350169" cy="1016376"/>
          </a:xfrm>
          <a:prstGeom prst="rect">
            <a:avLst/>
          </a:prstGeom>
          <a:noFill/>
          <a:ln w="9525" algn="in">
            <a:noFill/>
            <a:miter lim="800000"/>
            <a:headEnd/>
            <a:tailEnd/>
          </a:ln>
          <a:effectLst/>
        </p:spPr>
      </p:pic>
      <p:sp>
        <p:nvSpPr>
          <p:cNvPr id="15" name="Text Box 2"/>
          <p:cNvSpPr txBox="1">
            <a:spLocks noChangeArrowheads="1"/>
          </p:cNvSpPr>
          <p:nvPr/>
        </p:nvSpPr>
        <p:spPr bwMode="auto">
          <a:xfrm>
            <a:off x="76200" y="5980407"/>
            <a:ext cx="1885950" cy="400050"/>
          </a:xfrm>
          <a:prstGeom prst="rect">
            <a:avLst/>
          </a:prstGeom>
          <a:solidFill>
            <a:schemeClr val="accent1">
              <a:lumMod val="20000"/>
              <a:lumOff val="80000"/>
            </a:schemeClr>
          </a:solidFill>
          <a:ln w="9525" algn="in">
            <a:solidFill>
              <a:schemeClr val="accent6">
                <a:lumMod val="50000"/>
              </a:schemeClr>
            </a:solidFill>
            <a:miter lim="800000"/>
            <a:headEnd/>
            <a:tailEnd/>
          </a:ln>
          <a:effectLst/>
        </p:spPr>
        <p:txBody>
          <a:bodyPr vert="horz" wrap="square" lIns="36576" tIns="36576" rIns="36576" bIns="3657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1" i="1" u="none" strike="noStrike" cap="none" normalizeH="0" baseline="0" dirty="0" smtClean="0">
                <a:ln>
                  <a:noFill/>
                </a:ln>
                <a:solidFill>
                  <a:schemeClr val="accent6">
                    <a:lumMod val="50000"/>
                  </a:schemeClr>
                </a:solidFill>
                <a:effectLst/>
                <a:latin typeface="Times New Roman" pitchFamily="18" charset="0"/>
                <a:cs typeface="Arial" pitchFamily="34" charset="0"/>
              </a:rPr>
              <a:t>Building Our Future Through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1" i="1" u="none" strike="noStrike" cap="none" normalizeH="0" baseline="0" dirty="0" smtClean="0">
                <a:ln>
                  <a:noFill/>
                </a:ln>
                <a:solidFill>
                  <a:schemeClr val="accent6">
                    <a:lumMod val="50000"/>
                  </a:schemeClr>
                </a:solidFill>
                <a:effectLst/>
                <a:latin typeface="Times New Roman" pitchFamily="18" charset="0"/>
                <a:cs typeface="Arial" pitchFamily="34" charset="0"/>
              </a:rPr>
              <a:t>Education, History and Culture</a:t>
            </a:r>
            <a:r>
              <a:rPr kumimoji="0" lang="en-US" sz="1000" b="1" i="1" u="none" strike="noStrike" cap="none" normalizeH="0" baseline="0" dirty="0" smtClean="0">
                <a:ln>
                  <a:noFill/>
                </a:ln>
                <a:solidFill>
                  <a:schemeClr val="accent6">
                    <a:lumMod val="75000"/>
                  </a:schemeClr>
                </a:solidFill>
                <a:effectLst/>
                <a:latin typeface="Times New Roman" pitchFamily="18" charset="0"/>
                <a:cs typeface="Arial" pitchFamily="34" charset="0"/>
              </a:rPr>
              <a:t>!</a:t>
            </a:r>
            <a:endParaRPr kumimoji="0" lang="en-US" sz="1800" b="0" i="0" u="none" strike="noStrike" cap="none" normalizeH="0" baseline="0" dirty="0" smtClean="0">
              <a:ln>
                <a:noFill/>
              </a:ln>
              <a:solidFill>
                <a:schemeClr val="accent6">
                  <a:lumMod val="75000"/>
                </a:schemeClr>
              </a:solidFill>
              <a:effectLst/>
              <a:latin typeface="Arial" pitchFamily="34" charset="0"/>
              <a:cs typeface="Arial" pitchFamily="34" charset="0"/>
            </a:endParaRPr>
          </a:p>
        </p:txBody>
      </p:sp>
      <p:pic>
        <p:nvPicPr>
          <p:cNvPr id="16" name="Picture 2" descr="cid:97D21B81-F687-4FB4-93B7-A7D48243B590@etan.sttj.k12.vi"/>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23862" y="3692349"/>
            <a:ext cx="1176338" cy="1184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7871336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457200" y="5943600"/>
            <a:ext cx="8382000" cy="646331"/>
          </a:xfrm>
          <a:prstGeom prst="rect">
            <a:avLst/>
          </a:prstGeom>
          <a:solidFill>
            <a:srgbClr val="FFFF99"/>
          </a:solidFill>
        </p:spPr>
        <p:style>
          <a:lnRef idx="2">
            <a:schemeClr val="accent4"/>
          </a:lnRef>
          <a:fillRef idx="1">
            <a:schemeClr val="lt1"/>
          </a:fillRef>
          <a:effectRef idx="0">
            <a:schemeClr val="accent4"/>
          </a:effectRef>
          <a:fontRef idx="minor">
            <a:schemeClr val="dk1"/>
          </a:fontRef>
        </p:style>
        <p:txBody>
          <a:bodyPr wrap="square">
            <a:spAutoFit/>
          </a:bodyPr>
          <a:lstStyle/>
          <a:p>
            <a:r>
              <a:rPr lang="en-US" sz="1200" b="1" dirty="0" smtClean="0">
                <a:latin typeface="Baskerville Old Face" pitchFamily="18" charset="0"/>
              </a:rPr>
              <a:t>Courtesy of</a:t>
            </a:r>
          </a:p>
          <a:p>
            <a:r>
              <a:rPr lang="en-US" sz="1200" b="1" dirty="0" smtClean="0">
                <a:latin typeface="Baskerville Old Face" pitchFamily="18" charset="0"/>
              </a:rPr>
              <a:t>Text:  Division of Virgin Islands Cultural Education</a:t>
            </a:r>
          </a:p>
          <a:p>
            <a:r>
              <a:rPr lang="en-US" sz="1200" b="1" dirty="0" smtClean="0">
                <a:latin typeface="Baskerville Old Face" pitchFamily="18" charset="0"/>
              </a:rPr>
              <a:t>Picture:  </a:t>
            </a:r>
            <a:r>
              <a:rPr lang="en-US" sz="1200" b="1" dirty="0">
                <a:latin typeface="Baskerville Old Face" panose="02020602080505020303" pitchFamily="18" charset="0"/>
              </a:rPr>
              <a:t>http://</a:t>
            </a:r>
            <a:r>
              <a:rPr lang="en-US" sz="1200" b="1" dirty="0" smtClean="0">
                <a:latin typeface="Baskerville Old Face" panose="02020602080505020303" pitchFamily="18" charset="0"/>
              </a:rPr>
              <a:t>www.spps.vi/pages/accreditation-26</a:t>
            </a:r>
            <a:endParaRPr lang="en-US" sz="1200" b="1" dirty="0">
              <a:latin typeface="Baskerville Old Face" panose="02020602080505020303" pitchFamily="18" charset="0"/>
            </a:endParaRPr>
          </a:p>
        </p:txBody>
      </p:sp>
      <p:sp>
        <p:nvSpPr>
          <p:cNvPr id="8" name="Title 1"/>
          <p:cNvSpPr txBox="1">
            <a:spLocks/>
          </p:cNvSpPr>
          <p:nvPr/>
        </p:nvSpPr>
        <p:spPr>
          <a:xfrm>
            <a:off x="685800" y="4876800"/>
            <a:ext cx="7924800" cy="838200"/>
          </a:xfrm>
          <a:prstGeom prst="rect">
            <a:avLst/>
          </a:prstGeom>
          <a:solidFill>
            <a:srgbClr val="00B0F0"/>
          </a:solidFill>
          <a:ln/>
        </p:spPr>
        <p:style>
          <a:lnRef idx="1">
            <a:schemeClr val="accent5"/>
          </a:lnRef>
          <a:fillRef idx="2">
            <a:schemeClr val="accent5"/>
          </a:fillRef>
          <a:effectRef idx="1">
            <a:schemeClr val="accent5"/>
          </a:effectRef>
          <a:fontRef idx="minor">
            <a:schemeClr val="dk1"/>
          </a:fontRef>
        </p:style>
        <p:txBody>
          <a:bodyPr vert="horz" anchor="b" anchorCtr="0">
            <a:normAutofit fontScale="92500" lnSpcReduction="20000"/>
            <a:scene3d>
              <a:camera prst="orthographicFront"/>
              <a:lightRig rig="soft" dir="t">
                <a:rot lat="0" lon="0" rev="15600000"/>
              </a:lightRig>
            </a:scene3d>
            <a:sp3d extrusionH="57150" prstMaterial="softEdge">
              <a:bevelT w="25400" h="381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000" b="1" dirty="0" smtClean="0">
                <a:ln/>
                <a:solidFill>
                  <a:srgbClr val="FFFF00"/>
                </a:solidFill>
                <a:latin typeface="+mj-lt"/>
                <a:ea typeface="+mj-ea"/>
                <a:cs typeface="+mj-cs"/>
              </a:rPr>
              <a:t>VI Montessori School and Peter Gruber International  Academy - STT</a:t>
            </a:r>
            <a:endParaRPr kumimoji="0" lang="en-US" sz="3000" b="1" i="0" u="none" strike="noStrike" kern="1200" normalizeH="0" baseline="0" noProof="0" dirty="0">
              <a:ln/>
              <a:solidFill>
                <a:srgbClr val="FFFF00"/>
              </a:solidFill>
              <a:uLnTx/>
              <a:uFillTx/>
              <a:latin typeface="+mj-lt"/>
              <a:ea typeface="+mj-ea"/>
              <a:cs typeface="+mj-cs"/>
            </a:endParaRPr>
          </a:p>
        </p:txBody>
      </p:sp>
      <p:pic>
        <p:nvPicPr>
          <p:cNvPr id="2" name="Picture 1"/>
          <p:cNvPicPr>
            <a:picLocks noChangeAspect="1"/>
          </p:cNvPicPr>
          <p:nvPr/>
        </p:nvPicPr>
        <p:blipFill rotWithShape="1">
          <a:blip r:embed="rId2" cstate="print">
            <a:extLst>
              <a:ext uri="{28A0092B-C50C-407E-A947-70E740481C1C}">
                <a14:useLocalDpi xmlns:a14="http://schemas.microsoft.com/office/drawing/2010/main" val="0"/>
              </a:ext>
            </a:extLst>
          </a:blip>
          <a:srcRect r="991" b="21137"/>
          <a:stretch/>
        </p:blipFill>
        <p:spPr>
          <a:xfrm>
            <a:off x="1600200" y="762000"/>
            <a:ext cx="6210300" cy="369473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538068173"/>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457200" y="5943600"/>
            <a:ext cx="8382000" cy="646331"/>
          </a:xfrm>
          <a:prstGeom prst="rect">
            <a:avLst/>
          </a:prstGeom>
          <a:solidFill>
            <a:srgbClr val="FFFF99"/>
          </a:solidFill>
        </p:spPr>
        <p:style>
          <a:lnRef idx="2">
            <a:schemeClr val="accent4"/>
          </a:lnRef>
          <a:fillRef idx="1">
            <a:schemeClr val="lt1"/>
          </a:fillRef>
          <a:effectRef idx="0">
            <a:schemeClr val="accent4"/>
          </a:effectRef>
          <a:fontRef idx="minor">
            <a:schemeClr val="dk1"/>
          </a:fontRef>
        </p:style>
        <p:txBody>
          <a:bodyPr wrap="square">
            <a:spAutoFit/>
          </a:bodyPr>
          <a:lstStyle/>
          <a:p>
            <a:r>
              <a:rPr lang="en-US" sz="1200" b="1" dirty="0" smtClean="0">
                <a:latin typeface="Baskerville Old Face" pitchFamily="18" charset="0"/>
              </a:rPr>
              <a:t>Courtesy of</a:t>
            </a:r>
          </a:p>
          <a:p>
            <a:r>
              <a:rPr lang="en-US" sz="1200" b="1" dirty="0" smtClean="0">
                <a:latin typeface="Baskerville Old Face" pitchFamily="18" charset="0"/>
              </a:rPr>
              <a:t>Text:  Division of Virgin Islands Cultural Education</a:t>
            </a:r>
          </a:p>
          <a:p>
            <a:r>
              <a:rPr lang="en-US" sz="1200" b="1" dirty="0" smtClean="0">
                <a:latin typeface="Baskerville Old Face" pitchFamily="18" charset="0"/>
              </a:rPr>
              <a:t>Picture:  </a:t>
            </a:r>
            <a:r>
              <a:rPr lang="en-US" sz="1200" b="1" dirty="0">
                <a:latin typeface="Baskerville Old Face" panose="02020602080505020303" pitchFamily="18" charset="0"/>
              </a:rPr>
              <a:t>http://</a:t>
            </a:r>
            <a:r>
              <a:rPr lang="en-US" sz="1200" b="1" dirty="0" smtClean="0">
                <a:latin typeface="Baskerville Old Face" panose="02020602080505020303" pitchFamily="18" charset="0"/>
              </a:rPr>
              <a:t>www.spps.vi/pages/accreditation-26</a:t>
            </a:r>
            <a:endParaRPr lang="en-US" sz="1200" b="1" dirty="0">
              <a:latin typeface="Baskerville Old Face" panose="02020602080505020303" pitchFamily="18" charset="0"/>
            </a:endParaRPr>
          </a:p>
        </p:txBody>
      </p:sp>
      <p:sp>
        <p:nvSpPr>
          <p:cNvPr id="8" name="Title 1"/>
          <p:cNvSpPr txBox="1">
            <a:spLocks/>
          </p:cNvSpPr>
          <p:nvPr/>
        </p:nvSpPr>
        <p:spPr>
          <a:xfrm>
            <a:off x="685800" y="4876800"/>
            <a:ext cx="7924800" cy="838200"/>
          </a:xfrm>
          <a:prstGeom prst="rect">
            <a:avLst/>
          </a:prstGeom>
          <a:solidFill>
            <a:srgbClr val="00B0F0"/>
          </a:solidFill>
          <a:ln/>
        </p:spPr>
        <p:style>
          <a:lnRef idx="1">
            <a:schemeClr val="accent5"/>
          </a:lnRef>
          <a:fillRef idx="2">
            <a:schemeClr val="accent5"/>
          </a:fillRef>
          <a:effectRef idx="1">
            <a:schemeClr val="accent5"/>
          </a:effectRef>
          <a:fontRef idx="minor">
            <a:schemeClr val="dk1"/>
          </a:fontRef>
        </p:style>
        <p:txBody>
          <a:bodyPr vert="horz" anchor="b" anchorCtr="0">
            <a:normAutofit/>
            <a:scene3d>
              <a:camera prst="orthographicFront"/>
              <a:lightRig rig="soft" dir="t">
                <a:rot lat="0" lon="0" rev="15600000"/>
              </a:lightRig>
            </a:scene3d>
            <a:sp3d extrusionH="57150" prstMaterial="softEdge">
              <a:bevelT w="25400" h="381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000" b="1" dirty="0" smtClean="0">
                <a:ln/>
                <a:solidFill>
                  <a:srgbClr val="FFFF00"/>
                </a:solidFill>
                <a:latin typeface="+mj-lt"/>
                <a:ea typeface="+mj-ea"/>
                <a:cs typeface="+mj-cs"/>
              </a:rPr>
              <a:t>Virgin Islands Behavioral Services - STX</a:t>
            </a:r>
            <a:endParaRPr kumimoji="0" lang="en-US" sz="3000" b="1" i="0" u="none" strike="noStrike" kern="1200" normalizeH="0" baseline="0" noProof="0" dirty="0">
              <a:ln/>
              <a:solidFill>
                <a:srgbClr val="FFFF00"/>
              </a:solidFill>
              <a:uLnTx/>
              <a:uFillTx/>
              <a:latin typeface="+mj-lt"/>
              <a:ea typeface="+mj-ea"/>
              <a:cs typeface="+mj-cs"/>
            </a:endParaRPr>
          </a:p>
        </p:txBody>
      </p:sp>
      <p:pic>
        <p:nvPicPr>
          <p:cNvPr id="2" name="Picture 1"/>
          <p:cNvPicPr>
            <a:picLocks noChangeAspect="1"/>
          </p:cNvPicPr>
          <p:nvPr/>
        </p:nvPicPr>
        <p:blipFill>
          <a:blip r:embed="rId2"/>
          <a:stretch>
            <a:fillRect/>
          </a:stretch>
        </p:blipFill>
        <p:spPr>
          <a:xfrm>
            <a:off x="685800" y="457200"/>
            <a:ext cx="7543800" cy="40005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524774779"/>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457200" y="5943600"/>
            <a:ext cx="8382000" cy="646331"/>
          </a:xfrm>
          <a:prstGeom prst="rect">
            <a:avLst/>
          </a:prstGeom>
          <a:solidFill>
            <a:srgbClr val="FFFF99"/>
          </a:solidFill>
        </p:spPr>
        <p:style>
          <a:lnRef idx="2">
            <a:schemeClr val="accent4"/>
          </a:lnRef>
          <a:fillRef idx="1">
            <a:schemeClr val="lt1"/>
          </a:fillRef>
          <a:effectRef idx="0">
            <a:schemeClr val="accent4"/>
          </a:effectRef>
          <a:fontRef idx="minor">
            <a:schemeClr val="dk1"/>
          </a:fontRef>
        </p:style>
        <p:txBody>
          <a:bodyPr wrap="square">
            <a:spAutoFit/>
          </a:bodyPr>
          <a:lstStyle/>
          <a:p>
            <a:r>
              <a:rPr lang="en-US" sz="1200" b="1" dirty="0" smtClean="0">
                <a:latin typeface="Baskerville Old Face" pitchFamily="18" charset="0"/>
              </a:rPr>
              <a:t>Courtesy of</a:t>
            </a:r>
          </a:p>
          <a:p>
            <a:r>
              <a:rPr lang="en-US" sz="1200" b="1" dirty="0" smtClean="0">
                <a:latin typeface="Baskerville Old Face" pitchFamily="18" charset="0"/>
              </a:rPr>
              <a:t>Text:  Division of Virgin Islands Cultural Education</a:t>
            </a:r>
          </a:p>
          <a:p>
            <a:r>
              <a:rPr lang="en-US" sz="1200" b="1" dirty="0" smtClean="0">
                <a:latin typeface="Baskerville Old Face" pitchFamily="18" charset="0"/>
              </a:rPr>
              <a:t>Picture:  </a:t>
            </a:r>
            <a:r>
              <a:rPr lang="en-US" sz="1200" b="1" dirty="0">
                <a:latin typeface="Baskerville Old Face" panose="02020602080505020303" pitchFamily="18" charset="0"/>
              </a:rPr>
              <a:t>http://</a:t>
            </a:r>
            <a:r>
              <a:rPr lang="en-US" sz="1200" b="1" dirty="0" smtClean="0">
                <a:latin typeface="Baskerville Old Face" panose="02020602080505020303" pitchFamily="18" charset="0"/>
              </a:rPr>
              <a:t>www.spps.vi/pages/accreditation-26</a:t>
            </a:r>
            <a:endParaRPr lang="en-US" sz="1200" b="1" dirty="0">
              <a:latin typeface="Baskerville Old Face" panose="02020602080505020303" pitchFamily="18" charset="0"/>
            </a:endParaRPr>
          </a:p>
        </p:txBody>
      </p:sp>
      <p:sp>
        <p:nvSpPr>
          <p:cNvPr id="8" name="Title 1"/>
          <p:cNvSpPr txBox="1">
            <a:spLocks/>
          </p:cNvSpPr>
          <p:nvPr/>
        </p:nvSpPr>
        <p:spPr>
          <a:xfrm>
            <a:off x="685800" y="4876800"/>
            <a:ext cx="7924800" cy="838200"/>
          </a:xfrm>
          <a:prstGeom prst="rect">
            <a:avLst/>
          </a:prstGeom>
          <a:solidFill>
            <a:srgbClr val="00B0F0"/>
          </a:solidFill>
          <a:ln/>
        </p:spPr>
        <p:style>
          <a:lnRef idx="1">
            <a:schemeClr val="accent5"/>
          </a:lnRef>
          <a:fillRef idx="2">
            <a:schemeClr val="accent5"/>
          </a:fillRef>
          <a:effectRef idx="1">
            <a:schemeClr val="accent5"/>
          </a:effectRef>
          <a:fontRef idx="minor">
            <a:schemeClr val="dk1"/>
          </a:fontRef>
        </p:style>
        <p:txBody>
          <a:bodyPr vert="horz" anchor="b" anchorCtr="0">
            <a:normAutofit/>
            <a:scene3d>
              <a:camera prst="orthographicFront"/>
              <a:lightRig rig="soft" dir="t">
                <a:rot lat="0" lon="0" rev="15600000"/>
              </a:lightRig>
            </a:scene3d>
            <a:sp3d extrusionH="57150" prstMaterial="softEdge">
              <a:bevelT w="25400" h="381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000" b="1" dirty="0" smtClean="0">
                <a:ln/>
                <a:solidFill>
                  <a:srgbClr val="FFFF00"/>
                </a:solidFill>
                <a:latin typeface="+mj-lt"/>
                <a:ea typeface="+mj-ea"/>
                <a:cs typeface="+mj-cs"/>
              </a:rPr>
              <a:t>Wesleyan Academy - STT</a:t>
            </a:r>
            <a:endParaRPr kumimoji="0" lang="en-US" sz="3000" b="1" i="0" u="none" strike="noStrike" kern="1200" normalizeH="0" baseline="0" noProof="0" dirty="0">
              <a:ln/>
              <a:solidFill>
                <a:srgbClr val="FFFF00"/>
              </a:solidFill>
              <a:uLnTx/>
              <a:uFillTx/>
              <a:latin typeface="+mj-lt"/>
              <a:ea typeface="+mj-ea"/>
              <a:cs typeface="+mj-cs"/>
            </a:endParaRPr>
          </a:p>
        </p:txBody>
      </p:sp>
      <p:pic>
        <p:nvPicPr>
          <p:cNvPr id="2" name="Picture 1"/>
          <p:cNvPicPr>
            <a:picLocks noChangeAspect="1"/>
          </p:cNvPicPr>
          <p:nvPr/>
        </p:nvPicPr>
        <p:blipFill rotWithShape="1">
          <a:blip r:embed="rId2" cstate="print">
            <a:extLst>
              <a:ext uri="{28A0092B-C50C-407E-A947-70E740481C1C}">
                <a14:useLocalDpi xmlns:a14="http://schemas.microsoft.com/office/drawing/2010/main" val="0"/>
              </a:ext>
            </a:extLst>
          </a:blip>
          <a:srcRect l="10001" t="14297" r="5833" b="23223"/>
          <a:stretch/>
        </p:blipFill>
        <p:spPr>
          <a:xfrm>
            <a:off x="1143000" y="685800"/>
            <a:ext cx="6858000" cy="380245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495431272"/>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457200" y="5943600"/>
            <a:ext cx="8382000" cy="646331"/>
          </a:xfrm>
          <a:prstGeom prst="rect">
            <a:avLst/>
          </a:prstGeom>
          <a:solidFill>
            <a:srgbClr val="FFFF99"/>
          </a:solidFill>
        </p:spPr>
        <p:style>
          <a:lnRef idx="2">
            <a:schemeClr val="accent4"/>
          </a:lnRef>
          <a:fillRef idx="1">
            <a:schemeClr val="lt1"/>
          </a:fillRef>
          <a:effectRef idx="0">
            <a:schemeClr val="accent4"/>
          </a:effectRef>
          <a:fontRef idx="minor">
            <a:schemeClr val="dk1"/>
          </a:fontRef>
        </p:style>
        <p:txBody>
          <a:bodyPr wrap="square">
            <a:spAutoFit/>
          </a:bodyPr>
          <a:lstStyle/>
          <a:p>
            <a:r>
              <a:rPr lang="en-US" sz="1200" b="1" dirty="0" smtClean="0">
                <a:latin typeface="Baskerville Old Face" pitchFamily="18" charset="0"/>
              </a:rPr>
              <a:t>Courtesy of</a:t>
            </a:r>
          </a:p>
          <a:p>
            <a:r>
              <a:rPr lang="en-US" sz="1200" b="1" dirty="0" smtClean="0">
                <a:latin typeface="Baskerville Old Face" pitchFamily="18" charset="0"/>
              </a:rPr>
              <a:t>Text:  Division of Virgin Islands Cultural Education</a:t>
            </a:r>
          </a:p>
          <a:p>
            <a:r>
              <a:rPr lang="en-US" sz="1200" b="1" dirty="0" smtClean="0">
                <a:latin typeface="Baskerville Old Face" pitchFamily="18" charset="0"/>
              </a:rPr>
              <a:t>Picture:  </a:t>
            </a:r>
            <a:r>
              <a:rPr lang="en-US" sz="1200" b="1" dirty="0">
                <a:latin typeface="Baskerville Old Face" panose="02020602080505020303" pitchFamily="18" charset="0"/>
              </a:rPr>
              <a:t>http://</a:t>
            </a:r>
            <a:r>
              <a:rPr lang="en-US" sz="1200" b="1" dirty="0" smtClean="0">
                <a:latin typeface="Baskerville Old Face" panose="02020602080505020303" pitchFamily="18" charset="0"/>
              </a:rPr>
              <a:t>viconsortium.com/</a:t>
            </a:r>
            <a:endParaRPr lang="en-US" sz="1200" b="1" dirty="0">
              <a:latin typeface="Baskerville Old Face" panose="02020602080505020303" pitchFamily="18" charset="0"/>
            </a:endParaRPr>
          </a:p>
        </p:txBody>
      </p:sp>
      <p:sp>
        <p:nvSpPr>
          <p:cNvPr id="8" name="Title 1"/>
          <p:cNvSpPr txBox="1">
            <a:spLocks/>
          </p:cNvSpPr>
          <p:nvPr/>
        </p:nvSpPr>
        <p:spPr>
          <a:xfrm>
            <a:off x="685800" y="4876800"/>
            <a:ext cx="7924800" cy="838200"/>
          </a:xfrm>
          <a:prstGeom prst="rect">
            <a:avLst/>
          </a:prstGeom>
          <a:solidFill>
            <a:srgbClr val="00B0F0"/>
          </a:solidFill>
          <a:ln/>
        </p:spPr>
        <p:style>
          <a:lnRef idx="1">
            <a:schemeClr val="accent5"/>
          </a:lnRef>
          <a:fillRef idx="2">
            <a:schemeClr val="accent5"/>
          </a:fillRef>
          <a:effectRef idx="1">
            <a:schemeClr val="accent5"/>
          </a:effectRef>
          <a:fontRef idx="minor">
            <a:schemeClr val="dk1"/>
          </a:fontRef>
        </p:style>
        <p:txBody>
          <a:bodyPr vert="horz" anchor="b" anchorCtr="0">
            <a:normAutofit/>
            <a:scene3d>
              <a:camera prst="orthographicFront"/>
              <a:lightRig rig="soft" dir="t">
                <a:rot lat="0" lon="0" rev="15600000"/>
              </a:lightRig>
            </a:scene3d>
            <a:sp3d extrusionH="57150" prstMaterial="softEdge">
              <a:bevelT w="25400" h="381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000" b="1" dirty="0" smtClean="0">
                <a:ln/>
                <a:solidFill>
                  <a:srgbClr val="FFFF00"/>
                </a:solidFill>
                <a:latin typeface="+mj-lt"/>
                <a:ea typeface="+mj-ea"/>
                <a:cs typeface="+mj-cs"/>
              </a:rPr>
              <a:t>Youth Rehabilitation Center - STX</a:t>
            </a:r>
            <a:endParaRPr kumimoji="0" lang="en-US" sz="3000" b="1" i="0" u="none" strike="noStrike" kern="1200" normalizeH="0" baseline="0" noProof="0" dirty="0">
              <a:ln/>
              <a:solidFill>
                <a:srgbClr val="FFFF00"/>
              </a:solidFill>
              <a:uLnTx/>
              <a:uFillTx/>
              <a:latin typeface="+mj-lt"/>
              <a:ea typeface="+mj-ea"/>
              <a:cs typeface="+mj-cs"/>
            </a:endParaRPr>
          </a:p>
        </p:txBody>
      </p:sp>
      <p:pic>
        <p:nvPicPr>
          <p:cNvPr id="2050" name="Picture 2" descr="http://viconsortium.com/wp-content/uploads/2014/09/yrc.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600" y="838200"/>
            <a:ext cx="6366933" cy="35814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2739695467"/>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457200" y="5943600"/>
            <a:ext cx="8382000" cy="646331"/>
          </a:xfrm>
          <a:prstGeom prst="rect">
            <a:avLst/>
          </a:prstGeom>
          <a:solidFill>
            <a:srgbClr val="FFFF99"/>
          </a:solidFill>
        </p:spPr>
        <p:style>
          <a:lnRef idx="2">
            <a:schemeClr val="accent4"/>
          </a:lnRef>
          <a:fillRef idx="1">
            <a:schemeClr val="lt1"/>
          </a:fillRef>
          <a:effectRef idx="0">
            <a:schemeClr val="accent4"/>
          </a:effectRef>
          <a:fontRef idx="minor">
            <a:schemeClr val="dk1"/>
          </a:fontRef>
        </p:style>
        <p:txBody>
          <a:bodyPr wrap="square">
            <a:spAutoFit/>
          </a:bodyPr>
          <a:lstStyle/>
          <a:p>
            <a:r>
              <a:rPr lang="en-US" sz="1200" b="1" dirty="0" smtClean="0">
                <a:latin typeface="Baskerville Old Face" pitchFamily="18" charset="0"/>
              </a:rPr>
              <a:t>Courtesy of</a:t>
            </a:r>
          </a:p>
          <a:p>
            <a:r>
              <a:rPr lang="en-US" sz="1200" b="1" dirty="0" smtClean="0">
                <a:latin typeface="Baskerville Old Face" pitchFamily="18" charset="0"/>
              </a:rPr>
              <a:t>Text:  Division of Virgin Islands Cultural Education</a:t>
            </a:r>
          </a:p>
          <a:p>
            <a:r>
              <a:rPr lang="en-US" sz="1200" b="1" dirty="0" smtClean="0">
                <a:latin typeface="Baskerville Old Face" pitchFamily="18" charset="0"/>
              </a:rPr>
              <a:t>Picture:  </a:t>
            </a:r>
            <a:r>
              <a:rPr lang="en-US" sz="1200" b="1" dirty="0">
                <a:latin typeface="Baskerville Old Face" panose="02020602080505020303" pitchFamily="18" charset="0"/>
              </a:rPr>
              <a:t>http://</a:t>
            </a:r>
            <a:r>
              <a:rPr lang="en-US" sz="1200" b="1" dirty="0" smtClean="0">
                <a:latin typeface="Baskerville Old Face" panose="02020602080505020303" pitchFamily="18" charset="0"/>
              </a:rPr>
              <a:t>www.spps.vi/pages/accreditation-26</a:t>
            </a:r>
            <a:endParaRPr lang="en-US" sz="1200" b="1" dirty="0">
              <a:latin typeface="Baskerville Old Face" panose="02020602080505020303" pitchFamily="18" charset="0"/>
            </a:endParaRPr>
          </a:p>
        </p:txBody>
      </p:sp>
      <p:sp>
        <p:nvSpPr>
          <p:cNvPr id="8" name="Title 1"/>
          <p:cNvSpPr txBox="1">
            <a:spLocks/>
          </p:cNvSpPr>
          <p:nvPr/>
        </p:nvSpPr>
        <p:spPr>
          <a:xfrm>
            <a:off x="685800" y="4876800"/>
            <a:ext cx="7924800" cy="838200"/>
          </a:xfrm>
          <a:prstGeom prst="rect">
            <a:avLst/>
          </a:prstGeom>
          <a:solidFill>
            <a:srgbClr val="00B0F0"/>
          </a:solidFill>
          <a:ln/>
        </p:spPr>
        <p:style>
          <a:lnRef idx="1">
            <a:schemeClr val="accent5"/>
          </a:lnRef>
          <a:fillRef idx="2">
            <a:schemeClr val="accent5"/>
          </a:fillRef>
          <a:effectRef idx="1">
            <a:schemeClr val="accent5"/>
          </a:effectRef>
          <a:fontRef idx="minor">
            <a:schemeClr val="dk1"/>
          </a:fontRef>
        </p:style>
        <p:txBody>
          <a:bodyPr vert="horz" anchor="b" anchorCtr="0">
            <a:normAutofit fontScale="92500" lnSpcReduction="20000"/>
            <a:scene3d>
              <a:camera prst="orthographicFront"/>
              <a:lightRig rig="soft" dir="t">
                <a:rot lat="0" lon="0" rev="15600000"/>
              </a:lightRig>
            </a:scene3d>
            <a:sp3d extrusionH="57150" prstMaterial="softEdge">
              <a:bevelT w="25400" h="381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000" b="1" dirty="0" smtClean="0">
                <a:ln/>
                <a:solidFill>
                  <a:srgbClr val="FFFF00"/>
                </a:solidFill>
                <a:latin typeface="+mj-lt"/>
                <a:ea typeface="+mj-ea"/>
                <a:cs typeface="+mj-cs"/>
              </a:rPr>
              <a:t>Yvonne E. Milliner-</a:t>
            </a:r>
            <a:r>
              <a:rPr lang="en-US" sz="3000" b="1" dirty="0" err="1" smtClean="0">
                <a:ln/>
                <a:solidFill>
                  <a:srgbClr val="FFFF00"/>
                </a:solidFill>
                <a:latin typeface="+mj-lt"/>
                <a:ea typeface="+mj-ea"/>
                <a:cs typeface="+mj-cs"/>
              </a:rPr>
              <a:t>Bowsky</a:t>
            </a:r>
            <a:r>
              <a:rPr lang="en-US" sz="3000" b="1" dirty="0" smtClean="0">
                <a:ln/>
                <a:solidFill>
                  <a:srgbClr val="FFFF00"/>
                </a:solidFill>
                <a:latin typeface="+mj-lt"/>
                <a:ea typeface="+mj-ea"/>
                <a:cs typeface="+mj-cs"/>
              </a:rPr>
              <a:t> Elementary School - STT</a:t>
            </a:r>
            <a:endParaRPr kumimoji="0" lang="en-US" sz="3000" b="1" i="0" u="none" strike="noStrike" kern="1200" normalizeH="0" baseline="0" noProof="0" dirty="0">
              <a:ln/>
              <a:solidFill>
                <a:srgbClr val="FFFF00"/>
              </a:solidFill>
              <a:uLnTx/>
              <a:uFillTx/>
              <a:latin typeface="+mj-lt"/>
              <a:ea typeface="+mj-ea"/>
              <a:cs typeface="+mj-cs"/>
            </a:endParaRPr>
          </a:p>
        </p:txBody>
      </p:sp>
      <p:pic>
        <p:nvPicPr>
          <p:cNvPr id="2" name="Picture 1"/>
          <p:cNvPicPr>
            <a:picLocks noChangeAspect="1"/>
          </p:cNvPicPr>
          <p:nvPr/>
        </p:nvPicPr>
        <p:blipFill rotWithShape="1">
          <a:blip r:embed="rId2" cstate="print">
            <a:extLst>
              <a:ext uri="{28A0092B-C50C-407E-A947-70E740481C1C}">
                <a14:useLocalDpi xmlns:a14="http://schemas.microsoft.com/office/drawing/2010/main" val="0"/>
              </a:ext>
            </a:extLst>
          </a:blip>
          <a:srcRect r="1666" b="18889"/>
          <a:stretch/>
        </p:blipFill>
        <p:spPr>
          <a:xfrm>
            <a:off x="1447800" y="533400"/>
            <a:ext cx="6324600" cy="391267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711666584"/>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Basis">
  <a:themeElements>
    <a:clrScheme name="Basis">
      <a:dk1>
        <a:srgbClr val="000000"/>
      </a:dk1>
      <a:lt1>
        <a:srgbClr val="FFFFFF"/>
      </a:lt1>
      <a:dk2>
        <a:srgbClr val="565349"/>
      </a:dk2>
      <a:lt2>
        <a:srgbClr val="DDDDDD"/>
      </a:lt2>
      <a:accent1>
        <a:srgbClr val="A6B727"/>
      </a:accent1>
      <a:accent2>
        <a:srgbClr val="DF5327"/>
      </a:accent2>
      <a:accent3>
        <a:srgbClr val="FE9E00"/>
      </a:accent3>
      <a:accent4>
        <a:srgbClr val="418AB3"/>
      </a:accent4>
      <a:accent5>
        <a:srgbClr val="D7D447"/>
      </a:accent5>
      <a:accent6>
        <a:srgbClr val="818183"/>
      </a:accent6>
      <a:hlink>
        <a:srgbClr val="F59E00"/>
      </a:hlink>
      <a:folHlink>
        <a:srgbClr val="B2B2B2"/>
      </a:folHlink>
    </a:clrScheme>
    <a:fontScheme name="Basis">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sis">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90E45F77-AEFC-46EF-A7C1-5B338C297B02}"/>
    </a:ext>
  </a:extLst>
</a:theme>
</file>

<file path=docProps/app.xml><?xml version="1.0" encoding="utf-8"?>
<Properties xmlns="http://schemas.openxmlformats.org/officeDocument/2006/extended-properties" xmlns:vt="http://schemas.openxmlformats.org/officeDocument/2006/docPropsVTypes">
  <Template>TM03457444[[fn=Basis]]</Template>
  <TotalTime>3694</TotalTime>
  <Words>2107</Words>
  <Application>Microsoft Office PowerPoint</Application>
  <PresentationFormat>On-screen Show (4:3)</PresentationFormat>
  <Paragraphs>215</Paragraphs>
  <Slides>44</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44</vt:i4>
      </vt:variant>
    </vt:vector>
  </HeadingPairs>
  <TitlesOfParts>
    <vt:vector size="54" baseType="lpstr">
      <vt:lpstr>Batang</vt:lpstr>
      <vt:lpstr>Algerian</vt:lpstr>
      <vt:lpstr>Arial</vt:lpstr>
      <vt:lpstr>Baskerville Old Face</vt:lpstr>
      <vt:lpstr>Bodoni MT</vt:lpstr>
      <vt:lpstr>Corbel</vt:lpstr>
      <vt:lpstr>Edwardian Script ITC</vt:lpstr>
      <vt:lpstr>Times New Roman</vt:lpstr>
      <vt:lpstr>Wingdings 2</vt:lpstr>
      <vt:lpstr>Basis</vt:lpstr>
      <vt:lpstr> October 2016   HISTORICAL CULTURAL CALENDAR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To receive monthly complimentary electronic  historical cultural calendars,  kindly contact …..</vt:lpstr>
    </vt:vector>
  </TitlesOfParts>
  <Company>Grizli777</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Celebration of the  Holidays</dc:title>
  <dc:creator>Arlene L. Pinney-Benjamin</dc:creator>
  <cp:lastModifiedBy>Henley, Yohance</cp:lastModifiedBy>
  <cp:revision>367</cp:revision>
  <dcterms:created xsi:type="dcterms:W3CDTF">2012-09-12T18:02:31Z</dcterms:created>
  <dcterms:modified xsi:type="dcterms:W3CDTF">2016-09-06T16:23:19Z</dcterms:modified>
</cp:coreProperties>
</file>