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mov" ContentType="video/unknown"/>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256" r:id="rId2"/>
    <p:sldId id="298" r:id="rId3"/>
    <p:sldId id="366" r:id="rId4"/>
    <p:sldId id="337" r:id="rId5"/>
    <p:sldId id="314" r:id="rId6"/>
    <p:sldId id="344" r:id="rId7"/>
    <p:sldId id="348" r:id="rId8"/>
    <p:sldId id="363" r:id="rId9"/>
    <p:sldId id="320" r:id="rId10"/>
    <p:sldId id="311" r:id="rId11"/>
    <p:sldId id="357" r:id="rId12"/>
    <p:sldId id="324" r:id="rId13"/>
    <p:sldId id="327" r:id="rId14"/>
    <p:sldId id="335" r:id="rId15"/>
    <p:sldId id="339" r:id="rId16"/>
    <p:sldId id="336" r:id="rId17"/>
    <p:sldId id="308" r:id="rId18"/>
    <p:sldId id="361" r:id="rId19"/>
    <p:sldId id="345" r:id="rId20"/>
    <p:sldId id="353" r:id="rId21"/>
    <p:sldId id="354" r:id="rId22"/>
    <p:sldId id="343" r:id="rId23"/>
    <p:sldId id="358" r:id="rId24"/>
    <p:sldId id="359" r:id="rId25"/>
    <p:sldId id="364" r:id="rId26"/>
    <p:sldId id="316" r:id="rId27"/>
    <p:sldId id="360" r:id="rId28"/>
    <p:sldId id="331" r:id="rId29"/>
    <p:sldId id="355" r:id="rId30"/>
    <p:sldId id="356" r:id="rId31"/>
    <p:sldId id="362" r:id="rId32"/>
    <p:sldId id="332" r:id="rId33"/>
    <p:sldId id="367" r:id="rId34"/>
    <p:sldId id="351" r:id="rId35"/>
    <p:sldId id="350" r:id="rId36"/>
    <p:sldId id="352" r:id="rId37"/>
    <p:sldId id="349" r:id="rId38"/>
    <p:sldId id="347" r:id="rId3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mc="http://schemas.openxmlformats.org/markup-compatibility/2006" xmlns:mv="urn:schemas-microsoft-com:mac:vml"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31213"/>
    <a:srgbClr val="F6F6F6"/>
    <a:srgbClr val="470000"/>
    <a:srgbClr val="4D5C90"/>
    <a:srgbClr val="FFFC7A"/>
    <a:srgbClr val="934683"/>
    <a:srgbClr val="FF84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mc="http://schemas.openxmlformats.org/markup-compatibility/2006" xmlns:mv="urn:schemas-microsoft-com:mac:vml"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3" autoAdjust="0"/>
    <p:restoredTop sz="89155" autoAdjust="0"/>
  </p:normalViewPr>
  <p:slideViewPr>
    <p:cSldViewPr snapToGrid="0" snapToObjects="1">
      <p:cViewPr>
        <p:scale>
          <a:sx n="81" d="100"/>
          <a:sy n="81" d="100"/>
        </p:scale>
        <p:origin x="-81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5CDEA7-D91A-FD45-AF38-253E5BA4C21E}" type="doc">
      <dgm:prSet loTypeId="urn:microsoft.com/office/officeart/2005/8/layout/hList9" loCatId="list" qsTypeId="urn:microsoft.com/office/officeart/2005/8/quickstyle/simple4" qsCatId="simple" csTypeId="urn:microsoft.com/office/officeart/2005/8/colors/accent1_2#2" csCatId="accent1" phldr="1"/>
      <dgm:spPr/>
      <dgm:t>
        <a:bodyPr/>
        <a:lstStyle/>
        <a:p>
          <a:endParaRPr lang="en-US"/>
        </a:p>
      </dgm:t>
    </dgm:pt>
    <dgm:pt modelId="{0D449688-7D2D-9B4C-AC87-23CF9E0A781B}">
      <dgm:prSet phldrT="[Text]"/>
      <dgm:spPr/>
      <dgm:t>
        <a:bodyPr/>
        <a:lstStyle/>
        <a:p>
          <a:r>
            <a:rPr lang="en-US" dirty="0" smtClean="0"/>
            <a:t>Knowing</a:t>
          </a:r>
          <a:endParaRPr lang="en-US" dirty="0"/>
        </a:p>
      </dgm:t>
    </dgm:pt>
    <dgm:pt modelId="{2A99BB10-757A-3648-8EE8-1B59B60B0452}" type="parTrans" cxnId="{45513AC0-63ED-3746-B226-FBC9EB3BEDA7}">
      <dgm:prSet/>
      <dgm:spPr/>
      <dgm:t>
        <a:bodyPr/>
        <a:lstStyle/>
        <a:p>
          <a:endParaRPr lang="en-US"/>
        </a:p>
      </dgm:t>
    </dgm:pt>
    <dgm:pt modelId="{9933DDBB-D0FF-3C45-8FA3-0B100EE674D3}" type="sibTrans" cxnId="{45513AC0-63ED-3746-B226-FBC9EB3BEDA7}">
      <dgm:prSet/>
      <dgm:spPr/>
      <dgm:t>
        <a:bodyPr/>
        <a:lstStyle/>
        <a:p>
          <a:endParaRPr lang="en-US"/>
        </a:p>
      </dgm:t>
    </dgm:pt>
    <dgm:pt modelId="{FAF4EE6C-F259-534C-AF48-3CF6ACC48F49}">
      <dgm:prSet phldrT="[Text]"/>
      <dgm:spPr/>
      <dgm:t>
        <a:bodyPr/>
        <a:lstStyle/>
        <a:p>
          <a:pPr>
            <a:spcAft>
              <a:spcPts val="0"/>
            </a:spcAft>
          </a:pPr>
          <a:r>
            <a:rPr lang="en-US" dirty="0" smtClean="0"/>
            <a:t>1a</a:t>
          </a:r>
        </a:p>
        <a:p>
          <a:pPr>
            <a:spcAft>
              <a:spcPct val="35000"/>
            </a:spcAft>
          </a:pPr>
          <a:r>
            <a:rPr lang="en-US" dirty="0" smtClean="0"/>
            <a:t>Content &amp; Pedagogy</a:t>
          </a:r>
          <a:endParaRPr lang="en-US" dirty="0"/>
        </a:p>
      </dgm:t>
    </dgm:pt>
    <dgm:pt modelId="{938AE39A-4C2D-CB4F-92E0-932A73E97A39}" type="parTrans" cxnId="{246609EC-73D5-E14F-9E83-0824300057D6}">
      <dgm:prSet/>
      <dgm:spPr/>
      <dgm:t>
        <a:bodyPr/>
        <a:lstStyle/>
        <a:p>
          <a:endParaRPr lang="en-US"/>
        </a:p>
      </dgm:t>
    </dgm:pt>
    <dgm:pt modelId="{484FAF71-20FE-7448-A97F-A8DF208C291E}" type="sibTrans" cxnId="{246609EC-73D5-E14F-9E83-0824300057D6}">
      <dgm:prSet/>
      <dgm:spPr/>
      <dgm:t>
        <a:bodyPr/>
        <a:lstStyle/>
        <a:p>
          <a:endParaRPr lang="en-US"/>
        </a:p>
      </dgm:t>
    </dgm:pt>
    <dgm:pt modelId="{6DE17DA5-517B-2F4C-BD45-B79BB0181947}">
      <dgm:prSet phldrT="[Text]"/>
      <dgm:spPr/>
      <dgm:t>
        <a:bodyPr/>
        <a:lstStyle/>
        <a:p>
          <a:pPr>
            <a:spcAft>
              <a:spcPts val="0"/>
            </a:spcAft>
          </a:pPr>
          <a:r>
            <a:rPr lang="en-US" dirty="0" smtClean="0"/>
            <a:t>1b</a:t>
          </a:r>
        </a:p>
        <a:p>
          <a:pPr>
            <a:spcAft>
              <a:spcPct val="35000"/>
            </a:spcAft>
          </a:pPr>
          <a:r>
            <a:rPr lang="en-US" dirty="0" smtClean="0"/>
            <a:t>Students</a:t>
          </a:r>
          <a:br>
            <a:rPr lang="en-US" dirty="0" smtClean="0"/>
          </a:br>
          <a:endParaRPr lang="en-US" dirty="0"/>
        </a:p>
      </dgm:t>
    </dgm:pt>
    <dgm:pt modelId="{09639BF0-9839-E649-95DE-97652F77F7EA}" type="parTrans" cxnId="{F0C4847D-06E8-7349-9AA6-A08EDD5A44E9}">
      <dgm:prSet/>
      <dgm:spPr/>
      <dgm:t>
        <a:bodyPr/>
        <a:lstStyle/>
        <a:p>
          <a:endParaRPr lang="en-US"/>
        </a:p>
      </dgm:t>
    </dgm:pt>
    <dgm:pt modelId="{96E1FA56-6FE7-874F-86A2-49A3AA76A520}" type="sibTrans" cxnId="{F0C4847D-06E8-7349-9AA6-A08EDD5A44E9}">
      <dgm:prSet/>
      <dgm:spPr/>
      <dgm:t>
        <a:bodyPr/>
        <a:lstStyle/>
        <a:p>
          <a:endParaRPr lang="en-US"/>
        </a:p>
      </dgm:t>
    </dgm:pt>
    <dgm:pt modelId="{E5D2EAAD-FAC3-EB44-ADF2-72F144C0F735}">
      <dgm:prSet phldrT="[Text]"/>
      <dgm:spPr/>
      <dgm:t>
        <a:bodyPr/>
        <a:lstStyle/>
        <a:p>
          <a:r>
            <a:rPr lang="en-US" dirty="0" smtClean="0"/>
            <a:t>Doing</a:t>
          </a:r>
          <a:endParaRPr lang="en-US" dirty="0"/>
        </a:p>
      </dgm:t>
    </dgm:pt>
    <dgm:pt modelId="{C46E61C7-C5C6-DB44-B88E-DB7058BE4C3C}" type="parTrans" cxnId="{3F41B79E-D589-3E46-BD19-A82F0F2D18BC}">
      <dgm:prSet/>
      <dgm:spPr/>
      <dgm:t>
        <a:bodyPr/>
        <a:lstStyle/>
        <a:p>
          <a:endParaRPr lang="en-US"/>
        </a:p>
      </dgm:t>
    </dgm:pt>
    <dgm:pt modelId="{710CAD9F-46EC-6647-9FE8-981FAE5AECC1}" type="sibTrans" cxnId="{3F41B79E-D589-3E46-BD19-A82F0F2D18BC}">
      <dgm:prSet/>
      <dgm:spPr/>
      <dgm:t>
        <a:bodyPr/>
        <a:lstStyle/>
        <a:p>
          <a:endParaRPr lang="en-US"/>
        </a:p>
      </dgm:t>
    </dgm:pt>
    <dgm:pt modelId="{6BE4914C-AAC2-BC49-8E93-147021EAB50B}">
      <dgm:prSet phldrT="[Text]"/>
      <dgm:spPr/>
      <dgm:t>
        <a:bodyPr/>
        <a:lstStyle/>
        <a:p>
          <a:r>
            <a:rPr lang="en-US" dirty="0" smtClean="0"/>
            <a:t>1c </a:t>
          </a:r>
          <a:br>
            <a:rPr lang="en-US" dirty="0" smtClean="0"/>
          </a:br>
          <a:r>
            <a:rPr lang="en-US" dirty="0" smtClean="0"/>
            <a:t>Instructional Outcomes</a:t>
          </a:r>
          <a:endParaRPr lang="en-US" dirty="0"/>
        </a:p>
      </dgm:t>
    </dgm:pt>
    <dgm:pt modelId="{34CF059E-82FA-374C-AA62-0DAF9C74448E}" type="parTrans" cxnId="{373AC0EB-BA75-C647-928B-708F5AB952BC}">
      <dgm:prSet/>
      <dgm:spPr/>
      <dgm:t>
        <a:bodyPr/>
        <a:lstStyle/>
        <a:p>
          <a:endParaRPr lang="en-US"/>
        </a:p>
      </dgm:t>
    </dgm:pt>
    <dgm:pt modelId="{E0769A67-01DE-204A-B681-D9C186E85994}" type="sibTrans" cxnId="{373AC0EB-BA75-C647-928B-708F5AB952BC}">
      <dgm:prSet/>
      <dgm:spPr/>
      <dgm:t>
        <a:bodyPr/>
        <a:lstStyle/>
        <a:p>
          <a:endParaRPr lang="en-US"/>
        </a:p>
      </dgm:t>
    </dgm:pt>
    <dgm:pt modelId="{51920C17-8748-1246-85A3-872CD251550E}">
      <dgm:prSet phldrT="[Text]"/>
      <dgm:spPr/>
      <dgm:t>
        <a:bodyPr/>
        <a:lstStyle/>
        <a:p>
          <a:pPr>
            <a:spcAft>
              <a:spcPts val="0"/>
            </a:spcAft>
          </a:pPr>
          <a:r>
            <a:rPr lang="en-US" dirty="0" smtClean="0"/>
            <a:t>1f</a:t>
          </a:r>
        </a:p>
        <a:p>
          <a:pPr>
            <a:spcAft>
              <a:spcPct val="35000"/>
            </a:spcAft>
          </a:pPr>
          <a:r>
            <a:rPr lang="en-US" dirty="0" smtClean="0"/>
            <a:t>Designing Assessments</a:t>
          </a:r>
          <a:endParaRPr lang="en-US" dirty="0"/>
        </a:p>
      </dgm:t>
    </dgm:pt>
    <dgm:pt modelId="{95708C6F-810F-E14B-912E-DA4D5A1C9AFE}" type="parTrans" cxnId="{EB900210-BE49-8B4E-AD9F-20E8514008E2}">
      <dgm:prSet/>
      <dgm:spPr/>
      <dgm:t>
        <a:bodyPr/>
        <a:lstStyle/>
        <a:p>
          <a:endParaRPr lang="en-US"/>
        </a:p>
      </dgm:t>
    </dgm:pt>
    <dgm:pt modelId="{63FBA3A1-01FB-C14F-BC67-3DB5DF2B9B44}" type="sibTrans" cxnId="{EB900210-BE49-8B4E-AD9F-20E8514008E2}">
      <dgm:prSet/>
      <dgm:spPr/>
      <dgm:t>
        <a:bodyPr/>
        <a:lstStyle/>
        <a:p>
          <a:endParaRPr lang="en-US"/>
        </a:p>
      </dgm:t>
    </dgm:pt>
    <dgm:pt modelId="{4C972465-209D-9C41-B286-D4A5F163B20C}">
      <dgm:prSet phldrT="[Text]"/>
      <dgm:spPr/>
      <dgm:t>
        <a:bodyPr/>
        <a:lstStyle/>
        <a:p>
          <a:pPr>
            <a:spcAft>
              <a:spcPts val="0"/>
            </a:spcAft>
          </a:pPr>
          <a:r>
            <a:rPr lang="en-US" dirty="0" smtClean="0"/>
            <a:t>1d </a:t>
          </a:r>
        </a:p>
        <a:p>
          <a:pPr>
            <a:spcAft>
              <a:spcPct val="35000"/>
            </a:spcAft>
          </a:pPr>
          <a:r>
            <a:rPr lang="en-US" dirty="0" smtClean="0"/>
            <a:t>Resources</a:t>
          </a:r>
          <a:br>
            <a:rPr lang="en-US" dirty="0" smtClean="0"/>
          </a:br>
          <a:endParaRPr lang="en-US" dirty="0"/>
        </a:p>
      </dgm:t>
    </dgm:pt>
    <dgm:pt modelId="{959FBA71-E10B-8547-8032-12BBC893E232}" type="parTrans" cxnId="{2FAF400B-83A8-5B40-8B04-E1FE9CEDEEA6}">
      <dgm:prSet/>
      <dgm:spPr/>
      <dgm:t>
        <a:bodyPr/>
        <a:lstStyle/>
        <a:p>
          <a:endParaRPr lang="en-US"/>
        </a:p>
      </dgm:t>
    </dgm:pt>
    <dgm:pt modelId="{FD5B1C5B-AEED-9A42-BC70-B137703A0BD0}" type="sibTrans" cxnId="{2FAF400B-83A8-5B40-8B04-E1FE9CEDEEA6}">
      <dgm:prSet/>
      <dgm:spPr/>
      <dgm:t>
        <a:bodyPr/>
        <a:lstStyle/>
        <a:p>
          <a:endParaRPr lang="en-US"/>
        </a:p>
      </dgm:t>
    </dgm:pt>
    <dgm:pt modelId="{D10510A6-D3EA-E04B-89A4-6091A014E009}">
      <dgm:prSet phldrT="[Text]"/>
      <dgm:spPr/>
      <dgm:t>
        <a:bodyPr/>
        <a:lstStyle/>
        <a:p>
          <a:pPr>
            <a:spcAft>
              <a:spcPts val="0"/>
            </a:spcAft>
          </a:pPr>
          <a:r>
            <a:rPr lang="en-US" dirty="0" smtClean="0"/>
            <a:t>1e </a:t>
          </a:r>
        </a:p>
        <a:p>
          <a:pPr>
            <a:spcAft>
              <a:spcPct val="35000"/>
            </a:spcAft>
          </a:pPr>
          <a:r>
            <a:rPr lang="en-US" dirty="0" smtClean="0"/>
            <a:t>Designing Instruction</a:t>
          </a:r>
          <a:endParaRPr lang="en-US" dirty="0"/>
        </a:p>
      </dgm:t>
    </dgm:pt>
    <dgm:pt modelId="{20DBF71D-044A-0243-9ED2-C680E4901075}" type="parTrans" cxnId="{D12A242B-DDF1-B545-ADB5-3CA04A687CBE}">
      <dgm:prSet/>
      <dgm:spPr/>
      <dgm:t>
        <a:bodyPr/>
        <a:lstStyle/>
        <a:p>
          <a:endParaRPr lang="en-US"/>
        </a:p>
      </dgm:t>
    </dgm:pt>
    <dgm:pt modelId="{115C3288-B1B3-164E-B65D-DB05BECAB47B}" type="sibTrans" cxnId="{D12A242B-DDF1-B545-ADB5-3CA04A687CBE}">
      <dgm:prSet/>
      <dgm:spPr/>
      <dgm:t>
        <a:bodyPr/>
        <a:lstStyle/>
        <a:p>
          <a:endParaRPr lang="en-US"/>
        </a:p>
      </dgm:t>
    </dgm:pt>
    <dgm:pt modelId="{C5974126-136F-4F48-BB4A-CAFF3D4D0289}" type="pres">
      <dgm:prSet presAssocID="{B95CDEA7-D91A-FD45-AF38-253E5BA4C21E}" presName="list" presStyleCnt="0">
        <dgm:presLayoutVars>
          <dgm:dir/>
          <dgm:animLvl val="lvl"/>
        </dgm:presLayoutVars>
      </dgm:prSet>
      <dgm:spPr/>
      <dgm:t>
        <a:bodyPr/>
        <a:lstStyle/>
        <a:p>
          <a:endParaRPr lang="en-US"/>
        </a:p>
      </dgm:t>
    </dgm:pt>
    <dgm:pt modelId="{E77B85AC-1F88-4C46-B8CB-53D19FA371C9}" type="pres">
      <dgm:prSet presAssocID="{0D449688-7D2D-9B4C-AC87-23CF9E0A781B}" presName="posSpace" presStyleCnt="0"/>
      <dgm:spPr/>
    </dgm:pt>
    <dgm:pt modelId="{7A02AAC9-E380-7E4A-A024-363E7F68D055}" type="pres">
      <dgm:prSet presAssocID="{0D449688-7D2D-9B4C-AC87-23CF9E0A781B}" presName="vertFlow" presStyleCnt="0"/>
      <dgm:spPr/>
    </dgm:pt>
    <dgm:pt modelId="{EAA38F88-6EAD-B044-834F-9D99FD868BF4}" type="pres">
      <dgm:prSet presAssocID="{0D449688-7D2D-9B4C-AC87-23CF9E0A781B}" presName="topSpace" presStyleCnt="0"/>
      <dgm:spPr/>
    </dgm:pt>
    <dgm:pt modelId="{2A259D05-8CBC-6245-A752-C33092225878}" type="pres">
      <dgm:prSet presAssocID="{0D449688-7D2D-9B4C-AC87-23CF9E0A781B}" presName="firstComp" presStyleCnt="0"/>
      <dgm:spPr/>
    </dgm:pt>
    <dgm:pt modelId="{3D382F88-617A-A148-B61A-809117E8BAD1}" type="pres">
      <dgm:prSet presAssocID="{0D449688-7D2D-9B4C-AC87-23CF9E0A781B}" presName="firstChild" presStyleLbl="bgAccFollowNode1" presStyleIdx="0" presStyleCnt="6"/>
      <dgm:spPr/>
      <dgm:t>
        <a:bodyPr/>
        <a:lstStyle/>
        <a:p>
          <a:endParaRPr lang="en-US"/>
        </a:p>
      </dgm:t>
    </dgm:pt>
    <dgm:pt modelId="{71134958-BD54-614D-A56A-F5C250683DED}" type="pres">
      <dgm:prSet presAssocID="{0D449688-7D2D-9B4C-AC87-23CF9E0A781B}" presName="firstChildTx" presStyleLbl="bgAccFollowNode1" presStyleIdx="0" presStyleCnt="6">
        <dgm:presLayoutVars>
          <dgm:bulletEnabled val="1"/>
        </dgm:presLayoutVars>
      </dgm:prSet>
      <dgm:spPr/>
      <dgm:t>
        <a:bodyPr/>
        <a:lstStyle/>
        <a:p>
          <a:endParaRPr lang="en-US"/>
        </a:p>
      </dgm:t>
    </dgm:pt>
    <dgm:pt modelId="{CB08E29D-EF8E-EE4F-AA6F-A7BCA7C25112}" type="pres">
      <dgm:prSet presAssocID="{6DE17DA5-517B-2F4C-BD45-B79BB0181947}" presName="comp" presStyleCnt="0"/>
      <dgm:spPr/>
    </dgm:pt>
    <dgm:pt modelId="{3BF0C894-EB33-E84C-9503-FF68735A218E}" type="pres">
      <dgm:prSet presAssocID="{6DE17DA5-517B-2F4C-BD45-B79BB0181947}" presName="child" presStyleLbl="bgAccFollowNode1" presStyleIdx="1" presStyleCnt="6"/>
      <dgm:spPr/>
      <dgm:t>
        <a:bodyPr/>
        <a:lstStyle/>
        <a:p>
          <a:endParaRPr lang="en-US"/>
        </a:p>
      </dgm:t>
    </dgm:pt>
    <dgm:pt modelId="{DFFF5D4E-F556-6045-9FF4-C5C448C3279E}" type="pres">
      <dgm:prSet presAssocID="{6DE17DA5-517B-2F4C-BD45-B79BB0181947}" presName="childTx" presStyleLbl="bgAccFollowNode1" presStyleIdx="1" presStyleCnt="6">
        <dgm:presLayoutVars>
          <dgm:bulletEnabled val="1"/>
        </dgm:presLayoutVars>
      </dgm:prSet>
      <dgm:spPr/>
      <dgm:t>
        <a:bodyPr/>
        <a:lstStyle/>
        <a:p>
          <a:endParaRPr lang="en-US"/>
        </a:p>
      </dgm:t>
    </dgm:pt>
    <dgm:pt modelId="{D8AAD6DD-924A-2E4D-867D-902388F7E5F0}" type="pres">
      <dgm:prSet presAssocID="{4C972465-209D-9C41-B286-D4A5F163B20C}" presName="comp" presStyleCnt="0"/>
      <dgm:spPr/>
    </dgm:pt>
    <dgm:pt modelId="{30503242-90B9-A74D-A70C-9CBAD609988C}" type="pres">
      <dgm:prSet presAssocID="{4C972465-209D-9C41-B286-D4A5F163B20C}" presName="child" presStyleLbl="bgAccFollowNode1" presStyleIdx="2" presStyleCnt="6"/>
      <dgm:spPr/>
      <dgm:t>
        <a:bodyPr/>
        <a:lstStyle/>
        <a:p>
          <a:endParaRPr lang="en-US"/>
        </a:p>
      </dgm:t>
    </dgm:pt>
    <dgm:pt modelId="{FA6D9BFC-6E3D-6443-AD73-938602141186}" type="pres">
      <dgm:prSet presAssocID="{4C972465-209D-9C41-B286-D4A5F163B20C}" presName="childTx" presStyleLbl="bgAccFollowNode1" presStyleIdx="2" presStyleCnt="6">
        <dgm:presLayoutVars>
          <dgm:bulletEnabled val="1"/>
        </dgm:presLayoutVars>
      </dgm:prSet>
      <dgm:spPr/>
      <dgm:t>
        <a:bodyPr/>
        <a:lstStyle/>
        <a:p>
          <a:endParaRPr lang="en-US"/>
        </a:p>
      </dgm:t>
    </dgm:pt>
    <dgm:pt modelId="{32FBFFD9-0AFE-3D4B-A154-BC53818FBA57}" type="pres">
      <dgm:prSet presAssocID="{0D449688-7D2D-9B4C-AC87-23CF9E0A781B}" presName="negSpace" presStyleCnt="0"/>
      <dgm:spPr/>
    </dgm:pt>
    <dgm:pt modelId="{AAED9887-95EC-4D43-9D3C-735B65D05687}" type="pres">
      <dgm:prSet presAssocID="{0D449688-7D2D-9B4C-AC87-23CF9E0A781B}" presName="circle" presStyleLbl="node1" presStyleIdx="0" presStyleCnt="2"/>
      <dgm:spPr/>
      <dgm:t>
        <a:bodyPr/>
        <a:lstStyle/>
        <a:p>
          <a:endParaRPr lang="en-US"/>
        </a:p>
      </dgm:t>
    </dgm:pt>
    <dgm:pt modelId="{189B5C9E-8640-FE41-BFE2-186F8EFB37E1}" type="pres">
      <dgm:prSet presAssocID="{9933DDBB-D0FF-3C45-8FA3-0B100EE674D3}" presName="transSpace" presStyleCnt="0"/>
      <dgm:spPr/>
    </dgm:pt>
    <dgm:pt modelId="{73BC0715-2C13-DE48-BDAF-C52B92CC525B}" type="pres">
      <dgm:prSet presAssocID="{E5D2EAAD-FAC3-EB44-ADF2-72F144C0F735}" presName="posSpace" presStyleCnt="0"/>
      <dgm:spPr/>
    </dgm:pt>
    <dgm:pt modelId="{1E9FCB2A-29C8-9C43-8272-7F693B11F7DD}" type="pres">
      <dgm:prSet presAssocID="{E5D2EAAD-FAC3-EB44-ADF2-72F144C0F735}" presName="vertFlow" presStyleCnt="0"/>
      <dgm:spPr/>
    </dgm:pt>
    <dgm:pt modelId="{495CC7B0-D104-8949-81BA-76785C25B876}" type="pres">
      <dgm:prSet presAssocID="{E5D2EAAD-FAC3-EB44-ADF2-72F144C0F735}" presName="topSpace" presStyleCnt="0"/>
      <dgm:spPr/>
    </dgm:pt>
    <dgm:pt modelId="{4ACF1E49-326D-404F-9B6B-A37354A7A253}" type="pres">
      <dgm:prSet presAssocID="{E5D2EAAD-FAC3-EB44-ADF2-72F144C0F735}" presName="firstComp" presStyleCnt="0"/>
      <dgm:spPr/>
    </dgm:pt>
    <dgm:pt modelId="{03AC40AE-CA54-B243-BFD5-6268EEC3B9B6}" type="pres">
      <dgm:prSet presAssocID="{E5D2EAAD-FAC3-EB44-ADF2-72F144C0F735}" presName="firstChild" presStyleLbl="bgAccFollowNode1" presStyleIdx="3" presStyleCnt="6"/>
      <dgm:spPr/>
      <dgm:t>
        <a:bodyPr/>
        <a:lstStyle/>
        <a:p>
          <a:endParaRPr lang="en-US"/>
        </a:p>
      </dgm:t>
    </dgm:pt>
    <dgm:pt modelId="{165EAAC0-4337-2F41-830D-9C026974E2A6}" type="pres">
      <dgm:prSet presAssocID="{E5D2EAAD-FAC3-EB44-ADF2-72F144C0F735}" presName="firstChildTx" presStyleLbl="bgAccFollowNode1" presStyleIdx="3" presStyleCnt="6">
        <dgm:presLayoutVars>
          <dgm:bulletEnabled val="1"/>
        </dgm:presLayoutVars>
      </dgm:prSet>
      <dgm:spPr/>
      <dgm:t>
        <a:bodyPr/>
        <a:lstStyle/>
        <a:p>
          <a:endParaRPr lang="en-US"/>
        </a:p>
      </dgm:t>
    </dgm:pt>
    <dgm:pt modelId="{2702071E-AC6A-BA45-ACA2-2046F67BA43A}" type="pres">
      <dgm:prSet presAssocID="{51920C17-8748-1246-85A3-872CD251550E}" presName="comp" presStyleCnt="0"/>
      <dgm:spPr/>
    </dgm:pt>
    <dgm:pt modelId="{3A0CAAFE-8063-4841-972E-8BD3E28C3564}" type="pres">
      <dgm:prSet presAssocID="{51920C17-8748-1246-85A3-872CD251550E}" presName="child" presStyleLbl="bgAccFollowNode1" presStyleIdx="4" presStyleCnt="6"/>
      <dgm:spPr/>
      <dgm:t>
        <a:bodyPr/>
        <a:lstStyle/>
        <a:p>
          <a:endParaRPr lang="en-US"/>
        </a:p>
      </dgm:t>
    </dgm:pt>
    <dgm:pt modelId="{451CE3D1-2785-B747-A7E9-8400FE270B56}" type="pres">
      <dgm:prSet presAssocID="{51920C17-8748-1246-85A3-872CD251550E}" presName="childTx" presStyleLbl="bgAccFollowNode1" presStyleIdx="4" presStyleCnt="6">
        <dgm:presLayoutVars>
          <dgm:bulletEnabled val="1"/>
        </dgm:presLayoutVars>
      </dgm:prSet>
      <dgm:spPr/>
      <dgm:t>
        <a:bodyPr/>
        <a:lstStyle/>
        <a:p>
          <a:endParaRPr lang="en-US"/>
        </a:p>
      </dgm:t>
    </dgm:pt>
    <dgm:pt modelId="{9B14DD5A-C662-EE4A-87D4-A62855F13CC5}" type="pres">
      <dgm:prSet presAssocID="{D10510A6-D3EA-E04B-89A4-6091A014E009}" presName="comp" presStyleCnt="0"/>
      <dgm:spPr/>
    </dgm:pt>
    <dgm:pt modelId="{D0EABAAD-4DE7-1A41-B6C4-69284063A55F}" type="pres">
      <dgm:prSet presAssocID="{D10510A6-D3EA-E04B-89A4-6091A014E009}" presName="child" presStyleLbl="bgAccFollowNode1" presStyleIdx="5" presStyleCnt="6"/>
      <dgm:spPr/>
      <dgm:t>
        <a:bodyPr/>
        <a:lstStyle/>
        <a:p>
          <a:endParaRPr lang="en-US"/>
        </a:p>
      </dgm:t>
    </dgm:pt>
    <dgm:pt modelId="{B4798396-B688-DF42-B596-6D058FC8DEAF}" type="pres">
      <dgm:prSet presAssocID="{D10510A6-D3EA-E04B-89A4-6091A014E009}" presName="childTx" presStyleLbl="bgAccFollowNode1" presStyleIdx="5" presStyleCnt="6">
        <dgm:presLayoutVars>
          <dgm:bulletEnabled val="1"/>
        </dgm:presLayoutVars>
      </dgm:prSet>
      <dgm:spPr/>
      <dgm:t>
        <a:bodyPr/>
        <a:lstStyle/>
        <a:p>
          <a:endParaRPr lang="en-US"/>
        </a:p>
      </dgm:t>
    </dgm:pt>
    <dgm:pt modelId="{52A18A4A-08F7-E342-AC70-699D26FDA464}" type="pres">
      <dgm:prSet presAssocID="{E5D2EAAD-FAC3-EB44-ADF2-72F144C0F735}" presName="negSpace" presStyleCnt="0"/>
      <dgm:spPr/>
    </dgm:pt>
    <dgm:pt modelId="{018E7299-E824-5241-9EC8-9B79F28DC291}" type="pres">
      <dgm:prSet presAssocID="{E5D2EAAD-FAC3-EB44-ADF2-72F144C0F735}" presName="circle" presStyleLbl="node1" presStyleIdx="1" presStyleCnt="2"/>
      <dgm:spPr/>
      <dgm:t>
        <a:bodyPr/>
        <a:lstStyle/>
        <a:p>
          <a:endParaRPr lang="en-US"/>
        </a:p>
      </dgm:t>
    </dgm:pt>
  </dgm:ptLst>
  <dgm:cxnLst>
    <dgm:cxn modelId="{45513AC0-63ED-3746-B226-FBC9EB3BEDA7}" srcId="{B95CDEA7-D91A-FD45-AF38-253E5BA4C21E}" destId="{0D449688-7D2D-9B4C-AC87-23CF9E0A781B}" srcOrd="0" destOrd="0" parTransId="{2A99BB10-757A-3648-8EE8-1B59B60B0452}" sibTransId="{9933DDBB-D0FF-3C45-8FA3-0B100EE674D3}"/>
    <dgm:cxn modelId="{5648C454-7337-F543-9B61-3B992F90E342}" type="presOf" srcId="{D10510A6-D3EA-E04B-89A4-6091A014E009}" destId="{B4798396-B688-DF42-B596-6D058FC8DEAF}" srcOrd="1" destOrd="0" presId="urn:microsoft.com/office/officeart/2005/8/layout/hList9"/>
    <dgm:cxn modelId="{B7722367-152B-164C-964B-23734743EC46}" type="presOf" srcId="{4C972465-209D-9C41-B286-D4A5F163B20C}" destId="{30503242-90B9-A74D-A70C-9CBAD609988C}" srcOrd="0" destOrd="0" presId="urn:microsoft.com/office/officeart/2005/8/layout/hList9"/>
    <dgm:cxn modelId="{F0C4847D-06E8-7349-9AA6-A08EDD5A44E9}" srcId="{0D449688-7D2D-9B4C-AC87-23CF9E0A781B}" destId="{6DE17DA5-517B-2F4C-BD45-B79BB0181947}" srcOrd="1" destOrd="0" parTransId="{09639BF0-9839-E649-95DE-97652F77F7EA}" sibTransId="{96E1FA56-6FE7-874F-86A2-49A3AA76A520}"/>
    <dgm:cxn modelId="{4EBC2AB3-7133-A649-91F1-E2E9286DD0BB}" type="presOf" srcId="{E5D2EAAD-FAC3-EB44-ADF2-72F144C0F735}" destId="{018E7299-E824-5241-9EC8-9B79F28DC291}" srcOrd="0" destOrd="0" presId="urn:microsoft.com/office/officeart/2005/8/layout/hList9"/>
    <dgm:cxn modelId="{FE072F04-A7A1-FA4C-B998-701D4801C6C6}" type="presOf" srcId="{4C972465-209D-9C41-B286-D4A5F163B20C}" destId="{FA6D9BFC-6E3D-6443-AD73-938602141186}" srcOrd="1" destOrd="0" presId="urn:microsoft.com/office/officeart/2005/8/layout/hList9"/>
    <dgm:cxn modelId="{2FAF400B-83A8-5B40-8B04-E1FE9CEDEEA6}" srcId="{0D449688-7D2D-9B4C-AC87-23CF9E0A781B}" destId="{4C972465-209D-9C41-B286-D4A5F163B20C}" srcOrd="2" destOrd="0" parTransId="{959FBA71-E10B-8547-8032-12BBC893E232}" sibTransId="{FD5B1C5B-AEED-9A42-BC70-B137703A0BD0}"/>
    <dgm:cxn modelId="{125B855E-F121-F84F-A1EA-C736E6475298}" type="presOf" srcId="{FAF4EE6C-F259-534C-AF48-3CF6ACC48F49}" destId="{71134958-BD54-614D-A56A-F5C250683DED}" srcOrd="1" destOrd="0" presId="urn:microsoft.com/office/officeart/2005/8/layout/hList9"/>
    <dgm:cxn modelId="{7175B61E-F2AA-654C-9420-2404F8AD6B9F}" type="presOf" srcId="{51920C17-8748-1246-85A3-872CD251550E}" destId="{451CE3D1-2785-B747-A7E9-8400FE270B56}" srcOrd="1" destOrd="0" presId="urn:microsoft.com/office/officeart/2005/8/layout/hList9"/>
    <dgm:cxn modelId="{D0708C4D-0DB9-9A4B-9997-0D0213CE913E}" type="presOf" srcId="{51920C17-8748-1246-85A3-872CD251550E}" destId="{3A0CAAFE-8063-4841-972E-8BD3E28C3564}" srcOrd="0" destOrd="0" presId="urn:microsoft.com/office/officeart/2005/8/layout/hList9"/>
    <dgm:cxn modelId="{196AF800-96CE-7648-BB4F-10BAB0AB4FA8}" type="presOf" srcId="{6DE17DA5-517B-2F4C-BD45-B79BB0181947}" destId="{3BF0C894-EB33-E84C-9503-FF68735A218E}" srcOrd="0" destOrd="0" presId="urn:microsoft.com/office/officeart/2005/8/layout/hList9"/>
    <dgm:cxn modelId="{2836E9DE-AD49-4A47-B02B-A7CF6446DE3D}" type="presOf" srcId="{6BE4914C-AAC2-BC49-8E93-147021EAB50B}" destId="{03AC40AE-CA54-B243-BFD5-6268EEC3B9B6}" srcOrd="0" destOrd="0" presId="urn:microsoft.com/office/officeart/2005/8/layout/hList9"/>
    <dgm:cxn modelId="{EB64E386-0D5F-B346-97AA-0D98D485F7E0}" type="presOf" srcId="{B95CDEA7-D91A-FD45-AF38-253E5BA4C21E}" destId="{C5974126-136F-4F48-BB4A-CAFF3D4D0289}" srcOrd="0" destOrd="0" presId="urn:microsoft.com/office/officeart/2005/8/layout/hList9"/>
    <dgm:cxn modelId="{E86E6200-7533-F14C-837F-DB62A01F0EAE}" type="presOf" srcId="{0D449688-7D2D-9B4C-AC87-23CF9E0A781B}" destId="{AAED9887-95EC-4D43-9D3C-735B65D05687}" srcOrd="0" destOrd="0" presId="urn:microsoft.com/office/officeart/2005/8/layout/hList9"/>
    <dgm:cxn modelId="{A6A50B2E-3DB9-B04A-A9B0-2B9BC0D90892}" type="presOf" srcId="{6DE17DA5-517B-2F4C-BD45-B79BB0181947}" destId="{DFFF5D4E-F556-6045-9FF4-C5C448C3279E}" srcOrd="1" destOrd="0" presId="urn:microsoft.com/office/officeart/2005/8/layout/hList9"/>
    <dgm:cxn modelId="{EB900210-BE49-8B4E-AD9F-20E8514008E2}" srcId="{E5D2EAAD-FAC3-EB44-ADF2-72F144C0F735}" destId="{51920C17-8748-1246-85A3-872CD251550E}" srcOrd="1" destOrd="0" parTransId="{95708C6F-810F-E14B-912E-DA4D5A1C9AFE}" sibTransId="{63FBA3A1-01FB-C14F-BC67-3DB5DF2B9B44}"/>
    <dgm:cxn modelId="{A67B25A0-0AEB-934B-8AC0-F92564ECFDAD}" type="presOf" srcId="{FAF4EE6C-F259-534C-AF48-3CF6ACC48F49}" destId="{3D382F88-617A-A148-B61A-809117E8BAD1}" srcOrd="0" destOrd="0" presId="urn:microsoft.com/office/officeart/2005/8/layout/hList9"/>
    <dgm:cxn modelId="{D12A242B-DDF1-B545-ADB5-3CA04A687CBE}" srcId="{E5D2EAAD-FAC3-EB44-ADF2-72F144C0F735}" destId="{D10510A6-D3EA-E04B-89A4-6091A014E009}" srcOrd="2" destOrd="0" parTransId="{20DBF71D-044A-0243-9ED2-C680E4901075}" sibTransId="{115C3288-B1B3-164E-B65D-DB05BECAB47B}"/>
    <dgm:cxn modelId="{E6BF9A44-A59F-D644-9278-59C6F64D1F23}" type="presOf" srcId="{D10510A6-D3EA-E04B-89A4-6091A014E009}" destId="{D0EABAAD-4DE7-1A41-B6C4-69284063A55F}" srcOrd="0" destOrd="0" presId="urn:microsoft.com/office/officeart/2005/8/layout/hList9"/>
    <dgm:cxn modelId="{3F41B79E-D589-3E46-BD19-A82F0F2D18BC}" srcId="{B95CDEA7-D91A-FD45-AF38-253E5BA4C21E}" destId="{E5D2EAAD-FAC3-EB44-ADF2-72F144C0F735}" srcOrd="1" destOrd="0" parTransId="{C46E61C7-C5C6-DB44-B88E-DB7058BE4C3C}" sibTransId="{710CAD9F-46EC-6647-9FE8-981FAE5AECC1}"/>
    <dgm:cxn modelId="{373AC0EB-BA75-C647-928B-708F5AB952BC}" srcId="{E5D2EAAD-FAC3-EB44-ADF2-72F144C0F735}" destId="{6BE4914C-AAC2-BC49-8E93-147021EAB50B}" srcOrd="0" destOrd="0" parTransId="{34CF059E-82FA-374C-AA62-0DAF9C74448E}" sibTransId="{E0769A67-01DE-204A-B681-D9C186E85994}"/>
    <dgm:cxn modelId="{246609EC-73D5-E14F-9E83-0824300057D6}" srcId="{0D449688-7D2D-9B4C-AC87-23CF9E0A781B}" destId="{FAF4EE6C-F259-534C-AF48-3CF6ACC48F49}" srcOrd="0" destOrd="0" parTransId="{938AE39A-4C2D-CB4F-92E0-932A73E97A39}" sibTransId="{484FAF71-20FE-7448-A97F-A8DF208C291E}"/>
    <dgm:cxn modelId="{C66A1019-5D70-A443-AE20-271BE8868C93}" type="presOf" srcId="{6BE4914C-AAC2-BC49-8E93-147021EAB50B}" destId="{165EAAC0-4337-2F41-830D-9C026974E2A6}" srcOrd="1" destOrd="0" presId="urn:microsoft.com/office/officeart/2005/8/layout/hList9"/>
    <dgm:cxn modelId="{BFDC76D1-3B48-DA41-AF74-02FBCF65E445}" type="presParOf" srcId="{C5974126-136F-4F48-BB4A-CAFF3D4D0289}" destId="{E77B85AC-1F88-4C46-B8CB-53D19FA371C9}" srcOrd="0" destOrd="0" presId="urn:microsoft.com/office/officeart/2005/8/layout/hList9"/>
    <dgm:cxn modelId="{B1652168-14EF-1C47-9836-1D634689FEE7}" type="presParOf" srcId="{C5974126-136F-4F48-BB4A-CAFF3D4D0289}" destId="{7A02AAC9-E380-7E4A-A024-363E7F68D055}" srcOrd="1" destOrd="0" presId="urn:microsoft.com/office/officeart/2005/8/layout/hList9"/>
    <dgm:cxn modelId="{273D9EFF-F306-9E49-8189-E59EE3991062}" type="presParOf" srcId="{7A02AAC9-E380-7E4A-A024-363E7F68D055}" destId="{EAA38F88-6EAD-B044-834F-9D99FD868BF4}" srcOrd="0" destOrd="0" presId="urn:microsoft.com/office/officeart/2005/8/layout/hList9"/>
    <dgm:cxn modelId="{8862A1B9-CD44-0645-A1C5-0E9E9D0257F8}" type="presParOf" srcId="{7A02AAC9-E380-7E4A-A024-363E7F68D055}" destId="{2A259D05-8CBC-6245-A752-C33092225878}" srcOrd="1" destOrd="0" presId="urn:microsoft.com/office/officeart/2005/8/layout/hList9"/>
    <dgm:cxn modelId="{31BF847A-7F01-8343-959E-FDF432A49ECA}" type="presParOf" srcId="{2A259D05-8CBC-6245-A752-C33092225878}" destId="{3D382F88-617A-A148-B61A-809117E8BAD1}" srcOrd="0" destOrd="0" presId="urn:microsoft.com/office/officeart/2005/8/layout/hList9"/>
    <dgm:cxn modelId="{747F257F-9368-114A-BA74-457413888AFE}" type="presParOf" srcId="{2A259D05-8CBC-6245-A752-C33092225878}" destId="{71134958-BD54-614D-A56A-F5C250683DED}" srcOrd="1" destOrd="0" presId="urn:microsoft.com/office/officeart/2005/8/layout/hList9"/>
    <dgm:cxn modelId="{BA9BF7AD-C073-A94F-AF0C-3B6B8695F7B5}" type="presParOf" srcId="{7A02AAC9-E380-7E4A-A024-363E7F68D055}" destId="{CB08E29D-EF8E-EE4F-AA6F-A7BCA7C25112}" srcOrd="2" destOrd="0" presId="urn:microsoft.com/office/officeart/2005/8/layout/hList9"/>
    <dgm:cxn modelId="{E344C774-7925-2B40-89B6-B3469BCC7872}" type="presParOf" srcId="{CB08E29D-EF8E-EE4F-AA6F-A7BCA7C25112}" destId="{3BF0C894-EB33-E84C-9503-FF68735A218E}" srcOrd="0" destOrd="0" presId="urn:microsoft.com/office/officeart/2005/8/layout/hList9"/>
    <dgm:cxn modelId="{993EF653-C69F-7D4E-A47F-990861753D90}" type="presParOf" srcId="{CB08E29D-EF8E-EE4F-AA6F-A7BCA7C25112}" destId="{DFFF5D4E-F556-6045-9FF4-C5C448C3279E}" srcOrd="1" destOrd="0" presId="urn:microsoft.com/office/officeart/2005/8/layout/hList9"/>
    <dgm:cxn modelId="{1145F090-B99C-0F44-852F-41F52218E7FA}" type="presParOf" srcId="{7A02AAC9-E380-7E4A-A024-363E7F68D055}" destId="{D8AAD6DD-924A-2E4D-867D-902388F7E5F0}" srcOrd="3" destOrd="0" presId="urn:microsoft.com/office/officeart/2005/8/layout/hList9"/>
    <dgm:cxn modelId="{967FD778-8932-1C43-BB4F-5BBFA74EEF99}" type="presParOf" srcId="{D8AAD6DD-924A-2E4D-867D-902388F7E5F0}" destId="{30503242-90B9-A74D-A70C-9CBAD609988C}" srcOrd="0" destOrd="0" presId="urn:microsoft.com/office/officeart/2005/8/layout/hList9"/>
    <dgm:cxn modelId="{81E0DFA2-AE36-1E4D-9ADF-DBB556419E04}" type="presParOf" srcId="{D8AAD6DD-924A-2E4D-867D-902388F7E5F0}" destId="{FA6D9BFC-6E3D-6443-AD73-938602141186}" srcOrd="1" destOrd="0" presId="urn:microsoft.com/office/officeart/2005/8/layout/hList9"/>
    <dgm:cxn modelId="{C5A99751-7B56-7D43-90BE-0BD70E73965C}" type="presParOf" srcId="{C5974126-136F-4F48-BB4A-CAFF3D4D0289}" destId="{32FBFFD9-0AFE-3D4B-A154-BC53818FBA57}" srcOrd="2" destOrd="0" presId="urn:microsoft.com/office/officeart/2005/8/layout/hList9"/>
    <dgm:cxn modelId="{96730AC6-042C-5D49-9E87-81BF9A937B90}" type="presParOf" srcId="{C5974126-136F-4F48-BB4A-CAFF3D4D0289}" destId="{AAED9887-95EC-4D43-9D3C-735B65D05687}" srcOrd="3" destOrd="0" presId="urn:microsoft.com/office/officeart/2005/8/layout/hList9"/>
    <dgm:cxn modelId="{5D170B37-F00E-6A4E-A349-10F54E3AB854}" type="presParOf" srcId="{C5974126-136F-4F48-BB4A-CAFF3D4D0289}" destId="{189B5C9E-8640-FE41-BFE2-186F8EFB37E1}" srcOrd="4" destOrd="0" presId="urn:microsoft.com/office/officeart/2005/8/layout/hList9"/>
    <dgm:cxn modelId="{09E253A2-9C37-B94E-9F49-C928D0F676B2}" type="presParOf" srcId="{C5974126-136F-4F48-BB4A-CAFF3D4D0289}" destId="{73BC0715-2C13-DE48-BDAF-C52B92CC525B}" srcOrd="5" destOrd="0" presId="urn:microsoft.com/office/officeart/2005/8/layout/hList9"/>
    <dgm:cxn modelId="{09BE82F8-3171-C141-9971-CCAA593FB2C3}" type="presParOf" srcId="{C5974126-136F-4F48-BB4A-CAFF3D4D0289}" destId="{1E9FCB2A-29C8-9C43-8272-7F693B11F7DD}" srcOrd="6" destOrd="0" presId="urn:microsoft.com/office/officeart/2005/8/layout/hList9"/>
    <dgm:cxn modelId="{181E9915-4CBB-0644-A989-4F566F629219}" type="presParOf" srcId="{1E9FCB2A-29C8-9C43-8272-7F693B11F7DD}" destId="{495CC7B0-D104-8949-81BA-76785C25B876}" srcOrd="0" destOrd="0" presId="urn:microsoft.com/office/officeart/2005/8/layout/hList9"/>
    <dgm:cxn modelId="{4AB07656-C178-A645-8F92-3CF7283D5373}" type="presParOf" srcId="{1E9FCB2A-29C8-9C43-8272-7F693B11F7DD}" destId="{4ACF1E49-326D-404F-9B6B-A37354A7A253}" srcOrd="1" destOrd="0" presId="urn:microsoft.com/office/officeart/2005/8/layout/hList9"/>
    <dgm:cxn modelId="{D9C21692-4F8B-414C-AC3D-F733014CBB18}" type="presParOf" srcId="{4ACF1E49-326D-404F-9B6B-A37354A7A253}" destId="{03AC40AE-CA54-B243-BFD5-6268EEC3B9B6}" srcOrd="0" destOrd="0" presId="urn:microsoft.com/office/officeart/2005/8/layout/hList9"/>
    <dgm:cxn modelId="{0F536CE3-ECAE-D842-991E-3A959B265E75}" type="presParOf" srcId="{4ACF1E49-326D-404F-9B6B-A37354A7A253}" destId="{165EAAC0-4337-2F41-830D-9C026974E2A6}" srcOrd="1" destOrd="0" presId="urn:microsoft.com/office/officeart/2005/8/layout/hList9"/>
    <dgm:cxn modelId="{A92CCFFA-5E18-564C-8DCA-76BD39ECD7AD}" type="presParOf" srcId="{1E9FCB2A-29C8-9C43-8272-7F693B11F7DD}" destId="{2702071E-AC6A-BA45-ACA2-2046F67BA43A}" srcOrd="2" destOrd="0" presId="urn:microsoft.com/office/officeart/2005/8/layout/hList9"/>
    <dgm:cxn modelId="{2A6AD9BF-F71C-094A-A837-F45EE2B122DB}" type="presParOf" srcId="{2702071E-AC6A-BA45-ACA2-2046F67BA43A}" destId="{3A0CAAFE-8063-4841-972E-8BD3E28C3564}" srcOrd="0" destOrd="0" presId="urn:microsoft.com/office/officeart/2005/8/layout/hList9"/>
    <dgm:cxn modelId="{FE583C5B-B100-954F-ABD6-59D8E9BEFD85}" type="presParOf" srcId="{2702071E-AC6A-BA45-ACA2-2046F67BA43A}" destId="{451CE3D1-2785-B747-A7E9-8400FE270B56}" srcOrd="1" destOrd="0" presId="urn:microsoft.com/office/officeart/2005/8/layout/hList9"/>
    <dgm:cxn modelId="{DFE756E2-C78D-FF41-89B9-AD9123CD732E}" type="presParOf" srcId="{1E9FCB2A-29C8-9C43-8272-7F693B11F7DD}" destId="{9B14DD5A-C662-EE4A-87D4-A62855F13CC5}" srcOrd="3" destOrd="0" presId="urn:microsoft.com/office/officeart/2005/8/layout/hList9"/>
    <dgm:cxn modelId="{DCFEEA16-27CE-1E46-A540-85A7844BE62C}" type="presParOf" srcId="{9B14DD5A-C662-EE4A-87D4-A62855F13CC5}" destId="{D0EABAAD-4DE7-1A41-B6C4-69284063A55F}" srcOrd="0" destOrd="0" presId="urn:microsoft.com/office/officeart/2005/8/layout/hList9"/>
    <dgm:cxn modelId="{945D3161-C8F9-7C4E-A7FE-5630F2935CF2}" type="presParOf" srcId="{9B14DD5A-C662-EE4A-87D4-A62855F13CC5}" destId="{B4798396-B688-DF42-B596-6D058FC8DEAF}" srcOrd="1" destOrd="0" presId="urn:microsoft.com/office/officeart/2005/8/layout/hList9"/>
    <dgm:cxn modelId="{06CA8AF9-71AB-EF42-9204-CB67B6C5AC28}" type="presParOf" srcId="{C5974126-136F-4F48-BB4A-CAFF3D4D0289}" destId="{52A18A4A-08F7-E342-AC70-699D26FDA464}" srcOrd="7" destOrd="0" presId="urn:microsoft.com/office/officeart/2005/8/layout/hList9"/>
    <dgm:cxn modelId="{44DC82D9-1F8F-B448-B60D-95E8554899CF}" type="presParOf" srcId="{C5974126-136F-4F48-BB4A-CAFF3D4D0289}" destId="{018E7299-E824-5241-9EC8-9B79F28DC291}" srcOrd="8" destOrd="0" presId="urn:microsoft.com/office/officeart/2005/8/layout/hList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794CE9C-45BD-415A-9AB2-D711485A19B8}" type="datetimeFigureOut">
              <a:rPr lang="en-US"/>
              <a:pPr>
                <a:defRPr/>
              </a:pPr>
              <a:t>12/7/2016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796A0B5-3E70-43D6-9D22-627D96738E02}" type="slidenum">
              <a:rPr lang="en-US"/>
              <a:pPr>
                <a:defRPr/>
              </a:pPr>
              <a:t>‹#›</a:t>
            </a:fld>
            <a:endParaRPr lang="en-US" dirty="0"/>
          </a:p>
        </p:txBody>
      </p:sp>
    </p:spTree>
    <p:extLst>
      <p:ext uri="{BB962C8B-B14F-4D97-AF65-F5344CB8AC3E}">
        <p14:creationId xmlns:p14="http://schemas.microsoft.com/office/powerpoint/2010/main" xmlns="" val="21225940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0926693-A7F0-4D04-9D77-9AACCEFF5CB8}" type="datetimeFigureOut">
              <a:rPr lang="en-US"/>
              <a:pPr>
                <a:defRPr/>
              </a:pPr>
              <a:t>12/7/2016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A286BE1-1369-416F-94CC-5B013027BFC7}" type="slidenum">
              <a:rPr lang="en-US"/>
              <a:pPr>
                <a:defRPr/>
              </a:pPr>
              <a:t>‹#›</a:t>
            </a:fld>
            <a:endParaRPr lang="en-US" dirty="0"/>
          </a:p>
        </p:txBody>
      </p:sp>
    </p:spTree>
    <p:extLst>
      <p:ext uri="{BB962C8B-B14F-4D97-AF65-F5344CB8AC3E}">
        <p14:creationId xmlns:p14="http://schemas.microsoft.com/office/powerpoint/2010/main" xmlns="" val="148898157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624D4A6-6C9F-42D4-9732-1892740DBCC6}" type="slidenum">
              <a:rPr lang="en-US">
                <a:cs typeface="Arial" charset="0"/>
              </a:rPr>
              <a:pPr fontAlgn="base">
                <a:spcBef>
                  <a:spcPct val="0"/>
                </a:spcBef>
                <a:spcAft>
                  <a:spcPct val="0"/>
                </a:spcAft>
                <a:defRPr/>
              </a:pPr>
              <a:t>1</a:t>
            </a:fld>
            <a:endParaRPr lang="en-US" dirty="0">
              <a:cs typeface="Arial" charset="0"/>
            </a:endParaRPr>
          </a:p>
        </p:txBody>
      </p:sp>
    </p:spTree>
    <p:extLst>
      <p:ext uri="{BB962C8B-B14F-4D97-AF65-F5344CB8AC3E}">
        <p14:creationId xmlns:p14="http://schemas.microsoft.com/office/powerpoint/2010/main" xmlns="" val="3932386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523FAA8-B227-4456-9410-612710FCC1AF}" type="slidenum">
              <a:rPr lang="en-US">
                <a:cs typeface="Arial" charset="0"/>
              </a:rPr>
              <a:pPr fontAlgn="base">
                <a:spcBef>
                  <a:spcPct val="0"/>
                </a:spcBef>
                <a:spcAft>
                  <a:spcPct val="0"/>
                </a:spcAft>
                <a:defRPr/>
              </a:pPr>
              <a:t>10</a:t>
            </a:fld>
            <a:endParaRPr lang="en-US" dirty="0">
              <a:cs typeface="Arial" charset="0"/>
            </a:endParaRPr>
          </a:p>
        </p:txBody>
      </p:sp>
    </p:spTree>
    <p:extLst>
      <p:ext uri="{BB962C8B-B14F-4D97-AF65-F5344CB8AC3E}">
        <p14:creationId xmlns:p14="http://schemas.microsoft.com/office/powerpoint/2010/main" xmlns="" val="1973659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789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E09D65-4CCD-4427-8F1D-751344BE2A30}" type="slidenum">
              <a:rPr lang="en-US">
                <a:cs typeface="Arial" charset="0"/>
              </a:rPr>
              <a:pPr fontAlgn="base">
                <a:spcBef>
                  <a:spcPct val="0"/>
                </a:spcBef>
                <a:spcAft>
                  <a:spcPct val="0"/>
                </a:spcAft>
                <a:defRPr/>
              </a:pPr>
              <a:t>11</a:t>
            </a:fld>
            <a:endParaRPr lang="en-US" dirty="0">
              <a:cs typeface="Arial" charset="0"/>
            </a:endParaRPr>
          </a:p>
        </p:txBody>
      </p:sp>
    </p:spTree>
    <p:extLst>
      <p:ext uri="{BB962C8B-B14F-4D97-AF65-F5344CB8AC3E}">
        <p14:creationId xmlns:p14="http://schemas.microsoft.com/office/powerpoint/2010/main" xmlns="" val="2551040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99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326B43-1D45-4ACD-8B7B-3FC84BBA85DC}" type="slidenum">
              <a:rPr lang="en-US">
                <a:cs typeface="Arial" charset="0"/>
              </a:rPr>
              <a:pPr fontAlgn="base">
                <a:spcBef>
                  <a:spcPct val="0"/>
                </a:spcBef>
                <a:spcAft>
                  <a:spcPct val="0"/>
                </a:spcAft>
                <a:defRPr/>
              </a:pPr>
              <a:t>12</a:t>
            </a:fld>
            <a:endParaRPr lang="en-US" dirty="0">
              <a:cs typeface="Arial" charset="0"/>
            </a:endParaRPr>
          </a:p>
        </p:txBody>
      </p:sp>
    </p:spTree>
    <p:extLst>
      <p:ext uri="{BB962C8B-B14F-4D97-AF65-F5344CB8AC3E}">
        <p14:creationId xmlns:p14="http://schemas.microsoft.com/office/powerpoint/2010/main" xmlns="" val="385493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19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798201-8803-47E0-B9A9-63BAF42E7DAC}" type="slidenum">
              <a:rPr lang="en-US">
                <a:cs typeface="Arial" charset="0"/>
              </a:rPr>
              <a:pPr fontAlgn="base">
                <a:spcBef>
                  <a:spcPct val="0"/>
                </a:spcBef>
                <a:spcAft>
                  <a:spcPct val="0"/>
                </a:spcAft>
                <a:defRPr/>
              </a:pPr>
              <a:t>13</a:t>
            </a:fld>
            <a:endParaRPr lang="en-US" dirty="0">
              <a:cs typeface="Arial" charset="0"/>
            </a:endParaRPr>
          </a:p>
        </p:txBody>
      </p:sp>
    </p:spTree>
    <p:extLst>
      <p:ext uri="{BB962C8B-B14F-4D97-AF65-F5344CB8AC3E}">
        <p14:creationId xmlns:p14="http://schemas.microsoft.com/office/powerpoint/2010/main" xmlns="" val="3378587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Levels of Performance</a:t>
            </a:r>
          </a:p>
          <a:p>
            <a:pPr eaLnBrk="1" hangingPunct="1">
              <a:spcBef>
                <a:spcPct val="0"/>
              </a:spcBef>
            </a:pPr>
            <a:r>
              <a:rPr lang="en-US" dirty="0" smtClean="0"/>
              <a:t>VIDEO: </a:t>
            </a:r>
            <a:br>
              <a:rPr lang="en-US" dirty="0" smtClean="0"/>
            </a:br>
            <a:endParaRPr lang="en-US" dirty="0" smtClean="0"/>
          </a:p>
          <a:p>
            <a:pPr eaLnBrk="1" hangingPunct="1">
              <a:spcBef>
                <a:spcPct val="0"/>
              </a:spcBef>
            </a:pPr>
            <a:r>
              <a:rPr lang="en-US" dirty="0" smtClean="0"/>
              <a:t>Levels of </a:t>
            </a:r>
            <a:r>
              <a:rPr lang="en-US" dirty="0" err="1" smtClean="0"/>
              <a:t>Performance.mov</a:t>
            </a:r>
            <a:endParaRPr lang="en-US" dirty="0" smtClean="0"/>
          </a:p>
          <a:p>
            <a:pPr eaLnBrk="1" hangingPunct="1">
              <a:spcBef>
                <a:spcPct val="0"/>
              </a:spcBef>
            </a:pPr>
            <a:endParaRPr lang="en-US" dirty="0" smtClean="0"/>
          </a:p>
          <a:p>
            <a:pPr eaLnBrk="1" hangingPunct="1">
              <a:spcBef>
                <a:spcPct val="0"/>
              </a:spcBef>
            </a:pPr>
            <a:r>
              <a:rPr lang="en-US" dirty="0" smtClean="0"/>
              <a:t>Movie:</a:t>
            </a:r>
          </a:p>
          <a:p>
            <a:pPr eaLnBrk="1" hangingPunct="1">
              <a:spcBef>
                <a:spcPct val="0"/>
              </a:spcBef>
            </a:pPr>
            <a:r>
              <a:rPr lang="en-US" dirty="0" smtClean="0"/>
              <a:t>1:57</a:t>
            </a:r>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30FED1-4790-43D3-92E6-19BC6A88E449}" type="slidenum">
              <a:rPr lang="en-US">
                <a:cs typeface="Arial" charset="0"/>
              </a:rPr>
              <a:pPr fontAlgn="base">
                <a:spcBef>
                  <a:spcPct val="0"/>
                </a:spcBef>
                <a:spcAft>
                  <a:spcPct val="0"/>
                </a:spcAft>
                <a:defRPr/>
              </a:pPr>
              <a:t>14</a:t>
            </a:fld>
            <a:endParaRPr lang="en-US">
              <a:cs typeface="Arial" charset="0"/>
            </a:endParaRPr>
          </a:p>
        </p:txBody>
      </p:sp>
    </p:spTree>
    <p:extLst>
      <p:ext uri="{BB962C8B-B14F-4D97-AF65-F5344CB8AC3E}">
        <p14:creationId xmlns:p14="http://schemas.microsoft.com/office/powerpoint/2010/main" xmlns="" val="3186349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A286BE1-1369-416F-94CC-5B013027BFC7}"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71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6C3D16-78F5-4848-B07F-719C641EA415}" type="slidenum">
              <a:rPr lang="en-US">
                <a:cs typeface="Arial" charset="0"/>
              </a:rPr>
              <a:pPr fontAlgn="base">
                <a:spcBef>
                  <a:spcPct val="0"/>
                </a:spcBef>
                <a:spcAft>
                  <a:spcPct val="0"/>
                </a:spcAft>
                <a:defRPr/>
              </a:pPr>
              <a:t>16</a:t>
            </a:fld>
            <a:endParaRPr lang="en-US">
              <a:cs typeface="Arial" charset="0"/>
            </a:endParaRPr>
          </a:p>
        </p:txBody>
      </p:sp>
    </p:spTree>
    <p:extLst>
      <p:ext uri="{BB962C8B-B14F-4D97-AF65-F5344CB8AC3E}">
        <p14:creationId xmlns:p14="http://schemas.microsoft.com/office/powerpoint/2010/main" xmlns="" val="911478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eaLnBrk="1" fontAlgn="auto" hangingPunct="1">
              <a:spcBef>
                <a:spcPts val="0"/>
              </a:spcBef>
              <a:spcAft>
                <a:spcPts val="0"/>
              </a:spcAft>
              <a:defRPr/>
            </a:pPr>
            <a:endParaRPr lang="en-US" dirty="0"/>
          </a:p>
        </p:txBody>
      </p:sp>
      <p:sp>
        <p:nvSpPr>
          <p:cNvPr id="491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DCD3D0-3B8B-41AF-9934-2B9EB40E10BF}" type="slidenum">
              <a:rPr lang="en-US">
                <a:cs typeface="Arial" charset="0"/>
              </a:rPr>
              <a:pPr fontAlgn="base">
                <a:spcBef>
                  <a:spcPct val="0"/>
                </a:spcBef>
                <a:spcAft>
                  <a:spcPct val="0"/>
                </a:spcAft>
                <a:defRPr/>
              </a:pPr>
              <a:t>17</a:t>
            </a:fld>
            <a:endParaRPr lang="en-US">
              <a:cs typeface="Arial" charset="0"/>
            </a:endParaRPr>
          </a:p>
        </p:txBody>
      </p:sp>
    </p:spTree>
    <p:extLst>
      <p:ext uri="{BB962C8B-B14F-4D97-AF65-F5344CB8AC3E}">
        <p14:creationId xmlns:p14="http://schemas.microsoft.com/office/powerpoint/2010/main" xmlns="" val="1178489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A286BE1-1369-416F-94CC-5B013027BFC7}"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B5763C-0A0C-4232-9CE8-F90B83C45973}" type="slidenum">
              <a:rPr lang="en-US">
                <a:cs typeface="Arial" charset="0"/>
              </a:rPr>
              <a:pPr fontAlgn="base">
                <a:spcBef>
                  <a:spcPct val="0"/>
                </a:spcBef>
                <a:spcAft>
                  <a:spcPct val="0"/>
                </a:spcAft>
                <a:defRPr/>
              </a:pPr>
              <a:t>19</a:t>
            </a:fld>
            <a:endParaRPr lang="en-US">
              <a:cs typeface="Arial" charset="0"/>
            </a:endParaRPr>
          </a:p>
        </p:txBody>
      </p:sp>
    </p:spTree>
    <p:extLst>
      <p:ext uri="{BB962C8B-B14F-4D97-AF65-F5344CB8AC3E}">
        <p14:creationId xmlns:p14="http://schemas.microsoft.com/office/powerpoint/2010/main" xmlns="" val="937720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422B4D-6E8F-42FA-82B3-68060E451AE9}" type="slidenum">
              <a:rPr lang="en-US">
                <a:cs typeface="Arial" charset="0"/>
              </a:rPr>
              <a:pPr fontAlgn="base">
                <a:spcBef>
                  <a:spcPct val="0"/>
                </a:spcBef>
                <a:spcAft>
                  <a:spcPct val="0"/>
                </a:spcAft>
                <a:defRPr/>
              </a:pPr>
              <a:t>2</a:t>
            </a:fld>
            <a:endParaRPr lang="en-US" dirty="0">
              <a:cs typeface="Arial" charset="0"/>
            </a:endParaRPr>
          </a:p>
        </p:txBody>
      </p:sp>
    </p:spTree>
    <p:extLst>
      <p:ext uri="{BB962C8B-B14F-4D97-AF65-F5344CB8AC3E}">
        <p14:creationId xmlns:p14="http://schemas.microsoft.com/office/powerpoint/2010/main" xmlns="" val="21250896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600" smtClean="0">
              <a:latin typeface="Arial" charset="0"/>
              <a:cs typeface="Arial" charset="0"/>
            </a:endParaRPr>
          </a:p>
        </p:txBody>
      </p:sp>
      <p:sp>
        <p:nvSpPr>
          <p:cNvPr id="56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3387828-5DC2-44F5-A845-2B40BD831EBB}" type="slidenum">
              <a:rPr lang="en-US">
                <a:cs typeface="Arial" charset="0"/>
              </a:rPr>
              <a:pPr fontAlgn="base">
                <a:spcBef>
                  <a:spcPct val="0"/>
                </a:spcBef>
                <a:spcAft>
                  <a:spcPct val="0"/>
                </a:spcAft>
                <a:defRPr/>
              </a:pPr>
              <a:t>22</a:t>
            </a:fld>
            <a:endParaRPr lang="en-US">
              <a:cs typeface="Arial" charset="0"/>
            </a:endParaRPr>
          </a:p>
        </p:txBody>
      </p:sp>
    </p:spTree>
    <p:extLst>
      <p:ext uri="{BB962C8B-B14F-4D97-AF65-F5344CB8AC3E}">
        <p14:creationId xmlns:p14="http://schemas.microsoft.com/office/powerpoint/2010/main" xmlns="" val="3859189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B9B38A-1984-4B6E-81A6-6E7B201F6B81}" type="slidenum">
              <a:rPr lang="en-US">
                <a:cs typeface="Arial" charset="0"/>
              </a:rPr>
              <a:pPr fontAlgn="base">
                <a:spcBef>
                  <a:spcPct val="0"/>
                </a:spcBef>
                <a:spcAft>
                  <a:spcPct val="0"/>
                </a:spcAft>
                <a:defRPr/>
              </a:pPr>
              <a:t>23</a:t>
            </a:fld>
            <a:endParaRPr lang="en-US">
              <a:cs typeface="Arial" charset="0"/>
            </a:endParaRPr>
          </a:p>
        </p:txBody>
      </p:sp>
    </p:spTree>
    <p:extLst>
      <p:ext uri="{BB962C8B-B14F-4D97-AF65-F5344CB8AC3E}">
        <p14:creationId xmlns:p14="http://schemas.microsoft.com/office/powerpoint/2010/main" xmlns="" val="43838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04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AF850D-6166-418A-8C45-FE69EE942CC5}" type="slidenum">
              <a:rPr lang="en-US">
                <a:cs typeface="Arial" charset="0"/>
              </a:rPr>
              <a:pPr fontAlgn="base">
                <a:spcBef>
                  <a:spcPct val="0"/>
                </a:spcBef>
                <a:spcAft>
                  <a:spcPct val="0"/>
                </a:spcAft>
                <a:defRPr/>
              </a:pPr>
              <a:t>24</a:t>
            </a:fld>
            <a:endParaRPr lang="en-US">
              <a:cs typeface="Arial" charset="0"/>
            </a:endParaRPr>
          </a:p>
        </p:txBody>
      </p:sp>
    </p:spTree>
    <p:extLst>
      <p:ext uri="{BB962C8B-B14F-4D97-AF65-F5344CB8AC3E}">
        <p14:creationId xmlns:p14="http://schemas.microsoft.com/office/powerpoint/2010/main" xmlns="" val="36909311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A286BE1-1369-416F-94CC-5B013027BFC7}" type="slidenum">
              <a:rPr lang="en-US" smtClean="0"/>
              <a:pPr>
                <a:defRPr/>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24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216D355-2F24-47E5-A125-62B088BC93B3}" type="slidenum">
              <a:rPr lang="en-US">
                <a:cs typeface="Arial" charset="0"/>
              </a:rPr>
              <a:pPr fontAlgn="base">
                <a:spcBef>
                  <a:spcPct val="0"/>
                </a:spcBef>
                <a:spcAft>
                  <a:spcPct val="0"/>
                </a:spcAft>
                <a:defRPr/>
              </a:pPr>
              <a:t>26</a:t>
            </a:fld>
            <a:endParaRPr lang="en-US">
              <a:cs typeface="Arial" charset="0"/>
            </a:endParaRPr>
          </a:p>
        </p:txBody>
      </p:sp>
    </p:spTree>
    <p:extLst>
      <p:ext uri="{BB962C8B-B14F-4D97-AF65-F5344CB8AC3E}">
        <p14:creationId xmlns:p14="http://schemas.microsoft.com/office/powerpoint/2010/main" xmlns="" val="2097310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45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881789-3E72-4D38-80F7-6B42CED43E84}" type="slidenum">
              <a:rPr lang="en-US">
                <a:cs typeface="Arial" charset="0"/>
              </a:rPr>
              <a:pPr fontAlgn="base">
                <a:spcBef>
                  <a:spcPct val="0"/>
                </a:spcBef>
                <a:spcAft>
                  <a:spcPct val="0"/>
                </a:spcAft>
                <a:defRPr/>
              </a:pPr>
              <a:t>27</a:t>
            </a:fld>
            <a:endParaRPr lang="en-US">
              <a:cs typeface="Arial" charset="0"/>
            </a:endParaRPr>
          </a:p>
        </p:txBody>
      </p:sp>
    </p:spTree>
    <p:extLst>
      <p:ext uri="{BB962C8B-B14F-4D97-AF65-F5344CB8AC3E}">
        <p14:creationId xmlns:p14="http://schemas.microsoft.com/office/powerpoint/2010/main" xmlns="" val="37422659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65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A4367C-FC12-4409-9569-CE4393B9D827}" type="slidenum">
              <a:rPr lang="en-US">
                <a:cs typeface="Arial" charset="0"/>
              </a:rPr>
              <a:pPr fontAlgn="base">
                <a:spcBef>
                  <a:spcPct val="0"/>
                </a:spcBef>
                <a:spcAft>
                  <a:spcPct val="0"/>
                </a:spcAft>
                <a:defRPr/>
              </a:pPr>
              <a:t>28</a:t>
            </a:fld>
            <a:endParaRPr lang="en-US">
              <a:cs typeface="Arial" charset="0"/>
            </a:endParaRPr>
          </a:p>
        </p:txBody>
      </p:sp>
    </p:spTree>
    <p:extLst>
      <p:ext uri="{BB962C8B-B14F-4D97-AF65-F5344CB8AC3E}">
        <p14:creationId xmlns:p14="http://schemas.microsoft.com/office/powerpoint/2010/main" xmlns="" val="4032760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A286BE1-1369-416F-94CC-5B013027BFC7}" type="slidenum">
              <a:rPr lang="en-US" smtClean="0"/>
              <a:pPr>
                <a:defRPr/>
              </a:pPr>
              <a:t>30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06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B529F6-854C-4CBC-8A04-F823D351BF41}" type="slidenum">
              <a:rPr lang="en-US">
                <a:cs typeface="Arial" charset="0"/>
              </a:rPr>
              <a:pPr fontAlgn="base">
                <a:spcBef>
                  <a:spcPct val="0"/>
                </a:spcBef>
                <a:spcAft>
                  <a:spcPct val="0"/>
                </a:spcAft>
                <a:defRPr/>
              </a:pPr>
              <a:t>31</a:t>
            </a:fld>
            <a:endParaRPr lang="en-US">
              <a:cs typeface="Arial" charset="0"/>
            </a:endParaRPr>
          </a:p>
        </p:txBody>
      </p:sp>
    </p:spTree>
    <p:extLst>
      <p:ext uri="{BB962C8B-B14F-4D97-AF65-F5344CB8AC3E}">
        <p14:creationId xmlns:p14="http://schemas.microsoft.com/office/powerpoint/2010/main" xmlns="" val="2771327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27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5F66FC-AD18-426A-BB61-014EAA179A7A}" type="slidenum">
              <a:rPr lang="en-US">
                <a:cs typeface="Arial" charset="0"/>
              </a:rPr>
              <a:pPr fontAlgn="base">
                <a:spcBef>
                  <a:spcPct val="0"/>
                </a:spcBef>
                <a:spcAft>
                  <a:spcPct val="0"/>
                </a:spcAft>
                <a:defRPr/>
              </a:pPr>
              <a:t>32</a:t>
            </a:fld>
            <a:endParaRPr lang="en-US" dirty="0">
              <a:cs typeface="Arial" charset="0"/>
            </a:endParaRPr>
          </a:p>
        </p:txBody>
      </p:sp>
    </p:spTree>
    <p:extLst>
      <p:ext uri="{BB962C8B-B14F-4D97-AF65-F5344CB8AC3E}">
        <p14:creationId xmlns:p14="http://schemas.microsoft.com/office/powerpoint/2010/main" xmlns="" val="3021877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422B4D-6E8F-42FA-82B3-68060E451AE9}" type="slidenum">
              <a:rPr lang="en-US">
                <a:cs typeface="Arial" charset="0"/>
              </a:rPr>
              <a:pPr fontAlgn="base">
                <a:spcBef>
                  <a:spcPct val="0"/>
                </a:spcBef>
                <a:spcAft>
                  <a:spcPct val="0"/>
                </a:spcAft>
                <a:defRPr/>
              </a:pPr>
              <a:t>3</a:t>
            </a:fld>
            <a:endParaRPr lang="en-US" dirty="0">
              <a:cs typeface="Arial" charset="0"/>
            </a:endParaRPr>
          </a:p>
        </p:txBody>
      </p:sp>
    </p:spTree>
    <p:extLst>
      <p:ext uri="{BB962C8B-B14F-4D97-AF65-F5344CB8AC3E}">
        <p14:creationId xmlns:p14="http://schemas.microsoft.com/office/powerpoint/2010/main" xmlns="" val="21250896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06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B529F6-854C-4CBC-8A04-F823D351BF41}" type="slidenum">
              <a:rPr lang="en-US">
                <a:cs typeface="Arial" charset="0"/>
              </a:rPr>
              <a:pPr fontAlgn="base">
                <a:spcBef>
                  <a:spcPct val="0"/>
                </a:spcBef>
                <a:spcAft>
                  <a:spcPct val="0"/>
                </a:spcAft>
                <a:defRPr/>
              </a:pPr>
              <a:t>33</a:t>
            </a:fld>
            <a:endParaRPr lang="en-US">
              <a:cs typeface="Arial" charset="0"/>
            </a:endParaRPr>
          </a:p>
        </p:txBody>
      </p:sp>
    </p:spTree>
    <p:extLst>
      <p:ext uri="{BB962C8B-B14F-4D97-AF65-F5344CB8AC3E}">
        <p14:creationId xmlns:p14="http://schemas.microsoft.com/office/powerpoint/2010/main" xmlns="" val="2771327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47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EF61458-9963-4455-B1A6-39BF2BE38B64}" type="slidenum">
              <a:rPr lang="en-US">
                <a:cs typeface="Arial" charset="0"/>
              </a:rPr>
              <a:pPr fontAlgn="base">
                <a:spcBef>
                  <a:spcPct val="0"/>
                </a:spcBef>
                <a:spcAft>
                  <a:spcPct val="0"/>
                </a:spcAft>
                <a:defRPr/>
              </a:pPr>
              <a:t>34</a:t>
            </a:fld>
            <a:endParaRPr lang="en-US" dirty="0">
              <a:cs typeface="Arial" charset="0"/>
            </a:endParaRPr>
          </a:p>
        </p:txBody>
      </p:sp>
    </p:spTree>
    <p:extLst>
      <p:ext uri="{BB962C8B-B14F-4D97-AF65-F5344CB8AC3E}">
        <p14:creationId xmlns:p14="http://schemas.microsoft.com/office/powerpoint/2010/main" xmlns="" val="4099509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68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FF13BD-4801-4749-9196-1F0B2C1CFEB8}" type="slidenum">
              <a:rPr lang="en-US">
                <a:cs typeface="Arial" charset="0"/>
              </a:rPr>
              <a:pPr fontAlgn="base">
                <a:spcBef>
                  <a:spcPct val="0"/>
                </a:spcBef>
                <a:spcAft>
                  <a:spcPct val="0"/>
                </a:spcAft>
                <a:defRPr/>
              </a:pPr>
              <a:t>35</a:t>
            </a:fld>
            <a:endParaRPr lang="en-US" dirty="0">
              <a:cs typeface="Arial" charset="0"/>
            </a:endParaRPr>
          </a:p>
        </p:txBody>
      </p:sp>
    </p:spTree>
    <p:extLst>
      <p:ext uri="{BB962C8B-B14F-4D97-AF65-F5344CB8AC3E}">
        <p14:creationId xmlns:p14="http://schemas.microsoft.com/office/powerpoint/2010/main" xmlns="" val="12003157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A286BE1-1369-416F-94CC-5B013027BFC7}" type="slidenum">
              <a:rPr lang="en-US" smtClean="0"/>
              <a:pPr>
                <a:defRPr/>
              </a:pPr>
              <a:t>36</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98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385CC80-B51E-42C1-A8E7-BC59F6FFA347}" type="slidenum">
              <a:rPr lang="en-US">
                <a:cs typeface="Arial" charset="0"/>
              </a:rPr>
              <a:pPr fontAlgn="base">
                <a:spcBef>
                  <a:spcPct val="0"/>
                </a:spcBef>
                <a:spcAft>
                  <a:spcPct val="0"/>
                </a:spcAft>
                <a:defRPr/>
              </a:pPr>
              <a:t>37</a:t>
            </a:fld>
            <a:endParaRPr lang="en-US" dirty="0">
              <a:cs typeface="Arial" charset="0"/>
            </a:endParaRPr>
          </a:p>
        </p:txBody>
      </p:sp>
    </p:spTree>
    <p:extLst>
      <p:ext uri="{BB962C8B-B14F-4D97-AF65-F5344CB8AC3E}">
        <p14:creationId xmlns:p14="http://schemas.microsoft.com/office/powerpoint/2010/main" xmlns="" val="38097548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47500" lnSpcReduction="20000"/>
          </a:bodyPr>
          <a:lstStyle/>
          <a:p>
            <a:pPr eaLnBrk="1" fontAlgn="auto" hangingPunct="1">
              <a:spcBef>
                <a:spcPts val="0"/>
              </a:spcBef>
              <a:spcAft>
                <a:spcPts val="0"/>
              </a:spcAft>
              <a:defRPr/>
            </a:pPr>
            <a:endParaRPr lang="en-US" dirty="0"/>
          </a:p>
        </p:txBody>
      </p:sp>
      <p:sp>
        <p:nvSpPr>
          <p:cNvPr id="819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D6E0F0-6056-4906-83D6-5471E0975A28}" type="slidenum">
              <a:rPr lang="en-US">
                <a:cs typeface="Arial" charset="0"/>
              </a:rPr>
              <a:pPr fontAlgn="base">
                <a:spcBef>
                  <a:spcPct val="0"/>
                </a:spcBef>
                <a:spcAft>
                  <a:spcPct val="0"/>
                </a:spcAft>
                <a:defRPr/>
              </a:pPr>
              <a:t>38</a:t>
            </a:fld>
            <a:endParaRPr lang="en-US" dirty="0">
              <a:cs typeface="Arial" charset="0"/>
            </a:endParaRPr>
          </a:p>
        </p:txBody>
      </p:sp>
    </p:spTree>
    <p:extLst>
      <p:ext uri="{BB962C8B-B14F-4D97-AF65-F5344CB8AC3E}">
        <p14:creationId xmlns:p14="http://schemas.microsoft.com/office/powerpoint/2010/main" xmlns="" val="1200879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E00EF2-66A2-4423-861C-1825EF2BF7C5}" type="slidenum">
              <a:rPr lang="en-US">
                <a:cs typeface="Arial" charset="0"/>
              </a:rPr>
              <a:pPr fontAlgn="base">
                <a:spcBef>
                  <a:spcPct val="0"/>
                </a:spcBef>
                <a:spcAft>
                  <a:spcPct val="0"/>
                </a:spcAft>
                <a:defRPr/>
              </a:pPr>
              <a:t>4</a:t>
            </a:fld>
            <a:endParaRPr lang="en-US" dirty="0">
              <a:cs typeface="Arial" charset="0"/>
            </a:endParaRPr>
          </a:p>
        </p:txBody>
      </p:sp>
    </p:spTree>
    <p:extLst>
      <p:ext uri="{BB962C8B-B14F-4D97-AF65-F5344CB8AC3E}">
        <p14:creationId xmlns:p14="http://schemas.microsoft.com/office/powerpoint/2010/main" xmlns="" val="3469776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56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F0D685-4931-4454-9033-A7DEA44612A0}" type="slidenum">
              <a:rPr lang="en-US">
                <a:cs typeface="Arial" charset="0"/>
              </a:rPr>
              <a:pPr fontAlgn="base">
                <a:spcBef>
                  <a:spcPct val="0"/>
                </a:spcBef>
                <a:spcAft>
                  <a:spcPct val="0"/>
                </a:spcAft>
                <a:defRPr/>
              </a:pPr>
              <a:t>5</a:t>
            </a:fld>
            <a:endParaRPr lang="en-US" dirty="0">
              <a:cs typeface="Arial" charset="0"/>
            </a:endParaRPr>
          </a:p>
        </p:txBody>
      </p:sp>
    </p:spTree>
    <p:extLst>
      <p:ext uri="{BB962C8B-B14F-4D97-AF65-F5344CB8AC3E}">
        <p14:creationId xmlns:p14="http://schemas.microsoft.com/office/powerpoint/2010/main" xmlns="" val="2060546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2BDCF9-F194-4BF1-9AC9-F32644BB4583}" type="slidenum">
              <a:rPr lang="en-US">
                <a:cs typeface="Arial" charset="0"/>
              </a:rPr>
              <a:pPr fontAlgn="base">
                <a:spcBef>
                  <a:spcPct val="0"/>
                </a:spcBef>
                <a:spcAft>
                  <a:spcPct val="0"/>
                </a:spcAft>
                <a:defRPr/>
              </a:pPr>
              <a:t>6</a:t>
            </a:fld>
            <a:endParaRPr lang="en-US" dirty="0">
              <a:cs typeface="Arial" charset="0"/>
            </a:endParaRPr>
          </a:p>
        </p:txBody>
      </p:sp>
    </p:spTree>
    <p:extLst>
      <p:ext uri="{BB962C8B-B14F-4D97-AF65-F5344CB8AC3E}">
        <p14:creationId xmlns:p14="http://schemas.microsoft.com/office/powerpoint/2010/main" xmlns="" val="3776666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After the ideas are generated, have the participants sort their ideas, noticing that patterns, or categories, emerge.  When the group has begun to identify related items, distribute  the Smart Cards, and explain that they can continue to sort according to the 4 Domains.</a:t>
            </a:r>
          </a:p>
        </p:txBody>
      </p:sp>
      <p:sp>
        <p:nvSpPr>
          <p:cNvPr id="296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68B448-F29A-466E-8171-3F032CF8EB48}" type="slidenum">
              <a:rPr lang="en-US">
                <a:cs typeface="Arial" charset="0"/>
              </a:rPr>
              <a:pPr fontAlgn="base">
                <a:spcBef>
                  <a:spcPct val="0"/>
                </a:spcBef>
                <a:spcAft>
                  <a:spcPct val="0"/>
                </a:spcAft>
                <a:defRPr/>
              </a:pPr>
              <a:t>7</a:t>
            </a:fld>
            <a:endParaRPr lang="en-US" dirty="0">
              <a:cs typeface="Arial" charset="0"/>
            </a:endParaRPr>
          </a:p>
        </p:txBody>
      </p:sp>
    </p:spTree>
    <p:extLst>
      <p:ext uri="{BB962C8B-B14F-4D97-AF65-F5344CB8AC3E}">
        <p14:creationId xmlns:p14="http://schemas.microsoft.com/office/powerpoint/2010/main" xmlns="" val="300699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181435-BD37-4D58-9D5B-14B5B7104529}" type="slidenum">
              <a:rPr lang="en-US">
                <a:cs typeface="Arial" charset="0"/>
              </a:rPr>
              <a:pPr fontAlgn="base">
                <a:spcBef>
                  <a:spcPct val="0"/>
                </a:spcBef>
                <a:spcAft>
                  <a:spcPct val="0"/>
                </a:spcAft>
                <a:defRPr/>
              </a:pPr>
              <a:t>8</a:t>
            </a:fld>
            <a:endParaRPr lang="en-US">
              <a:cs typeface="Arial" charset="0"/>
            </a:endParaRPr>
          </a:p>
        </p:txBody>
      </p:sp>
    </p:spTree>
    <p:extLst>
      <p:ext uri="{BB962C8B-B14F-4D97-AF65-F5344CB8AC3E}">
        <p14:creationId xmlns:p14="http://schemas.microsoft.com/office/powerpoint/2010/main" xmlns="" val="4127909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F6CAD0-90F1-4D98-979A-AB9CE09919A1}" type="slidenum">
              <a:rPr lang="en-US">
                <a:cs typeface="Arial" charset="0"/>
              </a:rPr>
              <a:pPr fontAlgn="base">
                <a:spcBef>
                  <a:spcPct val="0"/>
                </a:spcBef>
                <a:spcAft>
                  <a:spcPct val="0"/>
                </a:spcAft>
                <a:defRPr/>
              </a:pPr>
              <a:t>9</a:t>
            </a:fld>
            <a:endParaRPr lang="en-US" dirty="0">
              <a:cs typeface="Arial" charset="0"/>
            </a:endParaRPr>
          </a:p>
        </p:txBody>
      </p:sp>
    </p:spTree>
    <p:extLst>
      <p:ext uri="{BB962C8B-B14F-4D97-AF65-F5344CB8AC3E}">
        <p14:creationId xmlns:p14="http://schemas.microsoft.com/office/powerpoint/2010/main" xmlns="" val="2405121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6CA254BC-59CC-439C-A401-5732122E63BE}" type="datetimeFigureOut">
              <a:rPr lang="en-US"/>
              <a:pPr>
                <a:defRPr/>
              </a:pPr>
              <a:t>12/7/2016</a:t>
            </a:fld>
            <a:endParaRPr lang="en-US" dirty="0"/>
          </a:p>
        </p:txBody>
      </p:sp>
      <p:sp>
        <p:nvSpPr>
          <p:cNvPr id="5"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F13B2A6-6544-4FC8-BEC6-48A231340742}" type="slidenum">
              <a:rPr lang="en-US"/>
              <a:pPr>
                <a:defRPr/>
              </a:pPr>
              <a:t>‹#›</a:t>
            </a:fld>
            <a:endParaRPr lang="en-US" dirty="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2A855922-55B2-4156-8ACB-26D408E47C77}" type="datetimeFigureOut">
              <a:rPr lang="en-US"/>
              <a:pPr>
                <a:defRPr/>
              </a:pPr>
              <a:t>12/7/2016</a:t>
            </a:fld>
            <a:endParaRPr lang="en-US" dirty="0"/>
          </a:p>
        </p:txBody>
      </p:sp>
      <p:sp>
        <p:nvSpPr>
          <p:cNvPr id="5"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7662BBC-1353-4228-A19D-0CF16A296928}" type="slidenum">
              <a:rPr lang="en-US"/>
              <a:pPr>
                <a:defRPr/>
              </a:pPr>
              <a:t>‹#›</a:t>
            </a:fld>
            <a:endParaRPr lang="en-US"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600200"/>
            <a:ext cx="7772400" cy="4530725"/>
          </a:xfrm>
        </p:spPr>
        <p:txBody>
          <a:bodyPr rtlCol="0">
            <a:normAutofit/>
          </a:bodyPr>
          <a:lstStyle/>
          <a:p>
            <a:pPr lvl="0"/>
            <a:endParaRPr lang="en-US" noProof="0" dirty="0" smtClean="0"/>
          </a:p>
        </p:txBody>
      </p:sp>
      <p:sp>
        <p:nvSpPr>
          <p:cNvPr id="4" name="Rectangle 9"/>
          <p:cNvSpPr>
            <a:spLocks noGrp="1" noChangeArrowheads="1"/>
          </p:cNvSpPr>
          <p:nvPr>
            <p:ph type="dt" sz="half" idx="10"/>
          </p:nvPr>
        </p:nvSpPr>
        <p:spPr>
          <a:xfrm>
            <a:off x="457200" y="6356350"/>
            <a:ext cx="2133600" cy="365125"/>
          </a:xfrm>
          <a:prstGeom prst="rect">
            <a:avLst/>
          </a:prstGeom>
        </p:spPr>
        <p:txBody>
          <a:bodyPr/>
          <a:lstStyle>
            <a:lvl1pPr>
              <a:defRPr/>
            </a:lvl1pPr>
          </a:lstStyle>
          <a:p>
            <a:pPr>
              <a:defRPr/>
            </a:pPr>
            <a:endParaRPr lang="en-US" dirty="0"/>
          </a:p>
        </p:txBody>
      </p:sp>
      <p:sp>
        <p:nvSpPr>
          <p:cNvPr id="5" name="Rectangle 10"/>
          <p:cNvSpPr>
            <a:spLocks noGrp="1" noChangeArrowheads="1"/>
          </p:cNvSpPr>
          <p:nvPr>
            <p:ph type="ftr" sz="quarter" idx="11"/>
          </p:nvPr>
        </p:nvSpPr>
        <p:spPr>
          <a:xfrm>
            <a:off x="1049338" y="6356350"/>
            <a:ext cx="552531" cy="365125"/>
          </a:xfrm>
          <a:prstGeom prst="rect">
            <a:avLst/>
          </a:prstGeom>
        </p:spPr>
        <p:txBody>
          <a:bodyPr/>
          <a:lstStyle>
            <a:lvl1pPr>
              <a:defRPr/>
            </a:lvl1pPr>
          </a:lstStyle>
          <a:p>
            <a:pPr>
              <a:defRPr/>
            </a:pPr>
            <a:r>
              <a:rPr lang="en-US" dirty="0"/>
              <a:t>The Framework for Teaching Charlotte Danielson</a:t>
            </a:r>
          </a:p>
        </p:txBody>
      </p:sp>
      <p:sp>
        <p:nvSpPr>
          <p:cNvPr id="6" name="Rectangle 11"/>
          <p:cNvSpPr>
            <a:spLocks noGrp="1" noChangeArrowheads="1"/>
          </p:cNvSpPr>
          <p:nvPr>
            <p:ph type="sldNum" sz="quarter" idx="12"/>
          </p:nvPr>
        </p:nvSpPr>
        <p:spPr>
          <a:xfrm>
            <a:off x="6553200" y="6356350"/>
            <a:ext cx="2133600" cy="365125"/>
          </a:xfrm>
          <a:prstGeom prst="rect">
            <a:avLst/>
          </a:prstGeom>
        </p:spPr>
        <p:txBody>
          <a:bodyPr/>
          <a:lstStyle>
            <a:lvl1pPr>
              <a:defRPr/>
            </a:lvl1pPr>
          </a:lstStyle>
          <a:p>
            <a:pPr>
              <a:defRPr/>
            </a:pPr>
            <a:fld id="{F2461D35-A644-4ED5-9736-06495144ED74}"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3"/>
          </p:nvPr>
        </p:nvSpPr>
        <p:spPr>
          <a:xfrm>
            <a:off x="1049338" y="6356350"/>
            <a:ext cx="552531"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fld id="{135E40ED-EC4F-40A3-A7D0-0B84F3D83EF5}" type="slidenum">
              <a:rPr lang="en-US" smtClean="0"/>
              <a:pPr>
                <a:defRPr/>
              </a:pPr>
              <a:t>‹#›</a:t>
            </a:fld>
            <a:endParaRPr lang="en-US" dirty="0" smtClean="0"/>
          </a:p>
        </p:txBody>
      </p:sp>
      <p:pic>
        <p:nvPicPr>
          <p:cNvPr id="10" name="Picture 7" descr="HiResDanielson_logo.png"/>
          <p:cNvPicPr>
            <a:picLocks noChangeAspect="1"/>
          </p:cNvPicPr>
          <p:nvPr userDrawn="1"/>
        </p:nvPicPr>
        <p:blipFill>
          <a:blip r:embed="rId2"/>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0754E8A-18BB-44B9-A95B-43EF8BF125F4}" type="datetimeFigureOut">
              <a:rPr lang="en-US"/>
              <a:pPr>
                <a:defRPr/>
              </a:pPr>
              <a:t>12/7/2016</a:t>
            </a:fld>
            <a:endParaRPr lang="en-US" dirty="0"/>
          </a:p>
        </p:txBody>
      </p:sp>
      <p:sp>
        <p:nvSpPr>
          <p:cNvPr id="5"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42C0681-0A3E-480B-A2B0-CF97305A23A9}" type="slidenum">
              <a:rPr lang="en-US"/>
              <a:pPr>
                <a:defRPr/>
              </a:pPr>
              <a:t>‹#›</a:t>
            </a:fld>
            <a:endParaRPr lang="en-US" dirty="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5EEDBCD7-2EDB-46FB-AD96-6DEFEF4F724B}" type="datetimeFigureOut">
              <a:rPr lang="en-US"/>
              <a:pPr>
                <a:defRPr/>
              </a:pPr>
              <a:t>12/7/2016</a:t>
            </a:fld>
            <a:endParaRPr lang="en-US" dirty="0"/>
          </a:p>
        </p:txBody>
      </p:sp>
      <p:sp>
        <p:nvSpPr>
          <p:cNvPr id="6"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193103F-CCAA-4DE3-9125-695EF178B85C}" type="slidenum">
              <a:rPr lang="en-US"/>
              <a:pPr>
                <a:defRPr/>
              </a:pPr>
              <a:t>‹#›</a:t>
            </a:fld>
            <a:endParaRPr lang="en-US" dirty="0"/>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084225CE-B314-4D8A-80E6-74FFA81C0BD2}" type="datetimeFigureOut">
              <a:rPr lang="en-US"/>
              <a:pPr>
                <a:defRPr/>
              </a:pPr>
              <a:t>12/7/2016</a:t>
            </a:fld>
            <a:endParaRPr lang="en-US" dirty="0"/>
          </a:p>
        </p:txBody>
      </p:sp>
      <p:sp>
        <p:nvSpPr>
          <p:cNvPr id="8"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9"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42A0C7A5-15B9-4B15-8AEE-1B9CD848E0DB}" type="slidenum">
              <a:rPr lang="en-US"/>
              <a:pPr>
                <a:defRPr/>
              </a:pPr>
              <a:t>‹#›</a:t>
            </a:fld>
            <a:endParaRPr lang="en-US" dirty="0"/>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A895DB4-B2F1-4B93-BFD9-0C3DE64AEE1A}" type="datetimeFigureOut">
              <a:rPr lang="en-US"/>
              <a:pPr>
                <a:defRPr/>
              </a:pPr>
              <a:t>12/7/2016</a:t>
            </a:fld>
            <a:endParaRPr lang="en-US" dirty="0"/>
          </a:p>
        </p:txBody>
      </p:sp>
      <p:sp>
        <p:nvSpPr>
          <p:cNvPr id="4"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70F3B82-AFB7-4970-AA34-7F8D73E9BDF9}" type="slidenum">
              <a:rPr lang="en-US"/>
              <a:pPr>
                <a:defRPr/>
              </a:pPr>
              <a:t>‹#›</a:t>
            </a:fld>
            <a:endParaRPr lang="en-US"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AB1581F8-7DF7-4B58-B2AC-CD870E1DEB07}" type="datetimeFigureOut">
              <a:rPr lang="en-US"/>
              <a:pPr>
                <a:defRPr/>
              </a:pPr>
              <a:t>12/7/2016</a:t>
            </a:fld>
            <a:endParaRPr lang="en-US" dirty="0"/>
          </a:p>
        </p:txBody>
      </p:sp>
      <p:sp>
        <p:nvSpPr>
          <p:cNvPr id="3"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E1F1DCC2-6C46-40DD-9E52-DA75663C10BE}" type="slidenum">
              <a:rPr lang="en-US"/>
              <a:pPr>
                <a:defRPr/>
              </a:pPr>
              <a:t>‹#›</a:t>
            </a:fld>
            <a:endParaRPr lang="en-US"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0FD474C8-5D42-4C91-9232-782A695DEEB5}" type="datetimeFigureOut">
              <a:rPr lang="en-US"/>
              <a:pPr>
                <a:defRPr/>
              </a:pPr>
              <a:t>12/7/2016</a:t>
            </a:fld>
            <a:endParaRPr lang="en-US" dirty="0"/>
          </a:p>
        </p:txBody>
      </p:sp>
      <p:sp>
        <p:nvSpPr>
          <p:cNvPr id="6"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50992550-752B-4069-9EF6-F86B0761F819}" type="slidenum">
              <a:rPr lang="en-US"/>
              <a:pPr>
                <a:defRPr/>
              </a:pPr>
              <a:t>‹#›</a:t>
            </a:fld>
            <a:endParaRPr lang="en-US"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A7D4301A-776B-4680-B3E7-3F0D8561F684}" type="datetimeFigureOut">
              <a:rPr lang="en-US"/>
              <a:pPr>
                <a:defRPr/>
              </a:pPr>
              <a:t>12/7/2016</a:t>
            </a:fld>
            <a:endParaRPr lang="en-US" dirty="0"/>
          </a:p>
        </p:txBody>
      </p:sp>
      <p:sp>
        <p:nvSpPr>
          <p:cNvPr id="6" name="Footer Placeholder 4"/>
          <p:cNvSpPr>
            <a:spLocks noGrp="1"/>
          </p:cNvSpPr>
          <p:nvPr>
            <p:ph type="ftr" sz="quarter" idx="11"/>
          </p:nvPr>
        </p:nvSpPr>
        <p:spPr>
          <a:xfrm>
            <a:off x="1049338" y="6356350"/>
            <a:ext cx="552531" cy="365125"/>
          </a:xfrm>
          <a:prstGeom prst="rect">
            <a:avLst/>
          </a:prstGeom>
        </p:spPr>
        <p:txBody>
          <a:bodyPr/>
          <a:lstStyle>
            <a:lvl1pPr>
              <a:defRPr/>
            </a:lvl1pPr>
          </a:lstStyle>
          <a:p>
            <a:pPr>
              <a:defRPr/>
            </a:pPr>
            <a:endParaRPr lang="en-US" dirty="0"/>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5833ADF4-BCDB-47AB-8081-D39ABCCCF5FB}" type="slidenum">
              <a:rPr lang="en-US"/>
              <a:pPr>
                <a:defRPr/>
              </a:pPr>
              <a:t>‹#›</a:t>
            </a:fld>
            <a:endParaRPr lang="en-US" dirty="0"/>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TextBox 1"/>
          <p:cNvSpPr txBox="1"/>
          <p:nvPr userDrawn="1"/>
        </p:nvSpPr>
        <p:spPr>
          <a:xfrm>
            <a:off x="7831930" y="6645366"/>
            <a:ext cx="1307397" cy="184666"/>
          </a:xfrm>
          <a:prstGeom prst="rect">
            <a:avLst/>
          </a:prstGeom>
          <a:noFill/>
        </p:spPr>
        <p:txBody>
          <a:bodyPr wrap="square" rtlCol="0">
            <a:spAutoFit/>
          </a:bodyPr>
          <a:lstStyle/>
          <a:p>
            <a:pPr marL="0" marR="0" indent="0" algn="r" defTabSz="457200" rtl="0" eaLnBrk="1" fontAlgn="base" latinLnBrk="0" hangingPunct="1">
              <a:lnSpc>
                <a:spcPct val="100000"/>
              </a:lnSpc>
              <a:spcBef>
                <a:spcPct val="0"/>
              </a:spcBef>
              <a:spcAft>
                <a:spcPct val="0"/>
              </a:spcAft>
              <a:buClrTx/>
              <a:buSzTx/>
              <a:buFontTx/>
              <a:buNone/>
              <a:tabLst/>
              <a:defRPr/>
            </a:pPr>
            <a:r>
              <a:rPr lang="en-US" sz="600" kern="1200" dirty="0" smtClean="0">
                <a:solidFill>
                  <a:schemeClr val="tx1"/>
                </a:solidFill>
                <a:effectLst/>
                <a:latin typeface="Arial" charset="0"/>
                <a:ea typeface="+mn-ea"/>
                <a:cs typeface="Arial" charset="0"/>
              </a:rPr>
              <a:t>20140926</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ransition spd="med">
    <p:fade/>
  </p:transition>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media/media2.mov"/><Relationship Id="rId5" Type="http://schemas.openxmlformats.org/officeDocument/2006/relationships/image" Target="../media/image17.png"/><Relationship Id="rId4" Type="http://schemas.microsoft.com/office/2007/relationships/media" Target="../media/media2.mov"/></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27.xml"/><Relationship Id="rId7" Type="http://schemas.openxmlformats.org/officeDocument/2006/relationships/image" Target="../media/image30.jpeg"/><Relationship Id="rId12"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9.jpeg"/><Relationship Id="rId11" Type="http://schemas.openxmlformats.org/officeDocument/2006/relationships/image" Target="../media/image34.pn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media/media1.mov"/><Relationship Id="rId5" Type="http://schemas.openxmlformats.org/officeDocument/2006/relationships/image" Target="../media/image10.png"/><Relationship Id="rId4" Type="http://schemas.microsoft.com/office/2007/relationships/media" Target="../media/media1.mov"/></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nhanceProfPract2.jpg"/>
          <p:cNvPicPr>
            <a:picLocks noChangeAspect="1"/>
          </p:cNvPicPr>
          <p:nvPr/>
        </p:nvPicPr>
        <p:blipFill>
          <a:blip r:embed="rId3"/>
          <a:stretch>
            <a:fillRect/>
          </a:stretch>
        </p:blipFill>
        <p:spPr>
          <a:xfrm>
            <a:off x="0" y="0"/>
            <a:ext cx="9144000" cy="3808119"/>
          </a:xfrm>
          <a:prstGeom prst="rect">
            <a:avLst/>
          </a:prstGeom>
          <a:effectLst>
            <a:reflection stA="50000" endPos="75000" dist="12700" dir="5400000" sy="-100000" algn="bl" rotWithShape="0"/>
          </a:effectLst>
        </p:spPr>
      </p:pic>
      <p:sp>
        <p:nvSpPr>
          <p:cNvPr id="16386" name="Title 1"/>
          <p:cNvSpPr>
            <a:spLocks noGrp="1"/>
          </p:cNvSpPr>
          <p:nvPr>
            <p:ph type="ctrTitle"/>
          </p:nvPr>
        </p:nvSpPr>
        <p:spPr>
          <a:xfrm>
            <a:off x="0" y="1020909"/>
            <a:ext cx="9144000" cy="964590"/>
          </a:xfrm>
        </p:spPr>
        <p:txBody>
          <a:bodyPr/>
          <a:lstStyle/>
          <a:p>
            <a:pPr eaLnBrk="1" hangingPunct="1"/>
            <a:r>
              <a:rPr lang="en-US" sz="6600" b="1" baseline="-6000" dirty="0" smtClean="0">
                <a:solidFill>
                  <a:srgbClr val="1F497D"/>
                </a:solidFill>
              </a:rPr>
              <a:t>Enhancing Professional Practice</a:t>
            </a:r>
          </a:p>
        </p:txBody>
      </p:sp>
      <p:sp>
        <p:nvSpPr>
          <p:cNvPr id="16387" name="Subtitle 2"/>
          <p:cNvSpPr>
            <a:spLocks noGrp="1"/>
          </p:cNvSpPr>
          <p:nvPr>
            <p:ph type="subTitle" idx="1"/>
          </p:nvPr>
        </p:nvSpPr>
        <p:spPr>
          <a:xfrm>
            <a:off x="0" y="3806825"/>
            <a:ext cx="9144000" cy="1752600"/>
          </a:xfrm>
        </p:spPr>
        <p:txBody>
          <a:bodyPr/>
          <a:lstStyle/>
          <a:p>
            <a:pPr eaLnBrk="1" hangingPunct="1"/>
            <a:r>
              <a:rPr lang="en-US" sz="5400" b="1" baseline="-3000" dirty="0" smtClean="0">
                <a:solidFill>
                  <a:srgbClr val="1F497D"/>
                </a:solidFill>
              </a:rPr>
              <a:t>Introduction to </a:t>
            </a:r>
            <a:br>
              <a:rPr lang="en-US" sz="5400" b="1" baseline="-3000" dirty="0" smtClean="0">
                <a:solidFill>
                  <a:srgbClr val="1F497D"/>
                </a:solidFill>
              </a:rPr>
            </a:br>
            <a:r>
              <a:rPr lang="en-US" sz="5400" b="1" baseline="-3000" dirty="0" smtClean="0">
                <a:solidFill>
                  <a:srgbClr val="1F497D"/>
                </a:solidFill>
              </a:rPr>
              <a:t>the Framework for Teaching</a:t>
            </a:r>
          </a:p>
          <a:p>
            <a:pPr eaLnBrk="1" hangingPunct="1"/>
            <a:endParaRPr lang="en-US" sz="5400" b="1" baseline="-3000" dirty="0" smtClean="0">
              <a:solidFill>
                <a:srgbClr val="1F497D"/>
              </a:solidFill>
              <a:latin typeface="Palatino"/>
              <a:ea typeface="Palatino"/>
              <a:cs typeface="Palatino"/>
            </a:endParaRPr>
          </a:p>
        </p:txBody>
      </p:sp>
      <p:pic>
        <p:nvPicPr>
          <p:cNvPr id="16388" name="Picture 4" descr="HiResDanielson_logo.png"/>
          <p:cNvPicPr>
            <a:picLocks noChangeAspect="1"/>
          </p:cNvPicPr>
          <p:nvPr/>
        </p:nvPicPr>
        <p:blipFill>
          <a:blip r:embed="rId4"/>
          <a:srcRect/>
          <a:stretch>
            <a:fillRect/>
          </a:stretch>
        </p:blipFill>
        <p:spPr bwMode="auto">
          <a:xfrm>
            <a:off x="3854450" y="5421313"/>
            <a:ext cx="1435100" cy="143668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0497" y="3454400"/>
            <a:ext cx="6734627" cy="862013"/>
          </a:xfrm>
        </p:spPr>
        <p:txBody>
          <a:bodyPr rtlCol="0">
            <a:noAutofit/>
          </a:bodyPr>
          <a:lstStyle/>
          <a:p>
            <a:pPr algn="r" eaLnBrk="1" fontAlgn="auto" hangingPunct="1">
              <a:spcAft>
                <a:spcPts val="0"/>
              </a:spcAft>
              <a:buFont typeface="Arial"/>
              <a:buNone/>
              <a:defRPr/>
            </a:pPr>
            <a:r>
              <a:rPr lang="en-US" sz="4400" b="1" dirty="0" smtClean="0">
                <a:solidFill>
                  <a:schemeClr val="accent4">
                    <a:lumMod val="50000"/>
                  </a:schemeClr>
                </a:solidFill>
                <a:cs typeface="Calibri"/>
              </a:rPr>
              <a:t>DOMAIN = 3. Instruction</a:t>
            </a:r>
          </a:p>
        </p:txBody>
      </p:sp>
      <p:grpSp>
        <p:nvGrpSpPr>
          <p:cNvPr id="12" name="Group 11"/>
          <p:cNvGrpSpPr/>
          <p:nvPr/>
        </p:nvGrpSpPr>
        <p:grpSpPr>
          <a:xfrm>
            <a:off x="823460" y="4316413"/>
            <a:ext cx="7438497" cy="1115690"/>
            <a:chOff x="823460" y="4316413"/>
            <a:chExt cx="7438497" cy="1115690"/>
          </a:xfrm>
        </p:grpSpPr>
        <p:sp>
          <p:nvSpPr>
            <p:cNvPr id="4" name="Content Placeholder 2"/>
            <p:cNvSpPr txBox="1">
              <a:spLocks/>
            </p:cNvSpPr>
            <p:nvPr/>
          </p:nvSpPr>
          <p:spPr bwMode="auto">
            <a:xfrm>
              <a:off x="823460" y="4316413"/>
              <a:ext cx="3436938" cy="649287"/>
            </a:xfrm>
            <a:prstGeom prst="rect">
              <a:avLst/>
            </a:prstGeom>
            <a:noFill/>
            <a:ln w="9525">
              <a:noFill/>
              <a:miter lim="800000"/>
              <a:headEnd/>
              <a:tailEnd/>
            </a:ln>
          </p:spPr>
          <p:txBody>
            <a:bodyPr/>
            <a:lstStyle/>
            <a:p>
              <a:pPr marL="342900" indent="-342900" algn="r">
                <a:spcBef>
                  <a:spcPct val="20000"/>
                </a:spcBef>
                <a:buFont typeface="Arial" charset="0"/>
                <a:buNone/>
              </a:pPr>
              <a:r>
                <a:rPr lang="en-US" sz="2800" b="1" dirty="0">
                  <a:solidFill>
                    <a:srgbClr val="934683"/>
                  </a:solidFill>
                  <a:latin typeface="Calibri" pitchFamily="34" charset="0"/>
                </a:rPr>
                <a:t>COMPONENT =</a:t>
              </a:r>
            </a:p>
          </p:txBody>
        </p:sp>
        <p:sp>
          <p:nvSpPr>
            <p:cNvPr id="8" name="TextBox 7"/>
            <p:cNvSpPr txBox="1"/>
            <p:nvPr/>
          </p:nvSpPr>
          <p:spPr>
            <a:xfrm>
              <a:off x="4306853" y="4316413"/>
              <a:ext cx="3955104" cy="1115690"/>
            </a:xfrm>
            <a:prstGeom prst="rect">
              <a:avLst/>
            </a:prstGeom>
            <a:noFill/>
          </p:spPr>
          <p:txBody>
            <a:bodyPr wrap="none">
              <a:spAutoFit/>
            </a:bodyPr>
            <a:lstStyle/>
            <a:p>
              <a:pPr fontAlgn="auto">
                <a:spcBef>
                  <a:spcPts val="0"/>
                </a:spcBef>
                <a:spcAft>
                  <a:spcPts val="0"/>
                </a:spcAft>
                <a:defRPr/>
              </a:pPr>
              <a:r>
                <a:rPr lang="en-US" sz="2800" b="1" dirty="0" err="1">
                  <a:solidFill>
                    <a:srgbClr val="934683"/>
                  </a:solidFill>
                  <a:latin typeface="Calibri"/>
                  <a:cs typeface="Calibri"/>
                </a:rPr>
                <a:t>c</a:t>
              </a:r>
              <a:r>
                <a:rPr lang="en-US" sz="2800" b="1" dirty="0" smtClean="0">
                  <a:solidFill>
                    <a:srgbClr val="934683"/>
                  </a:solidFill>
                  <a:latin typeface="Calibri"/>
                  <a:cs typeface="Calibri"/>
                </a:rPr>
                <a:t>.  </a:t>
              </a:r>
              <a:r>
                <a:rPr lang="en-US" sz="2800" b="1" dirty="0">
                  <a:solidFill>
                    <a:srgbClr val="934683"/>
                  </a:solidFill>
                  <a:latin typeface="Calibri"/>
                  <a:cs typeface="Calibri"/>
                </a:rPr>
                <a:t>Engaging Students </a:t>
              </a:r>
              <a:br>
                <a:rPr lang="en-US" sz="2800" b="1" dirty="0">
                  <a:solidFill>
                    <a:srgbClr val="934683"/>
                  </a:solidFill>
                  <a:latin typeface="Calibri"/>
                  <a:cs typeface="Calibri"/>
                </a:rPr>
              </a:br>
              <a:r>
                <a:rPr lang="en-US" sz="2800" b="1" dirty="0">
                  <a:solidFill>
                    <a:srgbClr val="934683"/>
                  </a:solidFill>
                  <a:latin typeface="Calibri"/>
                  <a:cs typeface="Calibri"/>
                </a:rPr>
                <a:t>     in Learning </a:t>
              </a:r>
            </a:p>
            <a:p>
              <a:pPr fontAlgn="auto">
                <a:spcBef>
                  <a:spcPts val="0"/>
                </a:spcBef>
                <a:spcAft>
                  <a:spcPts val="0"/>
                </a:spcAft>
                <a:defRPr/>
              </a:pPr>
              <a:endParaRPr lang="en-US" sz="1050" dirty="0">
                <a:solidFill>
                  <a:schemeClr val="accent3">
                    <a:lumMod val="75000"/>
                  </a:schemeClr>
                </a:solidFill>
                <a:latin typeface="Calibri"/>
                <a:cs typeface="Calibri"/>
              </a:endParaRPr>
            </a:p>
          </p:txBody>
        </p:sp>
      </p:grpSp>
      <p:grpSp>
        <p:nvGrpSpPr>
          <p:cNvPr id="11" name="Group 10"/>
          <p:cNvGrpSpPr/>
          <p:nvPr/>
        </p:nvGrpSpPr>
        <p:grpSpPr>
          <a:xfrm>
            <a:off x="2161723" y="5280025"/>
            <a:ext cx="6077367" cy="825500"/>
            <a:chOff x="2161723" y="5280025"/>
            <a:chExt cx="6077367" cy="825500"/>
          </a:xfrm>
        </p:grpSpPr>
        <p:sp>
          <p:nvSpPr>
            <p:cNvPr id="5" name="Content Placeholder 2"/>
            <p:cNvSpPr txBox="1">
              <a:spLocks/>
            </p:cNvSpPr>
            <p:nvPr/>
          </p:nvSpPr>
          <p:spPr>
            <a:xfrm>
              <a:off x="2161723" y="5280025"/>
              <a:ext cx="2098675" cy="528638"/>
            </a:xfrm>
            <a:prstGeom prst="rect">
              <a:avLst/>
            </a:prstGeom>
          </p:spPr>
          <p:txBody>
            <a:bodyPr/>
            <a:lstStyle/>
            <a:p>
              <a:pPr marL="342900" indent="-342900" algn="r" fontAlgn="auto">
                <a:spcBef>
                  <a:spcPct val="20000"/>
                </a:spcBef>
                <a:spcAft>
                  <a:spcPts val="0"/>
                </a:spcAft>
                <a:buFont typeface="Arial"/>
                <a:buNone/>
                <a:defRPr/>
              </a:pPr>
              <a:r>
                <a:rPr lang="en-US" sz="2000" b="1" dirty="0">
                  <a:solidFill>
                    <a:schemeClr val="accent1">
                      <a:lumMod val="75000"/>
                    </a:schemeClr>
                  </a:solidFill>
                  <a:latin typeface="Calibri"/>
                  <a:cs typeface="Calibri"/>
                </a:rPr>
                <a:t>ELEMENT = </a:t>
              </a:r>
            </a:p>
          </p:txBody>
        </p:sp>
        <p:sp>
          <p:nvSpPr>
            <p:cNvPr id="9" name="Content Placeholder 2"/>
            <p:cNvSpPr txBox="1">
              <a:spLocks/>
            </p:cNvSpPr>
            <p:nvPr/>
          </p:nvSpPr>
          <p:spPr>
            <a:xfrm>
              <a:off x="4306853" y="5280025"/>
              <a:ext cx="3932237" cy="825500"/>
            </a:xfrm>
            <a:prstGeom prst="rect">
              <a:avLst/>
            </a:prstGeom>
          </p:spPr>
          <p:txBody>
            <a:bodyPr>
              <a:normAutofit/>
            </a:bodyPr>
            <a:lstStyle/>
            <a:p>
              <a:pPr marL="342900" indent="-342900" fontAlgn="auto">
                <a:spcBef>
                  <a:spcPct val="20000"/>
                </a:spcBef>
                <a:spcAft>
                  <a:spcPts val="0"/>
                </a:spcAft>
                <a:defRPr/>
              </a:pPr>
              <a:r>
                <a:rPr lang="en-US" sz="2000" b="1" dirty="0" smtClean="0">
                  <a:solidFill>
                    <a:schemeClr val="accent1">
                      <a:lumMod val="75000"/>
                    </a:schemeClr>
                  </a:solidFill>
                  <a:latin typeface="Calibri (Body)"/>
                  <a:cs typeface="Calibri (Body)"/>
                </a:rPr>
                <a:t> •     Grouping </a:t>
              </a:r>
              <a:r>
                <a:rPr lang="en-US" sz="2000" b="1" dirty="0">
                  <a:solidFill>
                    <a:schemeClr val="accent1">
                      <a:lumMod val="75000"/>
                    </a:schemeClr>
                  </a:solidFill>
                  <a:latin typeface="Calibri (Body)"/>
                  <a:cs typeface="Calibri (Body)"/>
                </a:rPr>
                <a:t>of Students</a:t>
              </a:r>
            </a:p>
          </p:txBody>
        </p:sp>
      </p:grpSp>
      <p:sp>
        <p:nvSpPr>
          <p:cNvPr id="34823" name="Title 1"/>
          <p:cNvSpPr>
            <a:spLocks noGrp="1"/>
          </p:cNvSpPr>
          <p:nvPr>
            <p:ph type="title"/>
          </p:nvPr>
        </p:nvSpPr>
        <p:spPr>
          <a:xfrm>
            <a:off x="0" y="0"/>
            <a:ext cx="9144000" cy="914400"/>
          </a:xfrm>
        </p:spPr>
        <p:txBody>
          <a:bodyPr/>
          <a:lstStyle/>
          <a:p>
            <a:pPr eaLnBrk="1" hangingPunct="1"/>
            <a:r>
              <a:rPr lang="en-US" sz="3600" b="1" dirty="0" smtClean="0"/>
              <a:t>The Framework for Teaching</a:t>
            </a:r>
          </a:p>
        </p:txBody>
      </p:sp>
      <p:sp>
        <p:nvSpPr>
          <p:cNvPr id="10" name="Content Placeholder 2"/>
          <p:cNvSpPr txBox="1">
            <a:spLocks/>
          </p:cNvSpPr>
          <p:nvPr/>
        </p:nvSpPr>
        <p:spPr>
          <a:xfrm>
            <a:off x="2709863" y="952500"/>
            <a:ext cx="3962400" cy="2227263"/>
          </a:xfrm>
          <a:prstGeom prst="rect">
            <a:avLst/>
          </a:prstGeom>
        </p:spPr>
        <p:txBody>
          <a:bodyPr/>
          <a:lstStyle/>
          <a:p>
            <a:pPr marL="342900" indent="-342900" fontAlgn="auto">
              <a:spcBef>
                <a:spcPct val="20000"/>
              </a:spcBef>
              <a:spcAft>
                <a:spcPts val="0"/>
              </a:spcAft>
              <a:buFont typeface="Arial"/>
              <a:buNone/>
              <a:defRPr/>
            </a:pPr>
            <a:r>
              <a:rPr lang="en-US" sz="3600" b="1" dirty="0">
                <a:solidFill>
                  <a:schemeClr val="accent5">
                    <a:lumMod val="75000"/>
                  </a:schemeClr>
                </a:solidFill>
                <a:latin typeface="Calibri"/>
                <a:cs typeface="Calibri"/>
              </a:rPr>
              <a:t>4			Domains</a:t>
            </a:r>
          </a:p>
          <a:p>
            <a:pPr marL="342900" indent="-342900" fontAlgn="auto">
              <a:spcBef>
                <a:spcPct val="20000"/>
              </a:spcBef>
              <a:spcAft>
                <a:spcPts val="0"/>
              </a:spcAft>
              <a:buFont typeface="Arial"/>
              <a:buNone/>
              <a:defRPr/>
            </a:pPr>
            <a:r>
              <a:rPr lang="en-US" sz="3600" b="1" dirty="0">
                <a:solidFill>
                  <a:schemeClr val="accent5">
                    <a:lumMod val="75000"/>
                  </a:schemeClr>
                </a:solidFill>
                <a:latin typeface="Calibri"/>
                <a:cs typeface="Calibri"/>
              </a:rPr>
              <a:t>22	Components</a:t>
            </a:r>
          </a:p>
          <a:p>
            <a:pPr marL="342900" indent="-342900" fontAlgn="auto">
              <a:spcBef>
                <a:spcPct val="20000"/>
              </a:spcBef>
              <a:spcAft>
                <a:spcPts val="0"/>
              </a:spcAft>
              <a:buFont typeface="Arial"/>
              <a:buNone/>
              <a:defRPr/>
            </a:pPr>
            <a:r>
              <a:rPr lang="en-US" sz="3600" b="1" dirty="0">
                <a:solidFill>
                  <a:schemeClr val="accent5">
                    <a:lumMod val="75000"/>
                  </a:schemeClr>
                </a:solidFill>
                <a:latin typeface="Calibri"/>
                <a:cs typeface="Calibri"/>
              </a:rPr>
              <a:t>76	Elements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10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10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1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5" descr="common themes.png"/>
          <p:cNvPicPr>
            <a:picLocks noChangeAspect="1"/>
          </p:cNvPicPr>
          <p:nvPr/>
        </p:nvPicPr>
        <p:blipFill>
          <a:blip r:embed="rId3"/>
          <a:srcRect/>
          <a:stretch>
            <a:fillRect/>
          </a:stretch>
        </p:blipFill>
        <p:spPr bwMode="auto">
          <a:xfrm>
            <a:off x="6350" y="-215900"/>
            <a:ext cx="9131300" cy="6858000"/>
          </a:xfrm>
          <a:prstGeom prst="rect">
            <a:avLst/>
          </a:prstGeom>
          <a:noFill/>
          <a:ln w="9525">
            <a:noFill/>
            <a:miter lim="800000"/>
            <a:headEnd/>
            <a:tailEnd/>
          </a:ln>
        </p:spPr>
      </p:pic>
      <p:pic>
        <p:nvPicPr>
          <p:cNvPr id="8" name="Picture 7" descr="common themes list.png"/>
          <p:cNvPicPr>
            <a:picLocks noChangeAspect="1"/>
          </p:cNvPicPr>
          <p:nvPr/>
        </p:nvPicPr>
        <p:blipFill>
          <a:blip r:embed="rId4"/>
          <a:srcRect/>
          <a:stretch>
            <a:fillRect/>
          </a:stretch>
        </p:blipFill>
        <p:spPr bwMode="auto">
          <a:xfrm>
            <a:off x="125413" y="-215900"/>
            <a:ext cx="9131300" cy="6858000"/>
          </a:xfrm>
          <a:prstGeom prst="rect">
            <a:avLst/>
          </a:prstGeom>
          <a:noFill/>
          <a:ln w="9525">
            <a:noFill/>
            <a:miter lim="800000"/>
            <a:headEnd/>
            <a:tailEnd/>
          </a:ln>
        </p:spPr>
      </p:pic>
      <p:pic>
        <p:nvPicPr>
          <p:cNvPr id="5" name="Picture 7" descr="HiResDanielson_logo.png"/>
          <p:cNvPicPr>
            <a:picLocks noChangeAspect="1"/>
          </p:cNvPicPr>
          <p:nvPr/>
        </p:nvPicPr>
        <p:blipFill>
          <a:blip r:embed="rId5"/>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0" y="0"/>
            <a:ext cx="9144000" cy="914400"/>
          </a:xfrm>
        </p:spPr>
        <p:txBody>
          <a:bodyPr/>
          <a:lstStyle/>
          <a:p>
            <a:pPr eaLnBrk="1" hangingPunct="1"/>
            <a:r>
              <a:rPr lang="en-US" b="1" dirty="0" smtClean="0"/>
              <a:t>4 Domains Jigsaw</a:t>
            </a:r>
          </a:p>
        </p:txBody>
      </p:sp>
      <p:sp>
        <p:nvSpPr>
          <p:cNvPr id="4" name="TextBox 3"/>
          <p:cNvSpPr txBox="1"/>
          <p:nvPr/>
        </p:nvSpPr>
        <p:spPr>
          <a:xfrm>
            <a:off x="4572000" y="3460746"/>
            <a:ext cx="2692400" cy="2226727"/>
          </a:xfrm>
          <a:prstGeom prst="rect">
            <a:avLst/>
          </a:prstGeom>
          <a:solidFill>
            <a:schemeClr val="accent2">
              <a:lumMod val="60000"/>
              <a:lumOff val="40000"/>
            </a:schemeClr>
          </a:solidFill>
          <a:effectLst>
            <a:glow rad="101600">
              <a:schemeClr val="tx2">
                <a:alpha val="75000"/>
              </a:schemeClr>
            </a:glow>
            <a:softEdge rad="63500"/>
          </a:effectLst>
        </p:spPr>
        <p:txBody>
          <a:bodyPr lIns="182880" tIns="182880" rIns="182880" bIns="182880"/>
          <a:lstStyle/>
          <a:p>
            <a:pPr fontAlgn="auto">
              <a:spcBef>
                <a:spcPts val="0"/>
              </a:spcBef>
              <a:spcAft>
                <a:spcPts val="0"/>
              </a:spcAft>
              <a:tabLst>
                <a:tab pos="342900" algn="l"/>
              </a:tabLst>
              <a:defRPr/>
            </a:pPr>
            <a:r>
              <a:rPr lang="en-US" sz="2000" b="1" u="sng" dirty="0">
                <a:latin typeface="Verdana"/>
                <a:cs typeface="Verdana"/>
              </a:rPr>
              <a:t>Domain 3</a:t>
            </a:r>
          </a:p>
          <a:p>
            <a:pPr fontAlgn="auto">
              <a:spcBef>
                <a:spcPts val="0"/>
              </a:spcBef>
              <a:spcAft>
                <a:spcPts val="0"/>
              </a:spcAft>
              <a:tabLst>
                <a:tab pos="342900" algn="l"/>
              </a:tabLst>
              <a:defRPr/>
            </a:pPr>
            <a:r>
              <a:rPr lang="en-US" sz="2000" b="1" dirty="0">
                <a:latin typeface="Verdana"/>
                <a:cs typeface="Verdana"/>
              </a:rPr>
              <a:t>Instruction</a:t>
            </a:r>
          </a:p>
          <a:p>
            <a:pPr fontAlgn="auto">
              <a:spcBef>
                <a:spcPts val="0"/>
              </a:spcBef>
              <a:spcAft>
                <a:spcPts val="0"/>
              </a:spcAft>
              <a:tabLst>
                <a:tab pos="342900" algn="l"/>
              </a:tabLst>
              <a:defRPr/>
            </a:pPr>
            <a:endParaRPr lang="en-US" sz="2000" b="1" dirty="0">
              <a:latin typeface="Verdana"/>
              <a:cs typeface="Verdana"/>
            </a:endParaRPr>
          </a:p>
          <a:p>
            <a:pPr fontAlgn="auto">
              <a:spcBef>
                <a:spcPts val="0"/>
              </a:spcBef>
              <a:spcAft>
                <a:spcPts val="0"/>
              </a:spcAft>
              <a:tabLst>
                <a:tab pos="342900" algn="l"/>
              </a:tabLst>
              <a:defRPr/>
            </a:pPr>
            <a:endParaRPr lang="en-US" sz="2000" b="1" dirty="0">
              <a:latin typeface="Verdana"/>
              <a:cs typeface="Verdana"/>
            </a:endParaRPr>
          </a:p>
          <a:p>
            <a:pPr fontAlgn="auto">
              <a:spcBef>
                <a:spcPts val="0"/>
              </a:spcBef>
              <a:spcAft>
                <a:spcPts val="0"/>
              </a:spcAft>
              <a:tabLst>
                <a:tab pos="342900" algn="l"/>
              </a:tabLst>
              <a:defRPr/>
            </a:pPr>
            <a:endParaRPr lang="en-US" sz="2000" dirty="0">
              <a:latin typeface="Verdana"/>
              <a:cs typeface="Verdana"/>
            </a:endParaRPr>
          </a:p>
          <a:p>
            <a:pPr fontAlgn="auto">
              <a:spcBef>
                <a:spcPts val="0"/>
              </a:spcBef>
              <a:spcAft>
                <a:spcPts val="0"/>
              </a:spcAft>
              <a:tabLst>
                <a:tab pos="342900" algn="l"/>
              </a:tabLst>
              <a:defRPr/>
            </a:pPr>
            <a:endParaRPr lang="en-US" sz="2000" b="1" dirty="0">
              <a:latin typeface="Verdana"/>
              <a:cs typeface="Verdana"/>
            </a:endParaRPr>
          </a:p>
          <a:p>
            <a:pPr fontAlgn="auto">
              <a:spcBef>
                <a:spcPts val="0"/>
              </a:spcBef>
              <a:spcAft>
                <a:spcPts val="0"/>
              </a:spcAft>
              <a:tabLst>
                <a:tab pos="342900" algn="l"/>
              </a:tabLst>
              <a:defRPr/>
            </a:pPr>
            <a:endParaRPr lang="en-US" sz="2000" b="1" dirty="0">
              <a:latin typeface="Verdana"/>
              <a:cs typeface="Verdana"/>
            </a:endParaRPr>
          </a:p>
        </p:txBody>
      </p:sp>
      <p:sp>
        <p:nvSpPr>
          <p:cNvPr id="5" name="TextBox 4"/>
          <p:cNvSpPr txBox="1"/>
          <p:nvPr/>
        </p:nvSpPr>
        <p:spPr>
          <a:xfrm>
            <a:off x="4572000" y="1234006"/>
            <a:ext cx="2692400" cy="2226740"/>
          </a:xfrm>
          <a:prstGeom prst="rect">
            <a:avLst/>
          </a:prstGeom>
          <a:solidFill>
            <a:schemeClr val="accent2">
              <a:lumMod val="60000"/>
              <a:lumOff val="40000"/>
            </a:schemeClr>
          </a:solidFill>
          <a:effectLst>
            <a:glow rad="101600">
              <a:schemeClr val="tx2">
                <a:alpha val="75000"/>
              </a:schemeClr>
            </a:glow>
            <a:softEdge rad="63500"/>
          </a:effectLst>
        </p:spPr>
        <p:txBody>
          <a:bodyPr lIns="182880" tIns="182880" rIns="182880" bIns="182880"/>
          <a:lstStyle/>
          <a:p>
            <a:pPr fontAlgn="auto">
              <a:spcBef>
                <a:spcPts val="0"/>
              </a:spcBef>
              <a:spcAft>
                <a:spcPts val="0"/>
              </a:spcAft>
              <a:tabLst>
                <a:tab pos="342900" algn="l"/>
              </a:tabLst>
              <a:defRPr/>
            </a:pPr>
            <a:r>
              <a:rPr lang="en-US" sz="2000" b="1" u="sng" dirty="0">
                <a:latin typeface="Verdana"/>
                <a:cs typeface="Verdana"/>
              </a:rPr>
              <a:t>Domain 2</a:t>
            </a:r>
          </a:p>
          <a:p>
            <a:pPr fontAlgn="auto">
              <a:spcBef>
                <a:spcPts val="0"/>
              </a:spcBef>
              <a:spcAft>
                <a:spcPts val="0"/>
              </a:spcAft>
              <a:tabLst>
                <a:tab pos="342900" algn="l"/>
              </a:tabLst>
              <a:defRPr/>
            </a:pPr>
            <a:r>
              <a:rPr lang="en-US" sz="2000" b="1" dirty="0">
                <a:latin typeface="Verdana"/>
                <a:cs typeface="Verdana"/>
              </a:rPr>
              <a:t>The Classroom Environment</a:t>
            </a:r>
          </a:p>
          <a:p>
            <a:pPr fontAlgn="auto">
              <a:spcBef>
                <a:spcPts val="0"/>
              </a:spcBef>
              <a:spcAft>
                <a:spcPts val="0"/>
              </a:spcAft>
              <a:tabLst>
                <a:tab pos="342900" algn="l"/>
              </a:tabLst>
              <a:defRPr/>
            </a:pPr>
            <a:endParaRPr lang="en-US" sz="2000" b="1" dirty="0">
              <a:latin typeface="Verdana"/>
              <a:cs typeface="Verdana"/>
            </a:endParaRPr>
          </a:p>
          <a:p>
            <a:pPr fontAlgn="auto">
              <a:spcBef>
                <a:spcPts val="0"/>
              </a:spcBef>
              <a:spcAft>
                <a:spcPts val="0"/>
              </a:spcAft>
              <a:tabLst>
                <a:tab pos="342900" algn="l"/>
              </a:tabLst>
              <a:defRPr/>
            </a:pPr>
            <a:endParaRPr lang="en-US" sz="2000" dirty="0">
              <a:latin typeface="Verdana"/>
              <a:cs typeface="Verdana"/>
            </a:endParaRPr>
          </a:p>
          <a:p>
            <a:pPr fontAlgn="auto">
              <a:spcBef>
                <a:spcPts val="0"/>
              </a:spcBef>
              <a:spcAft>
                <a:spcPts val="0"/>
              </a:spcAft>
              <a:tabLst>
                <a:tab pos="342900" algn="l"/>
              </a:tabLst>
              <a:defRPr/>
            </a:pPr>
            <a:endParaRPr lang="en-US" sz="2000" b="1" dirty="0">
              <a:latin typeface="Verdana"/>
              <a:cs typeface="Verdana"/>
            </a:endParaRPr>
          </a:p>
        </p:txBody>
      </p:sp>
      <p:sp>
        <p:nvSpPr>
          <p:cNvPr id="6" name="TextBox 5"/>
          <p:cNvSpPr txBox="1"/>
          <p:nvPr/>
        </p:nvSpPr>
        <p:spPr>
          <a:xfrm>
            <a:off x="1879600" y="3460746"/>
            <a:ext cx="2692400" cy="2226727"/>
          </a:xfrm>
          <a:prstGeom prst="rect">
            <a:avLst/>
          </a:prstGeom>
          <a:solidFill>
            <a:schemeClr val="tx2">
              <a:lumMod val="40000"/>
              <a:lumOff val="60000"/>
            </a:schemeClr>
          </a:solidFill>
          <a:effectLst>
            <a:glow rad="101600">
              <a:schemeClr val="tx2">
                <a:alpha val="75000"/>
              </a:schemeClr>
            </a:glow>
            <a:softEdge rad="63500"/>
          </a:effectLst>
        </p:spPr>
        <p:txBody>
          <a:bodyPr lIns="182880" tIns="182880" rIns="182880" bIns="182880"/>
          <a:lstStyle/>
          <a:p>
            <a:pPr fontAlgn="auto">
              <a:spcBef>
                <a:spcPts val="0"/>
              </a:spcBef>
              <a:spcAft>
                <a:spcPts val="0"/>
              </a:spcAft>
              <a:tabLst>
                <a:tab pos="342900" algn="l"/>
              </a:tabLst>
              <a:defRPr/>
            </a:pPr>
            <a:r>
              <a:rPr lang="en-US" sz="2000" b="1" u="sng" dirty="0">
                <a:latin typeface="Verdana"/>
                <a:cs typeface="Verdana"/>
              </a:rPr>
              <a:t>Domain 4</a:t>
            </a:r>
          </a:p>
          <a:p>
            <a:pPr fontAlgn="auto">
              <a:spcBef>
                <a:spcPts val="0"/>
              </a:spcBef>
              <a:spcAft>
                <a:spcPts val="0"/>
              </a:spcAft>
              <a:tabLst>
                <a:tab pos="342900" algn="l"/>
              </a:tabLst>
              <a:defRPr/>
            </a:pPr>
            <a:r>
              <a:rPr lang="en-US" sz="2000" b="1" dirty="0">
                <a:latin typeface="Verdana"/>
                <a:cs typeface="Verdana"/>
              </a:rPr>
              <a:t>Professional Responsibilities</a:t>
            </a:r>
          </a:p>
          <a:p>
            <a:pPr fontAlgn="auto">
              <a:spcBef>
                <a:spcPts val="0"/>
              </a:spcBef>
              <a:spcAft>
                <a:spcPts val="0"/>
              </a:spcAft>
              <a:tabLst>
                <a:tab pos="342900" algn="l"/>
              </a:tabLst>
              <a:defRPr/>
            </a:pPr>
            <a:endParaRPr lang="en-US" sz="2000" b="1" dirty="0">
              <a:latin typeface="Verdana"/>
              <a:cs typeface="Verdana"/>
            </a:endParaRPr>
          </a:p>
          <a:p>
            <a:pPr fontAlgn="auto">
              <a:spcBef>
                <a:spcPts val="0"/>
              </a:spcBef>
              <a:spcAft>
                <a:spcPts val="0"/>
              </a:spcAft>
              <a:tabLst>
                <a:tab pos="342900" algn="l"/>
              </a:tabLst>
              <a:defRPr/>
            </a:pPr>
            <a:endParaRPr lang="en-US" sz="2000" dirty="0">
              <a:latin typeface="Verdana"/>
              <a:cs typeface="Verdana"/>
            </a:endParaRPr>
          </a:p>
          <a:p>
            <a:pPr fontAlgn="auto">
              <a:spcBef>
                <a:spcPts val="0"/>
              </a:spcBef>
              <a:spcAft>
                <a:spcPts val="0"/>
              </a:spcAft>
              <a:tabLst>
                <a:tab pos="342900" algn="l"/>
              </a:tabLst>
              <a:defRPr/>
            </a:pPr>
            <a:endParaRPr lang="en-US" sz="2000" b="1" dirty="0">
              <a:latin typeface="Verdana"/>
              <a:cs typeface="Verdana"/>
            </a:endParaRPr>
          </a:p>
          <a:p>
            <a:pPr fontAlgn="auto">
              <a:spcBef>
                <a:spcPts val="0"/>
              </a:spcBef>
              <a:spcAft>
                <a:spcPts val="0"/>
              </a:spcAft>
              <a:tabLst>
                <a:tab pos="342900" algn="l"/>
              </a:tabLst>
              <a:defRPr/>
            </a:pPr>
            <a:endParaRPr lang="en-US" sz="2000" dirty="0">
              <a:latin typeface="+mn-lt"/>
              <a:cs typeface="+mn-cs"/>
            </a:endParaRPr>
          </a:p>
        </p:txBody>
      </p:sp>
      <p:sp>
        <p:nvSpPr>
          <p:cNvPr id="7" name="TextBox 6"/>
          <p:cNvSpPr txBox="1"/>
          <p:nvPr/>
        </p:nvSpPr>
        <p:spPr>
          <a:xfrm>
            <a:off x="1879600" y="1234006"/>
            <a:ext cx="2692400" cy="2226739"/>
          </a:xfrm>
          <a:prstGeom prst="rect">
            <a:avLst/>
          </a:prstGeom>
          <a:solidFill>
            <a:schemeClr val="tx2">
              <a:lumMod val="40000"/>
              <a:lumOff val="60000"/>
            </a:schemeClr>
          </a:solidFill>
          <a:effectLst>
            <a:glow rad="101600">
              <a:schemeClr val="tx2">
                <a:alpha val="75000"/>
              </a:schemeClr>
            </a:glow>
            <a:softEdge rad="63500"/>
          </a:effectLst>
        </p:spPr>
        <p:txBody>
          <a:bodyPr lIns="182880" tIns="182880" rIns="182880" bIns="182880"/>
          <a:lstStyle/>
          <a:p>
            <a:pPr fontAlgn="auto">
              <a:spcBef>
                <a:spcPts val="0"/>
              </a:spcBef>
              <a:spcAft>
                <a:spcPts val="0"/>
              </a:spcAft>
              <a:tabLst>
                <a:tab pos="342900" algn="l"/>
              </a:tabLst>
              <a:defRPr/>
            </a:pPr>
            <a:r>
              <a:rPr lang="en-US" sz="2000" b="1" u="sng" dirty="0">
                <a:latin typeface="Verdana"/>
                <a:cs typeface="Verdana"/>
              </a:rPr>
              <a:t>Domain 1</a:t>
            </a:r>
          </a:p>
          <a:p>
            <a:pPr fontAlgn="auto">
              <a:spcBef>
                <a:spcPts val="0"/>
              </a:spcBef>
              <a:spcAft>
                <a:spcPts val="0"/>
              </a:spcAft>
              <a:tabLst>
                <a:tab pos="342900" algn="l"/>
              </a:tabLst>
              <a:defRPr/>
            </a:pPr>
            <a:r>
              <a:rPr lang="en-US" sz="2000" b="1" dirty="0">
                <a:latin typeface="Verdana"/>
                <a:cs typeface="Verdana"/>
              </a:rPr>
              <a:t>Planning and Preparation</a:t>
            </a:r>
          </a:p>
          <a:p>
            <a:pPr fontAlgn="auto">
              <a:spcBef>
                <a:spcPts val="0"/>
              </a:spcBef>
              <a:spcAft>
                <a:spcPts val="0"/>
              </a:spcAft>
              <a:tabLst>
                <a:tab pos="342900" algn="l"/>
              </a:tabLst>
              <a:defRPr/>
            </a:pPr>
            <a:endParaRPr lang="en-US" sz="2000" b="1" dirty="0">
              <a:latin typeface="Verdana"/>
              <a:cs typeface="Verdana"/>
            </a:endParaRPr>
          </a:p>
          <a:p>
            <a:pPr fontAlgn="auto">
              <a:spcBef>
                <a:spcPts val="0"/>
              </a:spcBef>
              <a:spcAft>
                <a:spcPts val="0"/>
              </a:spcAft>
              <a:tabLst>
                <a:tab pos="342900" algn="l"/>
              </a:tabLst>
              <a:defRPr/>
            </a:pPr>
            <a:endParaRPr lang="en-US" sz="2000" b="1" dirty="0">
              <a:latin typeface="Verdana"/>
              <a:cs typeface="Verdana"/>
            </a:endParaRPr>
          </a:p>
        </p:txBody>
      </p:sp>
      <p:sp>
        <p:nvSpPr>
          <p:cNvPr id="38927" name="TextBox 9"/>
          <p:cNvSpPr txBox="1">
            <a:spLocks noChangeArrowheads="1"/>
          </p:cNvSpPr>
          <p:nvPr/>
        </p:nvSpPr>
        <p:spPr bwMode="auto">
          <a:xfrm>
            <a:off x="6746387" y="6252105"/>
            <a:ext cx="2238877" cy="369332"/>
          </a:xfrm>
          <a:prstGeom prst="rect">
            <a:avLst/>
          </a:prstGeom>
          <a:noFill/>
          <a:ln w="9525">
            <a:noFill/>
            <a:miter lim="800000"/>
            <a:headEnd/>
            <a:tailEnd/>
          </a:ln>
        </p:spPr>
        <p:txBody>
          <a:bodyPr wrap="square">
            <a:spAutoFit/>
          </a:bodyPr>
          <a:lstStyle/>
          <a:p>
            <a:pPr algn="r"/>
            <a:r>
              <a:rPr lang="en-US" dirty="0">
                <a:latin typeface="Calibri" pitchFamily="34" charset="0"/>
              </a:rPr>
              <a:t>Handout </a:t>
            </a:r>
            <a:r>
              <a:rPr lang="en-US" dirty="0" smtClean="0">
                <a:latin typeface="Calibri" pitchFamily="34" charset="0"/>
              </a:rPr>
              <a:t>pages 4-5</a:t>
            </a:r>
            <a:endParaRPr lang="en-US" dirty="0">
              <a:latin typeface="Calibr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144000" cy="914400"/>
          </a:xfrm>
          <a:prstGeom prst="rect">
            <a:avLst/>
          </a:prstGeom>
        </p:spPr>
        <p:txBody>
          <a:bodyPr anchor="ctr">
            <a:normAutofit fontScale="97500"/>
          </a:bodyPr>
          <a:lstStyle/>
          <a:p>
            <a:pPr algn="ctr" fontAlgn="auto">
              <a:spcAft>
                <a:spcPts val="0"/>
              </a:spcAft>
              <a:defRPr/>
            </a:pPr>
            <a:r>
              <a:rPr lang="en-US" sz="4400" b="1" dirty="0">
                <a:latin typeface="Calibri"/>
                <a:ea typeface="+mj-ea"/>
                <a:cs typeface="Calibri"/>
              </a:rPr>
              <a:t>The Domain Quiz</a:t>
            </a:r>
          </a:p>
        </p:txBody>
      </p:sp>
      <p:grpSp>
        <p:nvGrpSpPr>
          <p:cNvPr id="21" name="Group 20"/>
          <p:cNvGrpSpPr/>
          <p:nvPr/>
        </p:nvGrpSpPr>
        <p:grpSpPr>
          <a:xfrm>
            <a:off x="1725613" y="1233488"/>
            <a:ext cx="5559425" cy="4443412"/>
            <a:chOff x="1725613" y="1233488"/>
            <a:chExt cx="5559425" cy="4443412"/>
          </a:xfrm>
        </p:grpSpPr>
        <p:pic>
          <p:nvPicPr>
            <p:cNvPr id="40973" name="Picture 9" descr="teacher grading2.jpg"/>
            <p:cNvPicPr>
              <a:picLocks noChangeAspect="1"/>
            </p:cNvPicPr>
            <p:nvPr/>
          </p:nvPicPr>
          <p:blipFill>
            <a:blip r:embed="rId3"/>
            <a:srcRect l="7539"/>
            <a:stretch>
              <a:fillRect/>
            </a:stretch>
          </p:blipFill>
          <p:spPr bwMode="auto">
            <a:xfrm>
              <a:off x="1752600" y="1233488"/>
              <a:ext cx="2743200" cy="2222500"/>
            </a:xfrm>
            <a:prstGeom prst="rect">
              <a:avLst/>
            </a:prstGeom>
            <a:noFill/>
            <a:ln w="9525">
              <a:noFill/>
              <a:miter lim="800000"/>
              <a:headEnd/>
              <a:tailEnd/>
            </a:ln>
          </p:spPr>
        </p:pic>
        <p:sp>
          <p:nvSpPr>
            <p:cNvPr id="40974" name="TextBox 14"/>
            <p:cNvSpPr txBox="1">
              <a:spLocks noChangeArrowheads="1"/>
            </p:cNvSpPr>
            <p:nvPr/>
          </p:nvSpPr>
          <p:spPr bwMode="auto">
            <a:xfrm>
              <a:off x="1752600" y="2932479"/>
              <a:ext cx="2733499" cy="523509"/>
            </a:xfrm>
            <a:prstGeom prst="rect">
              <a:avLst/>
            </a:prstGeom>
            <a:solidFill>
              <a:schemeClr val="bg1">
                <a:alpha val="65097"/>
              </a:schemeClr>
            </a:solidFill>
            <a:ln w="9525">
              <a:noFill/>
              <a:miter lim="800000"/>
              <a:headEnd/>
              <a:tailEnd/>
            </a:ln>
          </p:spPr>
          <p:txBody>
            <a:bodyPr>
              <a:spAutoFit/>
            </a:bodyPr>
            <a:lstStyle/>
            <a:p>
              <a:pPr algn="ctr"/>
              <a:r>
                <a:rPr lang="en-US" sz="1400" dirty="0">
                  <a:latin typeface="Calibri" pitchFamily="34" charset="0"/>
                </a:rPr>
                <a:t>DOMAIN 1</a:t>
              </a:r>
            </a:p>
            <a:p>
              <a:pPr algn="ctr"/>
              <a:r>
                <a:rPr lang="en-US" sz="1400" dirty="0">
                  <a:latin typeface="Calibri" pitchFamily="34" charset="0"/>
                </a:rPr>
                <a:t>Planning and Preparation</a:t>
              </a:r>
            </a:p>
          </p:txBody>
        </p:sp>
        <p:pic>
          <p:nvPicPr>
            <p:cNvPr id="40971" name="Picture 11" descr="teacher with students4.jpg"/>
            <p:cNvPicPr>
              <a:picLocks noChangeAspect="1"/>
            </p:cNvPicPr>
            <p:nvPr/>
          </p:nvPicPr>
          <p:blipFill>
            <a:blip r:embed="rId4"/>
            <a:srcRect l="1199" r="12000" b="6400"/>
            <a:stretch>
              <a:fillRect/>
            </a:stretch>
          </p:blipFill>
          <p:spPr bwMode="auto">
            <a:xfrm>
              <a:off x="4495975" y="1233488"/>
              <a:ext cx="2743025" cy="2219802"/>
            </a:xfrm>
            <a:prstGeom prst="rect">
              <a:avLst/>
            </a:prstGeom>
            <a:noFill/>
            <a:ln w="9525">
              <a:noFill/>
              <a:miter lim="800000"/>
              <a:headEnd/>
              <a:tailEnd/>
            </a:ln>
          </p:spPr>
        </p:pic>
        <p:sp>
          <p:nvSpPr>
            <p:cNvPr id="40972" name="TextBox 15"/>
            <p:cNvSpPr txBox="1">
              <a:spLocks noChangeArrowheads="1"/>
            </p:cNvSpPr>
            <p:nvPr/>
          </p:nvSpPr>
          <p:spPr bwMode="auto">
            <a:xfrm>
              <a:off x="4486275" y="2932479"/>
              <a:ext cx="2752725" cy="523509"/>
            </a:xfrm>
            <a:prstGeom prst="rect">
              <a:avLst/>
            </a:prstGeom>
            <a:solidFill>
              <a:schemeClr val="bg1">
                <a:alpha val="65097"/>
              </a:schemeClr>
            </a:solidFill>
            <a:ln w="9525">
              <a:noFill/>
              <a:miter lim="800000"/>
              <a:headEnd/>
              <a:tailEnd/>
            </a:ln>
          </p:spPr>
          <p:txBody>
            <a:bodyPr>
              <a:spAutoFit/>
            </a:bodyPr>
            <a:lstStyle/>
            <a:p>
              <a:pPr algn="ctr"/>
              <a:r>
                <a:rPr lang="en-US" sz="1400" dirty="0">
                  <a:latin typeface="Calibri" pitchFamily="34" charset="0"/>
                </a:rPr>
                <a:t>DOMAIN 2</a:t>
              </a:r>
            </a:p>
            <a:p>
              <a:pPr algn="ctr"/>
              <a:r>
                <a:rPr lang="en-US" sz="1400" dirty="0">
                  <a:latin typeface="Calibri" pitchFamily="34" charset="0"/>
                </a:rPr>
                <a:t>The Classroom Environment</a:t>
              </a:r>
            </a:p>
          </p:txBody>
        </p:sp>
        <p:pic>
          <p:nvPicPr>
            <p:cNvPr id="40969" name="Picture 13" descr="Teacher with students2.jpg"/>
            <p:cNvPicPr>
              <a:picLocks noChangeAspect="1"/>
            </p:cNvPicPr>
            <p:nvPr/>
          </p:nvPicPr>
          <p:blipFill>
            <a:blip r:embed="rId5"/>
            <a:srcRect l="17438"/>
            <a:stretch>
              <a:fillRect/>
            </a:stretch>
          </p:blipFill>
          <p:spPr bwMode="auto">
            <a:xfrm>
              <a:off x="4486275" y="3452813"/>
              <a:ext cx="2751871" cy="2222500"/>
            </a:xfrm>
            <a:prstGeom prst="rect">
              <a:avLst/>
            </a:prstGeom>
            <a:noFill/>
            <a:ln w="9525">
              <a:noFill/>
              <a:miter lim="800000"/>
              <a:headEnd/>
              <a:tailEnd/>
            </a:ln>
          </p:spPr>
        </p:pic>
        <p:sp>
          <p:nvSpPr>
            <p:cNvPr id="40970" name="TextBox 16"/>
            <p:cNvSpPr txBox="1">
              <a:spLocks noChangeArrowheads="1"/>
            </p:cNvSpPr>
            <p:nvPr/>
          </p:nvSpPr>
          <p:spPr bwMode="auto">
            <a:xfrm>
              <a:off x="4495972" y="5151973"/>
              <a:ext cx="2789066" cy="523340"/>
            </a:xfrm>
            <a:prstGeom prst="rect">
              <a:avLst/>
            </a:prstGeom>
            <a:solidFill>
              <a:schemeClr val="bg1">
                <a:alpha val="65097"/>
              </a:schemeClr>
            </a:solidFill>
            <a:ln w="9525">
              <a:noFill/>
              <a:miter lim="800000"/>
              <a:headEnd/>
              <a:tailEnd/>
            </a:ln>
          </p:spPr>
          <p:txBody>
            <a:bodyPr>
              <a:spAutoFit/>
            </a:bodyPr>
            <a:lstStyle/>
            <a:p>
              <a:pPr algn="ctr"/>
              <a:r>
                <a:rPr lang="en-US" sz="1400" dirty="0">
                  <a:latin typeface="Calibri" pitchFamily="34" charset="0"/>
                </a:rPr>
                <a:t>DOMAIN 3</a:t>
              </a:r>
            </a:p>
            <a:p>
              <a:pPr algn="ctr"/>
              <a:r>
                <a:rPr lang="en-US" sz="1400" dirty="0">
                  <a:latin typeface="Calibri" pitchFamily="34" charset="0"/>
                </a:rPr>
                <a:t>Instruction</a:t>
              </a:r>
            </a:p>
          </p:txBody>
        </p:sp>
        <p:pic>
          <p:nvPicPr>
            <p:cNvPr id="40967" name="Picture 23" descr="meeting 3.jpg"/>
            <p:cNvPicPr>
              <a:picLocks noChangeAspect="1"/>
            </p:cNvPicPr>
            <p:nvPr/>
          </p:nvPicPr>
          <p:blipFill>
            <a:blip r:embed="rId6"/>
            <a:srcRect l="17599"/>
            <a:stretch>
              <a:fillRect/>
            </a:stretch>
          </p:blipFill>
          <p:spPr bwMode="auto">
            <a:xfrm>
              <a:off x="1753116" y="3455988"/>
              <a:ext cx="2745859" cy="2220912"/>
            </a:xfrm>
            <a:prstGeom prst="rect">
              <a:avLst/>
            </a:prstGeom>
            <a:noFill/>
            <a:ln w="9525">
              <a:noFill/>
              <a:miter lim="800000"/>
              <a:headEnd/>
              <a:tailEnd/>
            </a:ln>
          </p:spPr>
        </p:pic>
        <p:sp>
          <p:nvSpPr>
            <p:cNvPr id="40968" name="TextBox 17"/>
            <p:cNvSpPr txBox="1">
              <a:spLocks noChangeArrowheads="1"/>
            </p:cNvSpPr>
            <p:nvPr/>
          </p:nvSpPr>
          <p:spPr bwMode="auto">
            <a:xfrm>
              <a:off x="1725613" y="5151239"/>
              <a:ext cx="2770180" cy="522966"/>
            </a:xfrm>
            <a:prstGeom prst="rect">
              <a:avLst/>
            </a:prstGeom>
            <a:solidFill>
              <a:schemeClr val="bg1">
                <a:alpha val="65097"/>
              </a:schemeClr>
            </a:solidFill>
            <a:ln w="9525">
              <a:noFill/>
              <a:miter lim="800000"/>
              <a:headEnd/>
              <a:tailEnd/>
            </a:ln>
          </p:spPr>
          <p:txBody>
            <a:bodyPr>
              <a:spAutoFit/>
            </a:bodyPr>
            <a:lstStyle/>
            <a:p>
              <a:pPr algn="ctr"/>
              <a:r>
                <a:rPr lang="en-US" sz="1400" dirty="0">
                  <a:latin typeface="Calibri" pitchFamily="34" charset="0"/>
                </a:rPr>
                <a:t>DOMAIN 4</a:t>
              </a:r>
            </a:p>
            <a:p>
              <a:pPr algn="ctr"/>
              <a:r>
                <a:rPr lang="en-US" sz="1400" dirty="0">
                  <a:latin typeface="Calibri" pitchFamily="34" charset="0"/>
                </a:rPr>
                <a:t>Professional Responsibilities</a:t>
              </a:r>
            </a:p>
          </p:txBody>
        </p:sp>
      </p:grpSp>
      <p:sp>
        <p:nvSpPr>
          <p:cNvPr id="17" name="TextBox 9"/>
          <p:cNvSpPr txBox="1">
            <a:spLocks noChangeArrowheads="1"/>
          </p:cNvSpPr>
          <p:nvPr/>
        </p:nvSpPr>
        <p:spPr bwMode="auto">
          <a:xfrm>
            <a:off x="6746387" y="6252105"/>
            <a:ext cx="2238877" cy="369332"/>
          </a:xfrm>
          <a:prstGeom prst="rect">
            <a:avLst/>
          </a:prstGeom>
          <a:noFill/>
          <a:ln w="9525">
            <a:noFill/>
            <a:miter lim="800000"/>
            <a:headEnd/>
            <a:tailEnd/>
          </a:ln>
        </p:spPr>
        <p:txBody>
          <a:bodyPr wrap="square">
            <a:spAutoFit/>
          </a:bodyPr>
          <a:lstStyle/>
          <a:p>
            <a:pPr algn="r"/>
            <a:r>
              <a:rPr lang="en-US" dirty="0">
                <a:latin typeface="Calibri" pitchFamily="34" charset="0"/>
              </a:rPr>
              <a:t>Handout </a:t>
            </a:r>
            <a:r>
              <a:rPr lang="en-US" dirty="0" smtClean="0">
                <a:latin typeface="Calibri" pitchFamily="34" charset="0"/>
              </a:rPr>
              <a:t>pages 6</a:t>
            </a:r>
            <a:endParaRPr lang="en-US" dirty="0">
              <a:latin typeface="Calibri" pitchFamily="34" charset="0"/>
            </a:endParaRPr>
          </a:p>
        </p:txBody>
      </p:sp>
      <p:pic>
        <p:nvPicPr>
          <p:cNvPr id="18" name="Picture 7" descr="HiResDanielson_logo.png"/>
          <p:cNvPicPr>
            <a:picLocks noChangeAspect="1"/>
          </p:cNvPicPr>
          <p:nvPr/>
        </p:nvPicPr>
        <p:blipFill>
          <a:blip r:embed="rId7"/>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3" name="Official DG Curriculum Levels of Performance">
            <a:hlinkClick r:id="" action="ppaction://media"/>
          </p:cNvPr>
          <p:cNvPicPr/>
          <p:nvPr>
            <a:videoFile r:link="rId1"/>
            <p:extLst>
              <p:ext uri="{DAA4B4D4-6D71-4841-9C94-3DE7FCFB9230}">
                <p14:media xmlns:p14="http://schemas.microsoft.com/office/powerpoint/2010/main" xmlns="" r:embed="rId4"/>
              </p:ext>
            </p:extLst>
          </p:nvPr>
        </p:nvPicPr>
        <p:blipFill>
          <a:blip r:embed="rId5"/>
          <a:srcRect/>
          <a:stretch>
            <a:fillRect/>
          </a:stretch>
        </p:blipFill>
        <p:spPr bwMode="auto">
          <a:xfrm>
            <a:off x="998538" y="454025"/>
            <a:ext cx="7467600" cy="5600700"/>
          </a:xfrm>
          <a:prstGeom prst="rect">
            <a:avLst/>
          </a:prstGeom>
          <a:noFill/>
          <a:ln w="9525">
            <a:noFill/>
            <a:miter lim="800000"/>
            <a:headEnd/>
            <a:tailEnd/>
          </a:ln>
        </p:spPr>
      </p:pic>
      <p:sp>
        <p:nvSpPr>
          <p:cNvPr id="43011" name="Text Box 5"/>
          <p:cNvSpPr txBox="1">
            <a:spLocks noChangeArrowheads="1"/>
          </p:cNvSpPr>
          <p:nvPr/>
        </p:nvSpPr>
        <p:spPr bwMode="auto">
          <a:xfrm>
            <a:off x="998538" y="87313"/>
            <a:ext cx="4381500" cy="369887"/>
          </a:xfrm>
          <a:prstGeom prst="rect">
            <a:avLst/>
          </a:prstGeom>
          <a:noFill/>
          <a:ln w="9525">
            <a:noFill/>
            <a:miter lim="800000"/>
            <a:headEnd/>
            <a:tailEnd/>
          </a:ln>
        </p:spPr>
        <p:txBody>
          <a:bodyPr>
            <a:spAutoFit/>
          </a:bodyPr>
          <a:lstStyle/>
          <a:p>
            <a:pPr>
              <a:spcBef>
                <a:spcPct val="50000"/>
              </a:spcBef>
            </a:pPr>
            <a:r>
              <a:rPr lang="en-US" dirty="0">
                <a:solidFill>
                  <a:srgbClr val="4D5C90"/>
                </a:solidFill>
              </a:rPr>
              <a:t>Video Clip: Levels of Performance</a:t>
            </a:r>
          </a:p>
        </p:txBody>
      </p:sp>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301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3013"/>
                                        </p:tgtEl>
                                      </p:cBhvr>
                                    </p:cmd>
                                  </p:childTnLst>
                                </p:cTn>
                              </p:par>
                            </p:childTnLst>
                          </p:cTn>
                        </p:par>
                      </p:childTnLst>
                    </p:cTn>
                  </p:par>
                </p:childTnLst>
              </p:cTn>
              <p:nextCondLst>
                <p:cond evt="onClick" delay="0">
                  <p:tgtEl>
                    <p:spTgt spid="43013"/>
                  </p:tgtEl>
                </p:cond>
              </p:nextCondLst>
            </p:seq>
            <p:video>
              <p:cMediaNode>
                <p:cTn id="7" fill="hold" display="0">
                  <p:stCondLst>
                    <p:cond delay="indefinite"/>
                  </p:stCondLst>
                  <p:endCondLst>
                    <p:cond evt="onNext" delay="0">
                      <p:tgtEl>
                        <p:sldTgt/>
                      </p:tgtEl>
                    </p:cond>
                    <p:cond evt="onPrev" delay="0">
                      <p:tgtEl>
                        <p:sldTgt/>
                      </p:tgtEl>
                    </p:cond>
                  </p:endCondLst>
                </p:cTn>
                <p:tgtEl>
                  <p:spTgt spid="4301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wimmer.jpg"/>
          <p:cNvPicPr>
            <a:picLocks noChangeAspect="1"/>
          </p:cNvPicPr>
          <p:nvPr/>
        </p:nvPicPr>
        <p:blipFill>
          <a:blip r:embed="rId3"/>
          <a:srcRect b="11638"/>
          <a:stretch>
            <a:fillRect/>
          </a:stretch>
        </p:blipFill>
        <p:spPr>
          <a:xfrm>
            <a:off x="675221" y="915579"/>
            <a:ext cx="7921625" cy="5139050"/>
          </a:xfrm>
          <a:prstGeom prst="rect">
            <a:avLst/>
          </a:prstGeom>
          <a:ln>
            <a:noFill/>
          </a:ln>
          <a:effectLst>
            <a:outerShdw blurRad="50800" dist="38100" dir="2700000">
              <a:srgbClr val="000000">
                <a:alpha val="43000"/>
              </a:srgbClr>
            </a:outerShdw>
            <a:softEdge rad="112500"/>
          </a:effectLst>
        </p:spPr>
      </p:pic>
      <p:sp>
        <p:nvSpPr>
          <p:cNvPr id="45058" name="Title 1"/>
          <p:cNvSpPr>
            <a:spLocks noGrp="1"/>
          </p:cNvSpPr>
          <p:nvPr>
            <p:ph type="title"/>
          </p:nvPr>
        </p:nvSpPr>
        <p:spPr>
          <a:xfrm>
            <a:off x="0" y="0"/>
            <a:ext cx="9144000" cy="914400"/>
          </a:xfrm>
        </p:spPr>
        <p:txBody>
          <a:bodyPr/>
          <a:lstStyle/>
          <a:p>
            <a:pPr eaLnBrk="1" hangingPunct="1"/>
            <a:r>
              <a:rPr lang="en-US" b="1" dirty="0" smtClean="0"/>
              <a:t>Levels of Performance</a:t>
            </a:r>
          </a:p>
        </p:txBody>
      </p:sp>
      <p:sp>
        <p:nvSpPr>
          <p:cNvPr id="6" name="TextBox 5"/>
          <p:cNvSpPr txBox="1">
            <a:spLocks noChangeArrowheads="1"/>
          </p:cNvSpPr>
          <p:nvPr/>
        </p:nvSpPr>
        <p:spPr bwMode="auto">
          <a:xfrm>
            <a:off x="0" y="685800"/>
            <a:ext cx="9144000" cy="5416550"/>
          </a:xfrm>
          <a:prstGeom prst="rect">
            <a:avLst/>
          </a:prstGeom>
          <a:solidFill>
            <a:schemeClr val="bg1">
              <a:alpha val="41960"/>
            </a:schemeClr>
          </a:solidFill>
          <a:ln w="9525">
            <a:noFill/>
            <a:miter lim="800000"/>
            <a:headEnd/>
            <a:tailEnd/>
          </a:ln>
        </p:spPr>
        <p:txBody>
          <a:bodyPr lIns="731520" tIns="457200" rIns="731520" bIns="457200" anchor="ctr"/>
          <a:lstStyle/>
          <a:p>
            <a:pPr marL="457200" indent="-457200">
              <a:buFont typeface="Arial" charset="0"/>
              <a:buChar char="•"/>
            </a:pPr>
            <a:r>
              <a:rPr lang="en-US" sz="2400" dirty="0" err="1">
                <a:latin typeface="Calibri" pitchFamily="34" charset="0"/>
              </a:rPr>
              <a:t>﻿Read</a:t>
            </a:r>
            <a:r>
              <a:rPr lang="en-US" sz="2400" dirty="0">
                <a:latin typeface="Calibri" pitchFamily="34" charset="0"/>
              </a:rPr>
              <a:t> through the rubrics at your assigned Level of </a:t>
            </a:r>
            <a:br>
              <a:rPr lang="en-US" sz="2400" dirty="0">
                <a:latin typeface="Calibri" pitchFamily="34" charset="0"/>
              </a:rPr>
            </a:br>
            <a:r>
              <a:rPr lang="en-US" sz="2400" dirty="0">
                <a:latin typeface="Calibri" pitchFamily="34" charset="0"/>
              </a:rPr>
              <a:t>Performance, through the entire Framework for Teaching (in the</a:t>
            </a:r>
            <a:r>
              <a:rPr lang="en-US" sz="2400" dirty="0" smtClean="0">
                <a:latin typeface="Calibri" pitchFamily="34" charset="0"/>
              </a:rPr>
              <a:t> FFT </a:t>
            </a:r>
            <a:r>
              <a:rPr lang="en-US" sz="2400" dirty="0">
                <a:latin typeface="Calibri" pitchFamily="34" charset="0"/>
              </a:rPr>
              <a:t>book). </a:t>
            </a:r>
          </a:p>
          <a:p>
            <a:pPr marL="457200" indent="-457200">
              <a:buFont typeface="Arial" charset="0"/>
              <a:buChar char="•"/>
            </a:pPr>
            <a:r>
              <a:rPr lang="en-US" sz="2400" dirty="0">
                <a:latin typeface="Calibri" pitchFamily="34" charset="0"/>
              </a:rPr>
              <a:t>Identify and highlight key words and phrases that </a:t>
            </a:r>
            <a:br>
              <a:rPr lang="en-US" sz="2400" dirty="0">
                <a:latin typeface="Calibri" pitchFamily="34" charset="0"/>
              </a:rPr>
            </a:br>
            <a:r>
              <a:rPr lang="en-US" sz="2400" dirty="0">
                <a:latin typeface="Calibri" pitchFamily="34" charset="0"/>
              </a:rPr>
              <a:t>capture the essence of the level of performance for </a:t>
            </a:r>
            <a:br>
              <a:rPr lang="en-US" sz="2400" dirty="0">
                <a:latin typeface="Calibri" pitchFamily="34" charset="0"/>
              </a:rPr>
            </a:br>
            <a:r>
              <a:rPr lang="en-US" sz="2400" dirty="0">
                <a:latin typeface="Calibri" pitchFamily="34" charset="0"/>
              </a:rPr>
              <a:t>each component and record key </a:t>
            </a:r>
            <a:r>
              <a:rPr lang="en-US" sz="2400" dirty="0" smtClean="0">
                <a:latin typeface="Calibri" pitchFamily="34" charset="0"/>
              </a:rPr>
              <a:t>words </a:t>
            </a:r>
            <a:r>
              <a:rPr lang="en-US" sz="2400" dirty="0">
                <a:latin typeface="Calibri" pitchFamily="34" charset="0"/>
              </a:rPr>
              <a:t/>
            </a:r>
            <a:br>
              <a:rPr lang="en-US" sz="2400" dirty="0">
                <a:latin typeface="Calibri" pitchFamily="34" charset="0"/>
              </a:rPr>
            </a:br>
            <a:r>
              <a:rPr lang="en-US" sz="2400" dirty="0">
                <a:latin typeface="Calibri" pitchFamily="34" charset="0"/>
              </a:rPr>
              <a:t>(in your handout pages</a:t>
            </a:r>
            <a:r>
              <a:rPr lang="en-US" sz="2400" dirty="0" smtClean="0">
                <a:latin typeface="Calibri" pitchFamily="34" charset="0"/>
              </a:rPr>
              <a:t> 8 </a:t>
            </a:r>
            <a:r>
              <a:rPr lang="en-US" sz="2400" dirty="0">
                <a:latin typeface="Calibri" pitchFamily="34" charset="0"/>
              </a:rPr>
              <a:t>-</a:t>
            </a:r>
            <a:r>
              <a:rPr lang="en-US" sz="2400" dirty="0" smtClean="0">
                <a:latin typeface="Calibri" pitchFamily="34" charset="0"/>
              </a:rPr>
              <a:t> 15)</a:t>
            </a:r>
            <a:r>
              <a:rPr lang="en-US" sz="2400" dirty="0">
                <a:latin typeface="Calibri" pitchFamily="34" charset="0"/>
              </a:rPr>
              <a:t>.</a:t>
            </a:r>
          </a:p>
          <a:p>
            <a:pPr marL="457200" indent="-457200">
              <a:buFont typeface="Arial" charset="0"/>
              <a:buChar char="•"/>
            </a:pPr>
            <a:r>
              <a:rPr lang="en-US" sz="2400" dirty="0">
                <a:latin typeface="Calibri" pitchFamily="34" charset="0"/>
              </a:rPr>
              <a:t>When you are finished go to the corner of the room designated as “unsatisfactory,” “basic,” “proficient,” or “distinguished.” </a:t>
            </a:r>
          </a:p>
          <a:p>
            <a:pPr marL="457200" indent="-457200">
              <a:buFont typeface="Arial" charset="0"/>
              <a:buChar char="•"/>
            </a:pPr>
            <a:r>
              <a:rPr lang="en-US" sz="2400" dirty="0">
                <a:latin typeface="Calibri" pitchFamily="34" charset="0"/>
              </a:rPr>
              <a:t>With others, compare your notes, and create a chart with the words that capture the essence of your level of performance across the </a:t>
            </a:r>
            <a:r>
              <a:rPr lang="en-US" sz="2400" dirty="0" smtClean="0">
                <a:latin typeface="Calibri" pitchFamily="34" charset="0"/>
              </a:rPr>
              <a:t>rubrics.</a:t>
            </a:r>
          </a:p>
          <a:p>
            <a:pPr marL="457200" indent="-457200">
              <a:buFont typeface="Arial" charset="0"/>
              <a:buChar char="•"/>
            </a:pPr>
            <a:r>
              <a:rPr lang="en-US" sz="2400" dirty="0">
                <a:latin typeface="Calibri" pitchFamily="34" charset="0"/>
              </a:rPr>
              <a:t>Designate</a:t>
            </a:r>
            <a:r>
              <a:rPr lang="en-US" sz="2400" dirty="0" smtClean="0">
                <a:latin typeface="Calibri" pitchFamily="34" charset="0"/>
              </a:rPr>
              <a:t> a spokesperson </a:t>
            </a:r>
            <a:r>
              <a:rPr lang="en-US" sz="2400" dirty="0">
                <a:latin typeface="Calibri" pitchFamily="34" charset="0"/>
              </a:rPr>
              <a:t>to report to the full </a:t>
            </a:r>
            <a:r>
              <a:rPr lang="en-US" sz="2400" dirty="0" smtClean="0">
                <a:latin typeface="Calibri" pitchFamily="34" charset="0"/>
              </a:rPr>
              <a:t>group.</a:t>
            </a:r>
            <a:endParaRPr lang="en-US" sz="2400" dirty="0">
              <a:latin typeface="Calibri" pitchFamily="34" charset="0"/>
            </a:endParaRPr>
          </a:p>
        </p:txBody>
      </p:sp>
      <p:pic>
        <p:nvPicPr>
          <p:cNvPr id="45061" name="Picture 8" descr="HiResDanielson_logo.png"/>
          <p:cNvPicPr>
            <a:picLocks noChangeAspect="1"/>
          </p:cNvPicPr>
          <p:nvPr/>
        </p:nvPicPr>
        <p:blipFill>
          <a:blip r:embed="rId4"/>
          <a:srcRect/>
          <a:stretch>
            <a:fillRect/>
          </a:stretch>
        </p:blipFill>
        <p:spPr bwMode="auto">
          <a:xfrm>
            <a:off x="0" y="5808663"/>
            <a:ext cx="1049338" cy="1049337"/>
          </a:xfrm>
          <a:prstGeom prst="rect">
            <a:avLst/>
          </a:prstGeom>
          <a:noFill/>
          <a:ln w="9525">
            <a:noFill/>
            <a:miter lim="800000"/>
            <a:headEnd/>
            <a:tailEnd/>
          </a:ln>
        </p:spPr>
      </p:pic>
      <p:sp>
        <p:nvSpPr>
          <p:cNvPr id="9" name="TextBox 9"/>
          <p:cNvSpPr txBox="1">
            <a:spLocks noChangeArrowheads="1"/>
          </p:cNvSpPr>
          <p:nvPr/>
        </p:nvSpPr>
        <p:spPr bwMode="auto">
          <a:xfrm>
            <a:off x="6270171" y="6265335"/>
            <a:ext cx="2715093" cy="369332"/>
          </a:xfrm>
          <a:prstGeom prst="rect">
            <a:avLst/>
          </a:prstGeom>
          <a:noFill/>
          <a:ln w="9525">
            <a:noFill/>
            <a:miter lim="800000"/>
            <a:headEnd/>
            <a:tailEnd/>
          </a:ln>
        </p:spPr>
        <p:txBody>
          <a:bodyPr wrap="square">
            <a:spAutoFit/>
          </a:bodyPr>
          <a:lstStyle/>
          <a:p>
            <a:pPr algn="r"/>
            <a:r>
              <a:rPr lang="en-US" dirty="0">
                <a:latin typeface="Calibri" pitchFamily="34" charset="0"/>
              </a:rPr>
              <a:t>Handout </a:t>
            </a:r>
            <a:r>
              <a:rPr lang="en-US" dirty="0" smtClean="0">
                <a:latin typeface="Calibri" pitchFamily="34" charset="0"/>
              </a:rPr>
              <a:t>pages 8-16</a:t>
            </a:r>
            <a:endParaRPr lang="en-US" dirty="0">
              <a:latin typeface="Calibr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1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1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10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fade">
                                      <p:cBhvr>
                                        <p:cTn id="32"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21" descr="rubrics1.png"/>
          <p:cNvPicPr>
            <a:picLocks noChangeAspect="1"/>
          </p:cNvPicPr>
          <p:nvPr/>
        </p:nvPicPr>
        <p:blipFill>
          <a:blip r:embed="rId3"/>
          <a:srcRect/>
          <a:stretch>
            <a:fillRect/>
          </a:stretch>
        </p:blipFill>
        <p:spPr bwMode="auto">
          <a:xfrm>
            <a:off x="12700" y="230550"/>
            <a:ext cx="9144000" cy="5651500"/>
          </a:xfrm>
          <a:prstGeom prst="rect">
            <a:avLst/>
          </a:prstGeom>
          <a:noFill/>
          <a:ln w="9525">
            <a:noFill/>
            <a:miter lim="800000"/>
            <a:headEnd/>
            <a:tailEnd/>
          </a:ln>
        </p:spPr>
      </p:pic>
      <p:sp>
        <p:nvSpPr>
          <p:cNvPr id="5" name="Rectangle 4"/>
          <p:cNvSpPr/>
          <p:nvPr/>
        </p:nvSpPr>
        <p:spPr>
          <a:xfrm>
            <a:off x="2474913" y="1092200"/>
            <a:ext cx="865187" cy="93663"/>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2519363" y="1185863"/>
            <a:ext cx="596900" cy="92075"/>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2833688" y="1373188"/>
            <a:ext cx="239712" cy="93662"/>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3943350" y="2135188"/>
            <a:ext cx="239713" cy="93662"/>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Rectangle 17"/>
          <p:cNvSpPr/>
          <p:nvPr/>
        </p:nvSpPr>
        <p:spPr>
          <a:xfrm>
            <a:off x="3098800" y="1466850"/>
            <a:ext cx="330200" cy="93663"/>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2519363" y="3429000"/>
            <a:ext cx="596900" cy="93663"/>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3194050" y="3708400"/>
            <a:ext cx="455613" cy="93663"/>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3640138" y="4381500"/>
            <a:ext cx="542925" cy="93663"/>
          </a:xfrm>
          <a:prstGeom prst="rect">
            <a:avLst/>
          </a:prstGeom>
          <a:solidFill>
            <a:srgbClr val="FF8400">
              <a:alpha val="58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091" name="TextBox 12"/>
          <p:cNvSpPr txBox="1">
            <a:spLocks noChangeArrowheads="1"/>
          </p:cNvSpPr>
          <p:nvPr/>
        </p:nvSpPr>
        <p:spPr bwMode="auto">
          <a:xfrm>
            <a:off x="6867415" y="6238875"/>
            <a:ext cx="2276585" cy="369332"/>
          </a:xfrm>
          <a:prstGeom prst="rect">
            <a:avLst/>
          </a:prstGeom>
          <a:noFill/>
          <a:ln w="9525">
            <a:noFill/>
            <a:miter lim="800000"/>
            <a:headEnd/>
            <a:tailEnd/>
          </a:ln>
        </p:spPr>
        <p:txBody>
          <a:bodyPr wrap="none">
            <a:spAutoFit/>
          </a:bodyPr>
          <a:lstStyle/>
          <a:p>
            <a:pPr algn="r"/>
            <a:r>
              <a:rPr lang="en-US" dirty="0">
                <a:latin typeface="Calibri" pitchFamily="34" charset="0"/>
              </a:rPr>
              <a:t>Handout </a:t>
            </a:r>
            <a:r>
              <a:rPr lang="en-US" dirty="0" smtClean="0">
                <a:latin typeface="Calibri" pitchFamily="34" charset="0"/>
              </a:rPr>
              <a:t>pages 8-15 </a:t>
            </a:r>
            <a:endParaRPr lang="en-US" dirty="0">
              <a:latin typeface="Calibr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0" y="355600"/>
            <a:ext cx="9161463" cy="646113"/>
          </a:xfrm>
          <a:prstGeom prst="rect">
            <a:avLst/>
          </a:prstGeom>
          <a:solidFill>
            <a:schemeClr val="tx2"/>
          </a:solidFill>
          <a:ln w="9525">
            <a:noFill/>
            <a:miter lim="800000"/>
            <a:headEnd/>
            <a:tailEnd/>
          </a:ln>
        </p:spPr>
        <p:txBody>
          <a:bodyPr>
            <a:spAutoFit/>
          </a:bodyPr>
          <a:lstStyle/>
          <a:p>
            <a:pPr algn="ctr"/>
            <a:r>
              <a:rPr lang="en-US" sz="3600">
                <a:solidFill>
                  <a:schemeClr val="bg1"/>
                </a:solidFill>
                <a:latin typeface="Calibri" pitchFamily="34" charset="0"/>
              </a:rPr>
              <a:t>Levels of Performance</a:t>
            </a:r>
          </a:p>
        </p:txBody>
      </p:sp>
      <p:sp>
        <p:nvSpPr>
          <p:cNvPr id="5" name="TextBox 4"/>
          <p:cNvSpPr txBox="1"/>
          <p:nvPr/>
        </p:nvSpPr>
        <p:spPr>
          <a:xfrm>
            <a:off x="287867" y="1422403"/>
            <a:ext cx="8636000" cy="369332"/>
          </a:xfrm>
          <a:prstGeom prst="rect">
            <a:avLst/>
          </a:prstGeom>
          <a:noFill/>
        </p:spPr>
        <p:txBody>
          <a:bodyPr numCol="4">
            <a:spAutoFit/>
          </a:bodyPr>
          <a:lstStyle/>
          <a:p>
            <a:pPr algn="ctr" fontAlgn="auto">
              <a:spcBef>
                <a:spcPts val="0"/>
              </a:spcBef>
              <a:spcAft>
                <a:spcPts val="0"/>
              </a:spcAft>
              <a:defRPr/>
            </a:pPr>
            <a:r>
              <a:rPr lang="en-US" b="1" dirty="0">
                <a:latin typeface="Calibri"/>
                <a:cs typeface="Calibri"/>
              </a:rPr>
              <a:t>UNSATISFACTORY</a:t>
            </a:r>
          </a:p>
          <a:p>
            <a:pPr algn="ctr" fontAlgn="auto">
              <a:spcBef>
                <a:spcPts val="0"/>
              </a:spcBef>
              <a:spcAft>
                <a:spcPts val="0"/>
              </a:spcAft>
              <a:defRPr/>
            </a:pPr>
            <a:r>
              <a:rPr lang="en-US" b="1" dirty="0">
                <a:latin typeface="Calibri"/>
                <a:cs typeface="Calibri"/>
              </a:rPr>
              <a:t>BASIC</a:t>
            </a:r>
          </a:p>
          <a:p>
            <a:pPr algn="ctr" fontAlgn="auto">
              <a:spcBef>
                <a:spcPts val="0"/>
              </a:spcBef>
              <a:spcAft>
                <a:spcPts val="0"/>
              </a:spcAft>
              <a:defRPr/>
            </a:pPr>
            <a:r>
              <a:rPr lang="en-US" b="1" dirty="0">
                <a:latin typeface="Calibri"/>
                <a:cs typeface="Calibri"/>
              </a:rPr>
              <a:t>PROFICIENT</a:t>
            </a:r>
          </a:p>
          <a:p>
            <a:pPr algn="ctr" fontAlgn="auto">
              <a:spcBef>
                <a:spcPts val="0"/>
              </a:spcBef>
              <a:spcAft>
                <a:spcPts val="0"/>
              </a:spcAft>
              <a:defRPr/>
            </a:pPr>
            <a:r>
              <a:rPr lang="en-US" b="1" dirty="0">
                <a:latin typeface="Calibri"/>
                <a:cs typeface="Calibri"/>
              </a:rPr>
              <a:t>DISTINGUISHED</a:t>
            </a:r>
          </a:p>
        </p:txBody>
      </p:sp>
      <p:sp>
        <p:nvSpPr>
          <p:cNvPr id="6" name="TextBox 5"/>
          <p:cNvSpPr txBox="1"/>
          <p:nvPr/>
        </p:nvSpPr>
        <p:spPr>
          <a:xfrm>
            <a:off x="287867" y="1856386"/>
            <a:ext cx="8636000" cy="3816429"/>
          </a:xfrm>
          <a:prstGeom prst="rect">
            <a:avLst/>
          </a:prstGeom>
          <a:solidFill>
            <a:schemeClr val="tx2">
              <a:lumMod val="20000"/>
              <a:lumOff val="80000"/>
            </a:schemeClr>
          </a:solidFill>
        </p:spPr>
        <p:txBody>
          <a:bodyPr numCol="4">
            <a:spAutoFit/>
          </a:bodyPr>
          <a:lstStyle/>
          <a:p>
            <a:pPr algn="ctr" fontAlgn="auto">
              <a:spcBef>
                <a:spcPts val="0"/>
              </a:spcBef>
              <a:spcAft>
                <a:spcPts val="0"/>
              </a:spcAft>
              <a:defRPr/>
            </a:pPr>
            <a:r>
              <a:rPr lang="en-US" sz="2200" dirty="0">
                <a:latin typeface="Calibri"/>
                <a:cs typeface="Calibri"/>
              </a:rPr>
              <a:t>Lack of</a:t>
            </a:r>
            <a:br>
              <a:rPr lang="en-US" sz="2200" dirty="0">
                <a:latin typeface="Calibri"/>
                <a:cs typeface="Calibri"/>
              </a:rPr>
            </a:br>
            <a:r>
              <a:rPr lang="en-US" sz="2200" dirty="0">
                <a:latin typeface="Calibri"/>
                <a:cs typeface="Calibri"/>
              </a:rPr>
              <a:t>Unsafe</a:t>
            </a:r>
            <a:br>
              <a:rPr lang="en-US" sz="2200" dirty="0">
                <a:latin typeface="Calibri"/>
                <a:cs typeface="Calibri"/>
              </a:rPr>
            </a:br>
            <a:r>
              <a:rPr lang="en-US" sz="2200" dirty="0">
                <a:latin typeface="Calibri"/>
                <a:cs typeface="Calibri"/>
              </a:rPr>
              <a:t>Harmful</a:t>
            </a:r>
            <a:br>
              <a:rPr lang="en-US" sz="2200" dirty="0">
                <a:latin typeface="Calibri"/>
                <a:cs typeface="Calibri"/>
              </a:rPr>
            </a:br>
            <a:r>
              <a:rPr lang="en-US" sz="2200" dirty="0">
                <a:latin typeface="Calibri"/>
                <a:cs typeface="Calibri"/>
              </a:rPr>
              <a:t>Unclear</a:t>
            </a:r>
            <a:br>
              <a:rPr lang="en-US" sz="2200" dirty="0">
                <a:latin typeface="Calibri"/>
                <a:cs typeface="Calibri"/>
              </a:rPr>
            </a:br>
            <a:r>
              <a:rPr lang="en-US" sz="2200" dirty="0">
                <a:latin typeface="Calibri"/>
                <a:cs typeface="Calibri"/>
              </a:rPr>
              <a:t>Unaware</a:t>
            </a:r>
            <a:br>
              <a:rPr lang="en-US" sz="2200" dirty="0">
                <a:latin typeface="Calibri"/>
                <a:cs typeface="Calibri"/>
              </a:rPr>
            </a:br>
            <a:r>
              <a:rPr lang="en-US" sz="2200" dirty="0">
                <a:latin typeface="Calibri"/>
                <a:cs typeface="Calibri"/>
              </a:rPr>
              <a:t>Poor</a:t>
            </a:r>
            <a:br>
              <a:rPr lang="en-US" sz="2200" dirty="0">
                <a:latin typeface="Calibri"/>
                <a:cs typeface="Calibri"/>
              </a:rPr>
            </a:br>
            <a:r>
              <a:rPr lang="en-US" sz="2200" dirty="0">
                <a:latin typeface="Calibri"/>
                <a:cs typeface="Calibri"/>
              </a:rPr>
              <a:t>Unsuitable</a:t>
            </a:r>
            <a:br>
              <a:rPr lang="en-US" sz="2200" dirty="0">
                <a:latin typeface="Calibri"/>
                <a:cs typeface="Calibri"/>
              </a:rPr>
            </a:br>
            <a:endParaRPr lang="en-US" sz="2200" dirty="0">
              <a:latin typeface="Calibri"/>
              <a:cs typeface="Calibri"/>
            </a:endParaRPr>
          </a:p>
          <a:p>
            <a:pPr algn="ctr" fontAlgn="auto">
              <a:spcBef>
                <a:spcPts val="0"/>
              </a:spcBef>
              <a:spcAft>
                <a:spcPts val="0"/>
              </a:spcAft>
              <a:defRPr/>
            </a:pPr>
            <a:endParaRPr lang="en-US" sz="2200" dirty="0">
              <a:latin typeface="Calibri"/>
              <a:cs typeface="Calibri"/>
            </a:endParaRPr>
          </a:p>
          <a:p>
            <a:pPr algn="ctr" fontAlgn="auto">
              <a:spcBef>
                <a:spcPts val="0"/>
              </a:spcBef>
              <a:spcAft>
                <a:spcPts val="0"/>
              </a:spcAft>
              <a:defRPr/>
            </a:pPr>
            <a:endParaRPr lang="en-US" sz="2200" dirty="0">
              <a:latin typeface="Calibri"/>
              <a:cs typeface="Calibri"/>
            </a:endParaRPr>
          </a:p>
          <a:p>
            <a:pPr algn="ctr" fontAlgn="auto">
              <a:spcBef>
                <a:spcPts val="0"/>
              </a:spcBef>
              <a:spcAft>
                <a:spcPts val="0"/>
              </a:spcAft>
              <a:defRPr/>
            </a:pPr>
            <a:endParaRPr lang="en-US" sz="2200" dirty="0">
              <a:latin typeface="Calibri"/>
              <a:cs typeface="Calibri"/>
            </a:endParaRPr>
          </a:p>
          <a:p>
            <a:pPr algn="ctr" fontAlgn="auto">
              <a:spcBef>
                <a:spcPts val="0"/>
              </a:spcBef>
              <a:spcAft>
                <a:spcPts val="0"/>
              </a:spcAft>
              <a:defRPr/>
            </a:pPr>
            <a:r>
              <a:rPr lang="en-US" sz="2200" dirty="0">
                <a:latin typeface="Calibri"/>
                <a:cs typeface="Calibri"/>
              </a:rPr>
              <a:t>Inconsistent</a:t>
            </a:r>
            <a:br>
              <a:rPr lang="en-US" sz="2200" dirty="0">
                <a:latin typeface="Calibri"/>
                <a:cs typeface="Calibri"/>
              </a:rPr>
            </a:br>
            <a:r>
              <a:rPr lang="en-US" sz="2200" dirty="0">
                <a:latin typeface="Calibri"/>
                <a:cs typeface="Calibri"/>
              </a:rPr>
              <a:t>Partial</a:t>
            </a:r>
            <a:br>
              <a:rPr lang="en-US" sz="2200" dirty="0">
                <a:latin typeface="Calibri"/>
                <a:cs typeface="Calibri"/>
              </a:rPr>
            </a:br>
            <a:r>
              <a:rPr lang="en-US" sz="2200" dirty="0">
                <a:latin typeface="Calibri"/>
                <a:cs typeface="Calibri"/>
              </a:rPr>
              <a:t>General</a:t>
            </a:r>
            <a:br>
              <a:rPr lang="en-US" sz="2200" dirty="0">
                <a:latin typeface="Calibri"/>
                <a:cs typeface="Calibri"/>
              </a:rPr>
            </a:br>
            <a:r>
              <a:rPr lang="en-US" sz="2200" dirty="0">
                <a:latin typeface="Calibri"/>
                <a:cs typeface="Calibri"/>
              </a:rPr>
              <a:t>Attempts</a:t>
            </a:r>
            <a:br>
              <a:rPr lang="en-US" sz="2200" dirty="0">
                <a:latin typeface="Calibri"/>
                <a:cs typeface="Calibri"/>
              </a:rPr>
            </a:br>
            <a:r>
              <a:rPr lang="en-US" sz="2200" dirty="0">
                <a:latin typeface="Calibri"/>
                <a:cs typeface="Calibri"/>
              </a:rPr>
              <a:t>Awareness</a:t>
            </a:r>
            <a:br>
              <a:rPr lang="en-US" sz="2200" dirty="0">
                <a:latin typeface="Calibri"/>
                <a:cs typeface="Calibri"/>
              </a:rPr>
            </a:br>
            <a:r>
              <a:rPr lang="en-US" sz="2200" dirty="0">
                <a:latin typeface="Calibri"/>
                <a:cs typeface="Calibri"/>
              </a:rPr>
              <a:t>Moderate</a:t>
            </a:r>
            <a:br>
              <a:rPr lang="en-US" sz="2200" dirty="0">
                <a:latin typeface="Calibri"/>
                <a:cs typeface="Calibri"/>
              </a:rPr>
            </a:br>
            <a:r>
              <a:rPr lang="en-US" sz="2200" dirty="0">
                <a:latin typeface="Calibri"/>
                <a:cs typeface="Calibri"/>
              </a:rPr>
              <a:t>Minimal</a:t>
            </a:r>
          </a:p>
          <a:p>
            <a:pPr algn="ctr" fontAlgn="auto">
              <a:spcBef>
                <a:spcPts val="0"/>
              </a:spcBef>
              <a:spcAft>
                <a:spcPts val="0"/>
              </a:spcAft>
              <a:defRPr/>
            </a:pPr>
            <a:r>
              <a:rPr lang="en-US" sz="2200" dirty="0">
                <a:latin typeface="Calibri"/>
                <a:cs typeface="Calibri"/>
              </a:rPr>
              <a:t>Whole class</a:t>
            </a:r>
            <a:br>
              <a:rPr lang="en-US" sz="2200" dirty="0">
                <a:latin typeface="Calibri"/>
                <a:cs typeface="Calibri"/>
              </a:rPr>
            </a:br>
            <a:endParaRPr lang="en-US" sz="2200" dirty="0">
              <a:latin typeface="Calibri"/>
              <a:cs typeface="Calibri"/>
            </a:endParaRPr>
          </a:p>
          <a:p>
            <a:pPr algn="ctr" fontAlgn="auto">
              <a:spcBef>
                <a:spcPts val="0"/>
              </a:spcBef>
              <a:spcAft>
                <a:spcPts val="0"/>
              </a:spcAft>
              <a:defRPr/>
            </a:pPr>
            <a:endParaRPr lang="en-US" sz="2200" dirty="0">
              <a:latin typeface="Calibri"/>
              <a:cs typeface="Calibri"/>
            </a:endParaRPr>
          </a:p>
          <a:p>
            <a:pPr algn="ctr" fontAlgn="auto">
              <a:spcBef>
                <a:spcPts val="0"/>
              </a:spcBef>
              <a:spcAft>
                <a:spcPts val="0"/>
              </a:spcAft>
              <a:defRPr/>
            </a:pPr>
            <a:endParaRPr lang="en-US" sz="2200" dirty="0">
              <a:latin typeface="Calibri"/>
              <a:cs typeface="Calibri"/>
            </a:endParaRPr>
          </a:p>
          <a:p>
            <a:pPr algn="ctr" fontAlgn="auto">
              <a:spcBef>
                <a:spcPts val="0"/>
              </a:spcBef>
              <a:spcAft>
                <a:spcPts val="0"/>
              </a:spcAft>
              <a:defRPr/>
            </a:pPr>
            <a:r>
              <a:rPr lang="en-US" sz="2200" dirty="0">
                <a:latin typeface="Calibri"/>
                <a:cs typeface="Calibri"/>
              </a:rPr>
              <a:t>Consistent</a:t>
            </a:r>
            <a:br>
              <a:rPr lang="en-US" sz="2200" dirty="0">
                <a:latin typeface="Calibri"/>
                <a:cs typeface="Calibri"/>
              </a:rPr>
            </a:br>
            <a:r>
              <a:rPr lang="en-US" sz="2200" dirty="0">
                <a:latin typeface="Calibri"/>
                <a:cs typeface="Calibri"/>
              </a:rPr>
              <a:t>Frequent</a:t>
            </a:r>
            <a:br>
              <a:rPr lang="en-US" sz="2200" dirty="0">
                <a:latin typeface="Calibri"/>
                <a:cs typeface="Calibri"/>
              </a:rPr>
            </a:br>
            <a:r>
              <a:rPr lang="en-US" sz="2200" dirty="0">
                <a:latin typeface="Calibri"/>
                <a:cs typeface="Calibri"/>
              </a:rPr>
              <a:t>Successful</a:t>
            </a:r>
            <a:br>
              <a:rPr lang="en-US" sz="2200" dirty="0">
                <a:latin typeface="Calibri"/>
                <a:cs typeface="Calibri"/>
              </a:rPr>
            </a:br>
            <a:r>
              <a:rPr lang="en-US" sz="2200" dirty="0">
                <a:latin typeface="Calibri"/>
                <a:cs typeface="Calibri"/>
              </a:rPr>
              <a:t>Appropriate</a:t>
            </a:r>
            <a:br>
              <a:rPr lang="en-US" sz="2200" dirty="0">
                <a:latin typeface="Calibri"/>
                <a:cs typeface="Calibri"/>
              </a:rPr>
            </a:br>
            <a:r>
              <a:rPr lang="en-US" sz="2200" dirty="0">
                <a:latin typeface="Calibri"/>
                <a:cs typeface="Calibri"/>
              </a:rPr>
              <a:t>Clear</a:t>
            </a:r>
            <a:br>
              <a:rPr lang="en-US" sz="2200" dirty="0">
                <a:latin typeface="Calibri"/>
                <a:cs typeface="Calibri"/>
              </a:rPr>
            </a:br>
            <a:r>
              <a:rPr lang="en-US" sz="2200" dirty="0">
                <a:latin typeface="Calibri"/>
                <a:cs typeface="Calibri"/>
              </a:rPr>
              <a:t>Positive</a:t>
            </a:r>
            <a:br>
              <a:rPr lang="en-US" sz="2200" dirty="0">
                <a:latin typeface="Calibri"/>
                <a:cs typeface="Calibri"/>
              </a:rPr>
            </a:br>
            <a:r>
              <a:rPr lang="en-US" sz="2200" dirty="0">
                <a:latin typeface="Calibri"/>
                <a:cs typeface="Calibri"/>
              </a:rPr>
              <a:t>Smooth</a:t>
            </a:r>
          </a:p>
          <a:p>
            <a:pPr algn="ctr" fontAlgn="auto">
              <a:spcBef>
                <a:spcPts val="0"/>
              </a:spcBef>
              <a:spcAft>
                <a:spcPts val="0"/>
              </a:spcAft>
              <a:defRPr/>
            </a:pPr>
            <a:r>
              <a:rPr lang="en-US" sz="2200" dirty="0">
                <a:latin typeface="Calibri"/>
                <a:cs typeface="Calibri"/>
              </a:rPr>
              <a:t>Group</a:t>
            </a:r>
            <a:br>
              <a:rPr lang="en-US" sz="2200" dirty="0">
                <a:latin typeface="Calibri"/>
                <a:cs typeface="Calibri"/>
              </a:rPr>
            </a:br>
            <a:endParaRPr lang="en-US" sz="2200" dirty="0">
              <a:latin typeface="Calibri"/>
              <a:cs typeface="Calibri"/>
            </a:endParaRPr>
          </a:p>
          <a:p>
            <a:pPr algn="ctr" fontAlgn="auto">
              <a:spcBef>
                <a:spcPts val="0"/>
              </a:spcBef>
              <a:spcAft>
                <a:spcPts val="0"/>
              </a:spcAft>
              <a:defRPr/>
            </a:pPr>
            <a:endParaRPr lang="en-US" sz="2200" dirty="0">
              <a:latin typeface="Calibri"/>
              <a:cs typeface="Calibri"/>
            </a:endParaRPr>
          </a:p>
          <a:p>
            <a:pPr algn="ctr" fontAlgn="auto">
              <a:spcBef>
                <a:spcPts val="0"/>
              </a:spcBef>
              <a:spcAft>
                <a:spcPts val="0"/>
              </a:spcAft>
              <a:defRPr/>
            </a:pPr>
            <a:endParaRPr lang="en-US" sz="2200" dirty="0">
              <a:latin typeface="Calibri"/>
              <a:cs typeface="Calibri"/>
            </a:endParaRPr>
          </a:p>
          <a:p>
            <a:pPr algn="ctr" fontAlgn="auto">
              <a:spcBef>
                <a:spcPts val="0"/>
              </a:spcBef>
              <a:spcAft>
                <a:spcPts val="0"/>
              </a:spcAft>
              <a:defRPr/>
            </a:pPr>
            <a:r>
              <a:rPr lang="en-US" sz="2200" dirty="0">
                <a:latin typeface="Calibri"/>
                <a:cs typeface="Calibri"/>
              </a:rPr>
              <a:t>Solid</a:t>
            </a:r>
            <a:br>
              <a:rPr lang="en-US" sz="2200" dirty="0">
                <a:latin typeface="Calibri"/>
                <a:cs typeface="Calibri"/>
              </a:rPr>
            </a:br>
            <a:r>
              <a:rPr lang="en-US" sz="2200" dirty="0">
                <a:latin typeface="Calibri"/>
                <a:cs typeface="Calibri"/>
              </a:rPr>
              <a:t>Seamless</a:t>
            </a:r>
            <a:br>
              <a:rPr lang="en-US" sz="2200" dirty="0">
                <a:latin typeface="Calibri"/>
                <a:cs typeface="Calibri"/>
              </a:rPr>
            </a:br>
            <a:r>
              <a:rPr lang="en-US" sz="2200" dirty="0">
                <a:latin typeface="Calibri"/>
                <a:cs typeface="Calibri"/>
              </a:rPr>
              <a:t>Subtle</a:t>
            </a:r>
            <a:br>
              <a:rPr lang="en-US" sz="2200" dirty="0">
                <a:latin typeface="Calibri"/>
                <a:cs typeface="Calibri"/>
              </a:rPr>
            </a:br>
            <a:r>
              <a:rPr lang="en-US" sz="2200" dirty="0">
                <a:latin typeface="Calibri"/>
                <a:cs typeface="Calibri"/>
              </a:rPr>
              <a:t>Skillful</a:t>
            </a:r>
            <a:br>
              <a:rPr lang="en-US" sz="2200" dirty="0">
                <a:latin typeface="Calibri"/>
                <a:cs typeface="Calibri"/>
              </a:rPr>
            </a:br>
            <a:r>
              <a:rPr lang="en-US" sz="2200" dirty="0">
                <a:latin typeface="Calibri"/>
                <a:cs typeface="Calibri"/>
              </a:rPr>
              <a:t>Preventative</a:t>
            </a:r>
            <a:br>
              <a:rPr lang="en-US" sz="2200" dirty="0">
                <a:latin typeface="Calibri"/>
                <a:cs typeface="Calibri"/>
              </a:rPr>
            </a:br>
            <a:r>
              <a:rPr lang="en-US" sz="2200" dirty="0">
                <a:latin typeface="Calibri"/>
                <a:cs typeface="Calibri"/>
              </a:rPr>
              <a:t>Leadership</a:t>
            </a:r>
            <a:br>
              <a:rPr lang="en-US" sz="2200" dirty="0">
                <a:latin typeface="Calibri"/>
                <a:cs typeface="Calibri"/>
              </a:rPr>
            </a:br>
            <a:r>
              <a:rPr lang="en-US" sz="2200" dirty="0">
                <a:latin typeface="Calibri"/>
                <a:cs typeface="Calibri"/>
              </a:rPr>
              <a:t>Students</a:t>
            </a:r>
          </a:p>
          <a:p>
            <a:pPr algn="ctr" fontAlgn="auto">
              <a:spcBef>
                <a:spcPts val="0"/>
              </a:spcBef>
              <a:spcAft>
                <a:spcPts val="0"/>
              </a:spcAft>
              <a:defRPr/>
            </a:pPr>
            <a:r>
              <a:rPr lang="en-US" sz="2200" dirty="0">
                <a:latin typeface="Calibri"/>
                <a:cs typeface="Calibri"/>
              </a:rPr>
              <a:t>Individual</a:t>
            </a:r>
            <a:br>
              <a:rPr lang="en-US" sz="2200" dirty="0">
                <a:latin typeface="Calibri"/>
                <a:cs typeface="Calibri"/>
              </a:rPr>
            </a:br>
            <a:r>
              <a:rPr lang="en-US" sz="2200" dirty="0">
                <a:latin typeface="Calibri"/>
                <a:cs typeface="Calibri"/>
              </a:rPr>
              <a:t/>
            </a:r>
            <a:br>
              <a:rPr lang="en-US" sz="2200" dirty="0">
                <a:latin typeface="Calibri"/>
                <a:cs typeface="Calibri"/>
              </a:rPr>
            </a:br>
            <a:endParaRPr lang="en-US" sz="2200" b="1" dirty="0">
              <a:latin typeface="Calibri"/>
              <a:cs typeface="Calibri"/>
            </a:endParaRPr>
          </a:p>
        </p:txBody>
      </p:sp>
      <p:sp>
        <p:nvSpPr>
          <p:cNvPr id="9" name="Up Arrow Callout 8"/>
          <p:cNvSpPr/>
          <p:nvPr/>
        </p:nvSpPr>
        <p:spPr>
          <a:xfrm>
            <a:off x="4843463" y="4557713"/>
            <a:ext cx="1743075" cy="1885950"/>
          </a:xfrm>
          <a:prstGeom prst="upArrowCallou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cs typeface="Calibri"/>
              </a:rPr>
              <a:t>TEACHER DIRECTED SUCCESS</a:t>
            </a:r>
          </a:p>
        </p:txBody>
      </p:sp>
      <p:sp>
        <p:nvSpPr>
          <p:cNvPr id="11" name="Up Arrow Callout 10"/>
          <p:cNvSpPr/>
          <p:nvPr/>
        </p:nvSpPr>
        <p:spPr>
          <a:xfrm>
            <a:off x="6977063" y="4557713"/>
            <a:ext cx="1743075" cy="1885950"/>
          </a:xfrm>
          <a:prstGeom prst="upArrowCallou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cs typeface="Calibri"/>
              </a:rPr>
              <a:t>STUDENT DIRECTED SUCCESS</a:t>
            </a:r>
          </a:p>
        </p:txBody>
      </p:sp>
      <p:pic>
        <p:nvPicPr>
          <p:cNvPr id="8" name="Picture 7" descr="HiResDanielson_logo.png"/>
          <p:cNvPicPr>
            <a:picLocks noChangeAspect="1"/>
          </p:cNvPicPr>
          <p:nvPr/>
        </p:nvPicPr>
        <p:blipFill>
          <a:blip r:embed="rId3"/>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1000"/>
                                        <p:tgtEl>
                                          <p:spTgt spid="5">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10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10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1000"/>
                                        <p:tgtEl>
                                          <p:spTgt spid="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1000"/>
                                        <p:tgtEl>
                                          <p:spTgt spid="6">
                                            <p:bg/>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xEl>
                                              <p:pRg st="8" end="8"/>
                                            </p:txEl>
                                          </p:spTgt>
                                        </p:tgtEl>
                                        <p:attrNameLst>
                                          <p:attrName>style.visibility</p:attrName>
                                        </p:attrNameLst>
                                      </p:cBhvr>
                                      <p:to>
                                        <p:strVal val="visible"/>
                                      </p:to>
                                    </p:set>
                                    <p:animEffect transition="in" filter="fade">
                                      <p:cBhvr>
                                        <p:cTn id="36" dur="1000"/>
                                        <p:tgtEl>
                                          <p:spTgt spid="6">
                                            <p:txEl>
                                              <p:pRg st="8" end="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
                                            <p:txEl>
                                              <p:pRg st="4" end="4"/>
                                            </p:txEl>
                                          </p:spTgt>
                                        </p:tgtEl>
                                        <p:attrNameLst>
                                          <p:attrName>style.visibility</p:attrName>
                                        </p:attrNameLst>
                                      </p:cBhvr>
                                      <p:to>
                                        <p:strVal val="visible"/>
                                      </p:to>
                                    </p:set>
                                    <p:animEffect transition="in" filter="fade">
                                      <p:cBhvr>
                                        <p:cTn id="41" dur="1000"/>
                                        <p:tgtEl>
                                          <p:spTgt spid="6">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xEl>
                                              <p:pRg st="0" end="0"/>
                                            </p:txEl>
                                          </p:spTgt>
                                        </p:tgtEl>
                                        <p:attrNameLst>
                                          <p:attrName>style.visibility</p:attrName>
                                        </p:attrNameLst>
                                      </p:cBhvr>
                                      <p:to>
                                        <p:strVal val="visible"/>
                                      </p:to>
                                    </p:set>
                                    <p:animEffect transition="in" filter="fade">
                                      <p:cBhvr>
                                        <p:cTn id="46" dur="1000"/>
                                        <p:tgtEl>
                                          <p:spTgt spid="6">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6">
                                            <p:txEl>
                                              <p:pRg st="12" end="12"/>
                                            </p:txEl>
                                          </p:spTgt>
                                        </p:tgtEl>
                                        <p:attrNameLst>
                                          <p:attrName>style.visibility</p:attrName>
                                        </p:attrNameLst>
                                      </p:cBhvr>
                                      <p:to>
                                        <p:strVal val="visible"/>
                                      </p:to>
                                    </p:set>
                                    <p:animEffect transition="in" filter="fade">
                                      <p:cBhvr>
                                        <p:cTn id="51" dur="1000"/>
                                        <p:tgtEl>
                                          <p:spTgt spid="6">
                                            <p:txEl>
                                              <p:pRg st="12" end="1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
                                            <p:txEl>
                                              <p:pRg st="5" end="5"/>
                                            </p:txEl>
                                          </p:spTgt>
                                        </p:tgtEl>
                                        <p:attrNameLst>
                                          <p:attrName>style.visibility</p:attrName>
                                        </p:attrNameLst>
                                      </p:cBhvr>
                                      <p:to>
                                        <p:strVal val="visible"/>
                                      </p:to>
                                    </p:set>
                                    <p:animEffect transition="in" filter="fade">
                                      <p:cBhvr>
                                        <p:cTn id="56" dur="1000"/>
                                        <p:tgtEl>
                                          <p:spTgt spid="6">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xEl>
                                              <p:pRg st="9" end="9"/>
                                            </p:txEl>
                                          </p:spTgt>
                                        </p:tgtEl>
                                        <p:attrNameLst>
                                          <p:attrName>style.visibility</p:attrName>
                                        </p:attrNameLst>
                                      </p:cBhvr>
                                      <p:to>
                                        <p:strVal val="visible"/>
                                      </p:to>
                                    </p:set>
                                    <p:animEffect transition="in" filter="fade">
                                      <p:cBhvr>
                                        <p:cTn id="61" dur="1000"/>
                                        <p:tgtEl>
                                          <p:spTgt spid="6">
                                            <p:txEl>
                                              <p:pRg st="9" end="9"/>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
                                            <p:txEl>
                                              <p:pRg st="13" end="13"/>
                                            </p:txEl>
                                          </p:spTgt>
                                        </p:tgtEl>
                                        <p:attrNameLst>
                                          <p:attrName>style.visibility</p:attrName>
                                        </p:attrNameLst>
                                      </p:cBhvr>
                                      <p:to>
                                        <p:strVal val="visible"/>
                                      </p:to>
                                    </p:set>
                                    <p:animEffect transition="in" filter="fade">
                                      <p:cBhvr>
                                        <p:cTn id="66" dur="1000"/>
                                        <p:tgtEl>
                                          <p:spTgt spid="6">
                                            <p:txEl>
                                              <p:pRg st="13" end="13"/>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uild="p"/>
      <p:bldP spid="6" grpId="0" build="p" animBg="1" autoUpdateAnimBg="0"/>
      <p:bldP spid="9"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74638"/>
            <a:ext cx="8229600" cy="893762"/>
          </a:xfrm>
        </p:spPr>
        <p:style>
          <a:lnRef idx="2">
            <a:schemeClr val="accent1"/>
          </a:lnRef>
          <a:fillRef idx="1">
            <a:schemeClr val="lt1"/>
          </a:fillRef>
          <a:effectRef idx="0">
            <a:schemeClr val="accent1"/>
          </a:effectRef>
          <a:fontRef idx="minor">
            <a:schemeClr val="dk1"/>
          </a:fontRef>
        </p:style>
        <p:txBody>
          <a:bodyPr rtlCol="0">
            <a:noAutofit/>
          </a:bodyPr>
          <a:lstStyle/>
          <a:p>
            <a:pPr eaLnBrk="1" fontAlgn="auto" hangingPunct="1">
              <a:spcAft>
                <a:spcPts val="0"/>
              </a:spcAft>
              <a:defRPr/>
            </a:pPr>
            <a:r>
              <a:rPr lang="en-US" sz="2800" dirty="0" smtClean="0">
                <a:solidFill>
                  <a:srgbClr val="800000"/>
                </a:solidFill>
                <a:cs typeface="Calibri" charset="0"/>
              </a:rPr>
              <a:t>There is a strong relationship between observation ratings and Value Added Methodologies (CCSR)</a:t>
            </a:r>
            <a:endParaRPr lang="en-US" sz="2800" dirty="0" smtClean="0">
              <a:solidFill>
                <a:srgbClr val="800000"/>
              </a:solidFill>
            </a:endParaRPr>
          </a:p>
        </p:txBody>
      </p:sp>
      <p:pic>
        <p:nvPicPr>
          <p:cNvPr id="50178" name="Picture 6"/>
          <p:cNvPicPr>
            <a:picLocks noChangeAspect="1"/>
          </p:cNvPicPr>
          <p:nvPr/>
        </p:nvPicPr>
        <p:blipFill>
          <a:blip r:embed="rId3"/>
          <a:srcRect/>
          <a:stretch>
            <a:fillRect/>
          </a:stretch>
        </p:blipFill>
        <p:spPr bwMode="auto">
          <a:xfrm>
            <a:off x="2596115" y="1168400"/>
            <a:ext cx="6090685" cy="5689600"/>
          </a:xfrm>
          <a:prstGeom prst="rect">
            <a:avLst/>
          </a:prstGeom>
          <a:noFill/>
          <a:ln w="9525">
            <a:noFill/>
            <a:miter lim="800000"/>
            <a:headEnd/>
            <a:tailEnd/>
          </a:ln>
        </p:spPr>
      </p:pic>
      <p:sp>
        <p:nvSpPr>
          <p:cNvPr id="50179" name="TextBox 7"/>
          <p:cNvSpPr txBox="1">
            <a:spLocks noChangeArrowheads="1"/>
          </p:cNvSpPr>
          <p:nvPr/>
        </p:nvSpPr>
        <p:spPr bwMode="auto">
          <a:xfrm>
            <a:off x="187474" y="1382276"/>
            <a:ext cx="2183869" cy="4278094"/>
          </a:xfrm>
          <a:prstGeom prst="rect">
            <a:avLst/>
          </a:prstGeom>
          <a:noFill/>
          <a:ln w="9525">
            <a:solidFill>
              <a:schemeClr val="tx1"/>
            </a:solidFill>
            <a:miter lim="800000"/>
            <a:headEnd/>
            <a:tailEnd/>
          </a:ln>
        </p:spPr>
        <p:txBody>
          <a:bodyPr wrap="square">
            <a:spAutoFit/>
          </a:bodyPr>
          <a:lstStyle/>
          <a:p>
            <a:pPr marL="119063"/>
            <a:r>
              <a:rPr lang="en-US" sz="1600" dirty="0" smtClean="0"/>
              <a:t>Results</a:t>
            </a:r>
            <a:r>
              <a:rPr lang="en-US" sz="1600" dirty="0"/>
              <a:t>:</a:t>
            </a:r>
          </a:p>
          <a:p>
            <a:pPr marL="119063"/>
            <a:endParaRPr lang="en-US" sz="1600" dirty="0" smtClean="0"/>
          </a:p>
          <a:p>
            <a:pPr marL="171450" indent="-171450">
              <a:buFont typeface="Arial" charset="0"/>
              <a:buChar char="•"/>
            </a:pPr>
            <a:r>
              <a:rPr lang="en-US" sz="1600" dirty="0" smtClean="0"/>
              <a:t>Ratings </a:t>
            </a:r>
            <a:r>
              <a:rPr lang="en-US" sz="1600" dirty="0"/>
              <a:t>explained a significant portion of variation in </a:t>
            </a:r>
            <a:r>
              <a:rPr lang="en-US" sz="1600" dirty="0" smtClean="0"/>
              <a:t>VAM (Value Added Methodologies) </a:t>
            </a:r>
            <a:r>
              <a:rPr lang="en-US" sz="1600" dirty="0"/>
              <a:t>in reading and math</a:t>
            </a:r>
          </a:p>
          <a:p>
            <a:pPr marL="171450" indent="-171450">
              <a:buFont typeface="Arial" charset="0"/>
              <a:buChar char="•"/>
            </a:pPr>
            <a:endParaRPr lang="en-US" sz="1600" dirty="0" smtClean="0"/>
          </a:p>
          <a:p>
            <a:pPr marL="171450" indent="-171450">
              <a:buFont typeface="Arial" charset="0"/>
              <a:buChar char="•"/>
            </a:pPr>
            <a:r>
              <a:rPr lang="en-US" sz="1600" dirty="0" smtClean="0"/>
              <a:t>Relationship </a:t>
            </a:r>
            <a:r>
              <a:rPr lang="en-US" sz="1600" dirty="0"/>
              <a:t>stronger in reading than in math</a:t>
            </a:r>
          </a:p>
          <a:p>
            <a:pPr marL="171450" indent="-171450">
              <a:buFont typeface="Arial" charset="0"/>
              <a:buChar char="•"/>
            </a:pPr>
            <a:endParaRPr lang="en-US" sz="1600" dirty="0" smtClean="0"/>
          </a:p>
          <a:p>
            <a:pPr marL="171450" indent="-171450">
              <a:buFont typeface="Arial" charset="0"/>
              <a:buChar char="•"/>
            </a:pPr>
            <a:r>
              <a:rPr lang="en-US" sz="1600" dirty="0" smtClean="0"/>
              <a:t>Teachers </a:t>
            </a:r>
            <a:r>
              <a:rPr lang="en-US" sz="1600" dirty="0"/>
              <a:t>with high observation ratings had high VAMs (and vice-versa)</a:t>
            </a: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1158875" y="4724400"/>
            <a:ext cx="7762875" cy="1692771"/>
          </a:xfrm>
          <a:prstGeom prst="rect">
            <a:avLst/>
          </a:prstGeom>
          <a:noFill/>
          <a:ln w="9525">
            <a:noFill/>
            <a:miter lim="800000"/>
            <a:headEnd/>
            <a:tailEnd/>
          </a:ln>
        </p:spPr>
        <p:txBody>
          <a:bodyPr>
            <a:spAutoFit/>
          </a:bodyPr>
          <a:lstStyle/>
          <a:p>
            <a:r>
              <a:rPr lang="en-US" sz="2600" dirty="0">
                <a:latin typeface="Calibri" pitchFamily="34" charset="0"/>
              </a:rPr>
              <a:t>Consider your life as a student. Recall an occasion (or pattern of occasions) involving a teacher that you still remember (positive or negative). </a:t>
            </a:r>
            <a:br>
              <a:rPr lang="en-US" sz="2600" dirty="0">
                <a:latin typeface="Calibri" pitchFamily="34" charset="0"/>
              </a:rPr>
            </a:br>
            <a:r>
              <a:rPr lang="en-US" sz="2600" dirty="0">
                <a:latin typeface="Calibri" pitchFamily="34" charset="0"/>
              </a:rPr>
              <a:t>What makes this so memorable?</a:t>
            </a:r>
          </a:p>
        </p:txBody>
      </p:sp>
      <p:sp>
        <p:nvSpPr>
          <p:cNvPr id="51202" name="TextBox 5"/>
          <p:cNvSpPr txBox="1">
            <a:spLocks noChangeArrowheads="1"/>
          </p:cNvSpPr>
          <p:nvPr/>
        </p:nvSpPr>
        <p:spPr bwMode="auto">
          <a:xfrm>
            <a:off x="5730875" y="3937000"/>
            <a:ext cx="1995488" cy="646113"/>
          </a:xfrm>
          <a:prstGeom prst="rect">
            <a:avLst/>
          </a:prstGeom>
          <a:noFill/>
          <a:ln w="9525">
            <a:noFill/>
            <a:miter lim="800000"/>
            <a:headEnd/>
            <a:tailEnd/>
          </a:ln>
        </p:spPr>
        <p:txBody>
          <a:bodyPr wrap="none">
            <a:spAutoFit/>
          </a:bodyPr>
          <a:lstStyle/>
          <a:p>
            <a:r>
              <a:rPr lang="en-US" i="1">
                <a:latin typeface="Calibri" pitchFamily="34" charset="0"/>
              </a:rPr>
              <a:t>Sidney Poitier in</a:t>
            </a:r>
            <a:br>
              <a:rPr lang="en-US" i="1">
                <a:latin typeface="Calibri" pitchFamily="34" charset="0"/>
              </a:rPr>
            </a:br>
            <a:r>
              <a:rPr lang="en-US" i="1">
                <a:latin typeface="Calibri" pitchFamily="34" charset="0"/>
              </a:rPr>
              <a:t>“To Sir, With Love”</a:t>
            </a:r>
          </a:p>
        </p:txBody>
      </p:sp>
      <p:pic>
        <p:nvPicPr>
          <p:cNvPr id="9" name="Content Placeholder 8" descr="to-sir-with-love.jpg"/>
          <p:cNvPicPr>
            <a:picLocks noGrp="1" noChangeAspect="1"/>
          </p:cNvPicPr>
          <p:nvPr>
            <p:ph idx="1"/>
          </p:nvPr>
        </p:nvPicPr>
        <p:blipFill>
          <a:blip r:embed="rId3">
            <a:grayscl/>
          </a:blip>
          <a:srcRect l="14458" t="6585" r="14458" b="6585"/>
          <a:stretch>
            <a:fillRect/>
          </a:stretch>
        </p:blipFill>
        <p:spPr>
          <a:xfrm>
            <a:off x="399256" y="318828"/>
            <a:ext cx="5347493" cy="4302148"/>
          </a:xfrm>
          <a:effectLst>
            <a:softEdge rad="112500"/>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goals.jpg"/>
          <p:cNvPicPr>
            <a:picLocks noChangeAspect="1"/>
          </p:cNvPicPr>
          <p:nvPr/>
        </p:nvPicPr>
        <p:blipFill>
          <a:blip r:embed="rId3"/>
          <a:srcRect l="28362"/>
          <a:stretch>
            <a:fillRect/>
          </a:stretch>
        </p:blipFill>
        <p:spPr bwMode="auto">
          <a:xfrm>
            <a:off x="0" y="0"/>
            <a:ext cx="3492500" cy="3659188"/>
          </a:xfrm>
          <a:prstGeom prst="rect">
            <a:avLst/>
          </a:prstGeom>
          <a:noFill/>
          <a:ln w="9525">
            <a:noFill/>
            <a:miter lim="800000"/>
            <a:headEnd/>
            <a:tailEnd/>
          </a:ln>
        </p:spPr>
      </p:pic>
      <p:sp>
        <p:nvSpPr>
          <p:cNvPr id="8" name="Title 1"/>
          <p:cNvSpPr txBox="1">
            <a:spLocks/>
          </p:cNvSpPr>
          <p:nvPr/>
        </p:nvSpPr>
        <p:spPr>
          <a:xfrm>
            <a:off x="762000" y="0"/>
            <a:ext cx="6429375" cy="914400"/>
          </a:xfrm>
          <a:prstGeom prst="rect">
            <a:avLst/>
          </a:prstGeom>
        </p:spPr>
        <p:txBody>
          <a:bodyPr anchor="ctr">
            <a:normAutofit/>
          </a:bodyPr>
          <a:lstStyle/>
          <a:p>
            <a:pPr algn="r" fontAlgn="auto">
              <a:spcAft>
                <a:spcPts val="0"/>
              </a:spcAft>
              <a:defRPr/>
            </a:pPr>
            <a:r>
              <a:rPr lang="en-US" sz="3600" b="1" dirty="0">
                <a:latin typeface="Calibri"/>
                <a:ea typeface="+mj-ea"/>
                <a:cs typeface="Calibri"/>
              </a:rPr>
              <a:t>Outcomes</a:t>
            </a:r>
          </a:p>
        </p:txBody>
      </p:sp>
      <p:sp>
        <p:nvSpPr>
          <p:cNvPr id="9" name="Rectangle 8"/>
          <p:cNvSpPr/>
          <p:nvPr/>
        </p:nvSpPr>
        <p:spPr>
          <a:xfrm>
            <a:off x="2959100" y="976313"/>
            <a:ext cx="5966259" cy="5509199"/>
          </a:xfrm>
          <a:prstGeom prst="rect">
            <a:avLst/>
          </a:prstGeom>
        </p:spPr>
        <p:txBody>
          <a:bodyPr wrap="square">
            <a:spAutoFit/>
          </a:bodyPr>
          <a:lstStyle/>
          <a:p>
            <a:pPr algn="ctr" fontAlgn="auto">
              <a:spcBef>
                <a:spcPts val="0"/>
              </a:spcBef>
              <a:spcAft>
                <a:spcPts val="1200"/>
              </a:spcAft>
              <a:defRPr/>
            </a:pPr>
            <a:r>
              <a:rPr lang="en-US" sz="2400" b="1" dirty="0">
                <a:latin typeface="+mn-lt"/>
                <a:cs typeface="+mn-cs"/>
              </a:rPr>
              <a:t>An introduction to the Danielson Framework as a tool for examining and improving teaching practice</a:t>
            </a:r>
            <a:br>
              <a:rPr lang="en-US" sz="2400" b="1" dirty="0">
                <a:latin typeface="+mn-lt"/>
                <a:cs typeface="+mn-cs"/>
              </a:rPr>
            </a:br>
            <a:endParaRPr lang="en-US" sz="2400" b="1" dirty="0">
              <a:latin typeface="+mn-lt"/>
              <a:cs typeface="+mn-cs"/>
            </a:endParaRPr>
          </a:p>
          <a:p>
            <a:pPr marL="320040" indent="-320040" fontAlgn="auto">
              <a:spcBef>
                <a:spcPts val="0"/>
              </a:spcBef>
              <a:spcAft>
                <a:spcPts val="1200"/>
              </a:spcAft>
              <a:buFont typeface="Arial"/>
              <a:buChar char="•"/>
              <a:defRPr/>
            </a:pPr>
            <a:r>
              <a:rPr lang="en-US" sz="2400" dirty="0">
                <a:latin typeface="+mn-lt"/>
                <a:cs typeface="+mn-cs"/>
              </a:rPr>
              <a:t>Understand the structure and the language of the Framework for Teaching</a:t>
            </a:r>
          </a:p>
          <a:p>
            <a:pPr marL="320040" indent="-320040" fontAlgn="auto">
              <a:spcBef>
                <a:spcPts val="0"/>
              </a:spcBef>
              <a:spcAft>
                <a:spcPts val="1200"/>
              </a:spcAft>
              <a:buFont typeface="Arial"/>
              <a:buChar char="•"/>
              <a:defRPr/>
            </a:pPr>
            <a:r>
              <a:rPr lang="en-US" sz="2400" dirty="0">
                <a:latin typeface="+mn-lt"/>
                <a:cs typeface="+mn-cs"/>
              </a:rPr>
              <a:t>Know the domains and components of the Framework for Teaching</a:t>
            </a:r>
          </a:p>
          <a:p>
            <a:pPr marL="320040" indent="-320040" fontAlgn="auto">
              <a:spcBef>
                <a:spcPts val="0"/>
              </a:spcBef>
              <a:spcAft>
                <a:spcPts val="1200"/>
              </a:spcAft>
              <a:buFont typeface="Arial"/>
              <a:buChar char="•"/>
              <a:defRPr/>
            </a:pPr>
            <a:r>
              <a:rPr lang="en-US" sz="2400" dirty="0">
                <a:latin typeface="+mn-lt"/>
                <a:cs typeface="+mn-cs"/>
              </a:rPr>
              <a:t>Identify the essential characteristics of each of the Framework’s levels of performance</a:t>
            </a:r>
          </a:p>
          <a:p>
            <a:pPr marL="320040" indent="-320040" fontAlgn="auto">
              <a:spcBef>
                <a:spcPts val="0"/>
              </a:spcBef>
              <a:spcAft>
                <a:spcPts val="1200"/>
              </a:spcAft>
              <a:buFont typeface="Arial"/>
              <a:buChar char="•"/>
              <a:defRPr/>
            </a:pPr>
            <a:r>
              <a:rPr lang="en-US" sz="2400" dirty="0">
                <a:latin typeface="+mn-lt"/>
                <a:cs typeface="+mn-cs"/>
              </a:rPr>
              <a:t>Identify examples of practice that illustrate the domains and components of the framework for teaching</a:t>
            </a:r>
            <a:endParaRPr lang="en-US" sz="2200" dirty="0">
              <a:latin typeface="+mn-lt"/>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914400" y="0"/>
            <a:ext cx="7525783" cy="1143000"/>
          </a:xfrm>
        </p:spPr>
        <p:txBody>
          <a:bodyPr/>
          <a:lstStyle/>
          <a:p>
            <a:pPr eaLnBrk="1" hangingPunct="1"/>
            <a:r>
              <a:rPr lang="en-US" sz="3600" dirty="0" smtClean="0"/>
              <a:t>School Memories</a:t>
            </a:r>
          </a:p>
        </p:txBody>
      </p:sp>
      <p:graphicFrame>
        <p:nvGraphicFramePr>
          <p:cNvPr id="77827" name="Group 3"/>
          <p:cNvGraphicFramePr>
            <a:graphicFrameLocks noGrp="1"/>
          </p:cNvGraphicFramePr>
          <p:nvPr>
            <p:ph idx="1"/>
          </p:nvPr>
        </p:nvGraphicFramePr>
        <p:xfrm>
          <a:off x="1820836" y="1914386"/>
          <a:ext cx="5502328" cy="3029228"/>
        </p:xfrm>
        <a:graphic>
          <a:graphicData uri="http://schemas.openxmlformats.org/drawingml/2006/table">
            <a:tbl>
              <a:tblPr/>
              <a:tblGrid>
                <a:gridCol w="3044224"/>
                <a:gridCol w="1229052"/>
                <a:gridCol w="1229052"/>
              </a:tblGrid>
              <a:tr h="757307">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3200" b="0" i="0" u="none" strike="noStrike" cap="none" normalizeH="0" baseline="0" smtClean="0">
                          <a:ln>
                            <a:noFill/>
                          </a:ln>
                          <a:solidFill>
                            <a:schemeClr val="tx1"/>
                          </a:solidFill>
                          <a:effectLst/>
                          <a:latin typeface="Arial"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3200" b="0" i="0" u="none" strike="noStrike" cap="none" normalizeH="0" baseline="0" smtClean="0">
                          <a:ln>
                            <a:noFill/>
                          </a:ln>
                          <a:solidFill>
                            <a:schemeClr val="tx1"/>
                          </a:solidFill>
                          <a:effectLst/>
                          <a:latin typeface="Arial" charset="0"/>
                        </a:rPr>
                        <a: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307">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dirty="0" smtClean="0">
                          <a:ln>
                            <a:noFill/>
                          </a:ln>
                          <a:solidFill>
                            <a:schemeClr val="tx1"/>
                          </a:solidFill>
                          <a:effectLst/>
                          <a:latin typeface="+mn-lt"/>
                        </a:rPr>
                        <a:t>Domain 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307">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dirty="0" smtClean="0">
                          <a:ln>
                            <a:noFill/>
                          </a:ln>
                          <a:solidFill>
                            <a:schemeClr val="tx1"/>
                          </a:solidFill>
                          <a:effectLst/>
                          <a:latin typeface="+mn-lt"/>
                        </a:rPr>
                        <a:t>Domain 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307">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dirty="0" smtClean="0">
                          <a:ln>
                            <a:noFill/>
                          </a:ln>
                          <a:solidFill>
                            <a:schemeClr val="tx1"/>
                          </a:solidFill>
                          <a:effectLst/>
                          <a:latin typeface="+mn-lt"/>
                        </a:rPr>
                        <a:t>Other</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6" name="Picture 7" descr="HiResDanielson_logo.png"/>
          <p:cNvPicPr>
            <a:picLocks noChangeAspect="1"/>
          </p:cNvPicPr>
          <p:nvPr/>
        </p:nvPicPr>
        <p:blipFill>
          <a:blip r:embed="rId2"/>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914400" y="0"/>
            <a:ext cx="7480829" cy="1143000"/>
          </a:xfrm>
        </p:spPr>
        <p:txBody>
          <a:bodyPr/>
          <a:lstStyle/>
          <a:p>
            <a:pPr eaLnBrk="1" hangingPunct="1"/>
            <a:r>
              <a:rPr lang="en-US" sz="3600" dirty="0" smtClean="0"/>
              <a:t>School Memories</a:t>
            </a:r>
          </a:p>
        </p:txBody>
      </p:sp>
      <p:graphicFrame>
        <p:nvGraphicFramePr>
          <p:cNvPr id="78851" name="Group 3"/>
          <p:cNvGraphicFramePr>
            <a:graphicFrameLocks noGrp="1"/>
          </p:cNvGraphicFramePr>
          <p:nvPr>
            <p:ph idx="1"/>
          </p:nvPr>
        </p:nvGraphicFramePr>
        <p:xfrm>
          <a:off x="1828800" y="1903010"/>
          <a:ext cx="5486400" cy="3051980"/>
        </p:xfrm>
        <a:graphic>
          <a:graphicData uri="http://schemas.openxmlformats.org/drawingml/2006/table">
            <a:tbl>
              <a:tblPr/>
              <a:tblGrid>
                <a:gridCol w="2992986"/>
                <a:gridCol w="1246707"/>
                <a:gridCol w="1246707"/>
              </a:tblGrid>
              <a:tr h="762995">
                <a:tc>
                  <a:txBody>
                    <a:bodyPr/>
                    <a:lstStyle/>
                    <a:p>
                      <a:endParaRPr lang="en-US" dirty="0"/>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3200" b="0" i="0" u="none" strike="noStrike" cap="none" normalizeH="0" baseline="0" smtClean="0">
                          <a:ln>
                            <a:noFill/>
                          </a:ln>
                          <a:solidFill>
                            <a:schemeClr val="tx1"/>
                          </a:solidFill>
                          <a:effectLst/>
                          <a:latin typeface="Arial"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3200" b="0" i="0" u="none" strike="noStrike" cap="none" normalizeH="0" baseline="0" smtClean="0">
                          <a:ln>
                            <a:noFill/>
                          </a:ln>
                          <a:solidFill>
                            <a:schemeClr val="tx1"/>
                          </a:solidFill>
                          <a:effectLst/>
                          <a:latin typeface="Arial" charset="0"/>
                        </a:rPr>
                        <a: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99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dirty="0" smtClean="0">
                          <a:ln>
                            <a:noFill/>
                          </a:ln>
                          <a:solidFill>
                            <a:schemeClr val="tx1"/>
                          </a:solidFill>
                          <a:effectLst/>
                          <a:latin typeface="+mn-lt"/>
                        </a:rPr>
                        <a:t>Domain 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99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dirty="0" smtClean="0">
                          <a:ln>
                            <a:noFill/>
                          </a:ln>
                          <a:solidFill>
                            <a:schemeClr val="tx1"/>
                          </a:solidFill>
                          <a:effectLst/>
                          <a:latin typeface="+mn-lt"/>
                        </a:rPr>
                        <a:t>Domain 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99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dirty="0" smtClean="0">
                          <a:ln>
                            <a:noFill/>
                          </a:ln>
                          <a:solidFill>
                            <a:schemeClr val="tx1"/>
                          </a:solidFill>
                          <a:effectLst/>
                          <a:latin typeface="+mn-lt"/>
                        </a:rPr>
                        <a:t>Other</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297" name="Oval 25"/>
          <p:cNvSpPr>
            <a:spLocks noChangeArrowheads="1"/>
          </p:cNvSpPr>
          <p:nvPr/>
        </p:nvSpPr>
        <p:spPr bwMode="auto">
          <a:xfrm>
            <a:off x="6327100" y="2895600"/>
            <a:ext cx="759500" cy="381000"/>
          </a:xfrm>
          <a:prstGeom prst="ellipse">
            <a:avLst/>
          </a:prstGeom>
          <a:solidFill>
            <a:schemeClr val="accent1"/>
          </a:solidFill>
          <a:ln w="9525">
            <a:solidFill>
              <a:schemeClr val="tx1"/>
            </a:solidFill>
            <a:round/>
            <a:headEnd/>
            <a:tailEnd/>
          </a:ln>
        </p:spPr>
        <p:txBody>
          <a:bodyPr wrap="none" anchor="ctr"/>
          <a:lstStyle/>
          <a:p>
            <a:endParaRPr lang="en-US">
              <a:solidFill>
                <a:schemeClr val="accent2"/>
              </a:solidFill>
              <a:latin typeface="Calibri" pitchFamily="34" charset="0"/>
            </a:endParaRPr>
          </a:p>
        </p:txBody>
      </p:sp>
      <p:pic>
        <p:nvPicPr>
          <p:cNvPr id="8" name="Picture 7" descr="HiResDanielson_logo.png"/>
          <p:cNvPicPr>
            <a:picLocks noChangeAspect="1"/>
          </p:cNvPicPr>
          <p:nvPr/>
        </p:nvPicPr>
        <p:blipFill>
          <a:blip r:embed="rId2"/>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yaangelou.jpg"/>
          <p:cNvPicPr>
            <a:picLocks noChangeAspect="1"/>
          </p:cNvPicPr>
          <p:nvPr/>
        </p:nvPicPr>
        <p:blipFill>
          <a:blip r:embed="rId3">
            <a:grayscl/>
          </a:blip>
          <a:srcRect l="20000" r="5000" b="7502"/>
          <a:stretch>
            <a:fillRect/>
          </a:stretch>
        </p:blipFill>
        <p:spPr>
          <a:xfrm>
            <a:off x="288925" y="381762"/>
            <a:ext cx="5232746" cy="4301363"/>
          </a:xfrm>
          <a:prstGeom prst="rect">
            <a:avLst/>
          </a:prstGeom>
          <a:ln>
            <a:noFill/>
          </a:ln>
          <a:effectLst>
            <a:softEdge rad="112500"/>
          </a:effectLst>
        </p:spPr>
      </p:pic>
      <p:sp>
        <p:nvSpPr>
          <p:cNvPr id="55298" name="TextBox 5"/>
          <p:cNvSpPr txBox="1">
            <a:spLocks noChangeArrowheads="1"/>
          </p:cNvSpPr>
          <p:nvPr/>
        </p:nvSpPr>
        <p:spPr bwMode="auto">
          <a:xfrm>
            <a:off x="5730875" y="3937000"/>
            <a:ext cx="1660525" cy="646113"/>
          </a:xfrm>
          <a:prstGeom prst="rect">
            <a:avLst/>
          </a:prstGeom>
          <a:noFill/>
          <a:ln w="9525">
            <a:noFill/>
            <a:miter lim="800000"/>
            <a:headEnd/>
            <a:tailEnd/>
          </a:ln>
        </p:spPr>
        <p:txBody>
          <a:bodyPr wrap="none">
            <a:spAutoFit/>
          </a:bodyPr>
          <a:lstStyle/>
          <a:p>
            <a:r>
              <a:rPr lang="en-US" i="1">
                <a:latin typeface="Calibri" pitchFamily="34" charset="0"/>
              </a:rPr>
              <a:t>Maya Angelou,</a:t>
            </a:r>
          </a:p>
          <a:p>
            <a:r>
              <a:rPr lang="en-US" i="1">
                <a:latin typeface="Calibri" pitchFamily="34" charset="0"/>
              </a:rPr>
              <a:t>author</a:t>
            </a:r>
          </a:p>
        </p:txBody>
      </p:sp>
      <p:sp>
        <p:nvSpPr>
          <p:cNvPr id="8" name="TextBox 7"/>
          <p:cNvSpPr txBox="1">
            <a:spLocks noChangeArrowheads="1"/>
          </p:cNvSpPr>
          <p:nvPr/>
        </p:nvSpPr>
        <p:spPr bwMode="auto">
          <a:xfrm>
            <a:off x="827555" y="4835525"/>
            <a:ext cx="7762875" cy="1814513"/>
          </a:xfrm>
          <a:prstGeom prst="rect">
            <a:avLst/>
          </a:prstGeom>
          <a:noFill/>
          <a:ln w="9525">
            <a:noFill/>
            <a:miter lim="800000"/>
            <a:headEnd/>
            <a:tailEnd/>
          </a:ln>
        </p:spPr>
        <p:txBody>
          <a:bodyPr>
            <a:spAutoFit/>
          </a:bodyPr>
          <a:lstStyle/>
          <a:p>
            <a:pPr algn="ctr"/>
            <a:r>
              <a:rPr lang="en-US" sz="2800" dirty="0">
                <a:latin typeface="Calibri" pitchFamily="34" charset="0"/>
              </a:rPr>
              <a:t>“People will forget what you said. </a:t>
            </a:r>
            <a:br>
              <a:rPr lang="en-US" sz="2800" dirty="0">
                <a:latin typeface="Calibri" pitchFamily="34" charset="0"/>
              </a:rPr>
            </a:br>
            <a:r>
              <a:rPr lang="en-US" sz="2800" dirty="0">
                <a:latin typeface="Calibri" pitchFamily="34" charset="0"/>
              </a:rPr>
              <a:t>People will forget what you did. </a:t>
            </a:r>
            <a:br>
              <a:rPr lang="en-US" sz="2800" dirty="0">
                <a:latin typeface="Calibri" pitchFamily="34" charset="0"/>
              </a:rPr>
            </a:br>
            <a:r>
              <a:rPr lang="en-US" sz="2800" dirty="0">
                <a:latin typeface="Calibri" pitchFamily="34" charset="0"/>
              </a:rPr>
              <a:t>But they will never forget </a:t>
            </a:r>
            <a:br>
              <a:rPr lang="en-US" sz="2800" dirty="0">
                <a:latin typeface="Calibri" pitchFamily="34" charset="0"/>
              </a:rPr>
            </a:br>
            <a:r>
              <a:rPr lang="en-US" sz="2800" dirty="0">
                <a:latin typeface="Calibri" pitchFamily="34" charset="0"/>
              </a:rPr>
              <a:t>how you made them feel.”</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xchange cards.jpg"/>
          <p:cNvPicPr>
            <a:picLocks noChangeAspect="1"/>
          </p:cNvPicPr>
          <p:nvPr/>
        </p:nvPicPr>
        <p:blipFill>
          <a:blip r:embed="rId3"/>
          <a:stretch>
            <a:fillRect/>
          </a:stretch>
        </p:blipFill>
        <p:spPr>
          <a:xfrm>
            <a:off x="1049867" y="837037"/>
            <a:ext cx="7548099" cy="5050364"/>
          </a:xfrm>
          <a:prstGeom prst="rect">
            <a:avLst/>
          </a:prstGeom>
          <a:ln>
            <a:noFill/>
          </a:ln>
          <a:effectLst>
            <a:outerShdw blurRad="50800" dist="38100" dir="2700000">
              <a:srgbClr val="000000">
                <a:alpha val="43000"/>
              </a:srgbClr>
            </a:outerShdw>
            <a:softEdge rad="112500"/>
          </a:effectLst>
        </p:spPr>
      </p:pic>
      <p:sp>
        <p:nvSpPr>
          <p:cNvPr id="3"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latin typeface="Calibri"/>
                <a:ea typeface="+mj-ea"/>
                <a:cs typeface="Calibri"/>
              </a:rPr>
              <a:t>Give One, Get One</a:t>
            </a:r>
          </a:p>
        </p:txBody>
      </p:sp>
      <p:sp>
        <p:nvSpPr>
          <p:cNvPr id="8" name="TextBox 7"/>
          <p:cNvSpPr txBox="1">
            <a:spLocks noChangeArrowheads="1"/>
          </p:cNvSpPr>
          <p:nvPr/>
        </p:nvSpPr>
        <p:spPr bwMode="auto">
          <a:xfrm>
            <a:off x="0" y="781050"/>
            <a:ext cx="9144000" cy="5122863"/>
          </a:xfrm>
          <a:prstGeom prst="rect">
            <a:avLst/>
          </a:prstGeom>
          <a:solidFill>
            <a:schemeClr val="bg1">
              <a:alpha val="79999"/>
            </a:schemeClr>
          </a:solidFill>
          <a:ln w="9525">
            <a:noFill/>
            <a:miter lim="800000"/>
            <a:headEnd/>
            <a:tailEnd/>
          </a:ln>
        </p:spPr>
        <p:txBody>
          <a:bodyPr lIns="1188720" tIns="457200" rIns="457200" bIns="457200" anchor="ctr"/>
          <a:lstStyle/>
          <a:p>
            <a:pPr marL="457200" indent="-457200">
              <a:spcAft>
                <a:spcPts val="1800"/>
              </a:spcAft>
              <a:buFont typeface="Calibri" pitchFamily="34" charset="0"/>
              <a:buAutoNum type="arabicPeriod"/>
            </a:pPr>
            <a:r>
              <a:rPr lang="en-US" sz="2200" dirty="0" err="1">
                <a:latin typeface="Calibri" pitchFamily="34" charset="0"/>
              </a:rPr>
              <a:t>﻿</a:t>
            </a:r>
            <a:r>
              <a:rPr lang="en-US" sz="2200" dirty="0">
                <a:latin typeface="Calibri" pitchFamily="34" charset="0"/>
              </a:rPr>
              <a:t>Using the grid, jot down 3 ideas that were intriguing </a:t>
            </a:r>
            <a:br>
              <a:rPr lang="en-US" sz="2200" dirty="0">
                <a:latin typeface="Calibri" pitchFamily="34" charset="0"/>
              </a:rPr>
            </a:br>
            <a:r>
              <a:rPr lang="en-US" sz="2200" dirty="0">
                <a:latin typeface="Calibri" pitchFamily="34" charset="0"/>
              </a:rPr>
              <a:t>from the morning’s session.</a:t>
            </a:r>
          </a:p>
          <a:p>
            <a:pPr marL="457200" indent="-457200">
              <a:spcAft>
                <a:spcPts val="1800"/>
              </a:spcAft>
              <a:buFont typeface="Calibri" pitchFamily="34" charset="0"/>
              <a:buAutoNum type="arabicPeriod"/>
            </a:pPr>
            <a:r>
              <a:rPr lang="en-US" sz="2200" dirty="0">
                <a:latin typeface="Calibri" pitchFamily="34" charset="0"/>
              </a:rPr>
              <a:t>Get up and find someone from another table group.</a:t>
            </a:r>
          </a:p>
          <a:p>
            <a:pPr marL="457200" indent="-457200">
              <a:spcAft>
                <a:spcPts val="1800"/>
              </a:spcAft>
              <a:buFont typeface="Calibri" pitchFamily="34" charset="0"/>
              <a:buAutoNum type="arabicPeriod"/>
            </a:pPr>
            <a:r>
              <a:rPr lang="en-US" sz="2200" dirty="0">
                <a:latin typeface="Calibri" pitchFamily="34" charset="0"/>
              </a:rPr>
              <a:t>GIVE ONE idea from your list to your partner.</a:t>
            </a:r>
          </a:p>
          <a:p>
            <a:pPr marL="457200" indent="-457200">
              <a:spcAft>
                <a:spcPts val="1800"/>
              </a:spcAft>
              <a:buFont typeface="Calibri" pitchFamily="34" charset="0"/>
              <a:buAutoNum type="arabicPeriod"/>
            </a:pPr>
            <a:r>
              <a:rPr lang="en-US" sz="2200" dirty="0">
                <a:latin typeface="Calibri" pitchFamily="34" charset="0"/>
              </a:rPr>
              <a:t>GET ONE idea for your list from your partner.</a:t>
            </a:r>
          </a:p>
          <a:p>
            <a:pPr marL="457200" indent="-457200">
              <a:spcAft>
                <a:spcPts val="1800"/>
              </a:spcAft>
              <a:buFont typeface="Calibri" pitchFamily="34" charset="0"/>
              <a:buAutoNum type="arabicPeriod"/>
            </a:pPr>
            <a:r>
              <a:rPr lang="en-US" sz="2200" dirty="0">
                <a:latin typeface="Calibri" pitchFamily="34" charset="0"/>
              </a:rPr>
              <a:t>Move to a new colleague and repeat the process. If </a:t>
            </a:r>
            <a:br>
              <a:rPr lang="en-US" sz="2200" dirty="0">
                <a:latin typeface="Calibri" pitchFamily="34" charset="0"/>
              </a:rPr>
            </a:br>
            <a:r>
              <a:rPr lang="en-US" sz="2200" dirty="0">
                <a:latin typeface="Calibri" pitchFamily="34" charset="0"/>
              </a:rPr>
              <a:t>your list and your partner’s list are identical, brainstorm together an idea that can be added to both your lists. </a:t>
            </a:r>
            <a:br>
              <a:rPr lang="en-US" sz="2200" dirty="0">
                <a:latin typeface="Calibri" pitchFamily="34" charset="0"/>
              </a:rPr>
            </a:br>
            <a:r>
              <a:rPr lang="en-US" i="1" dirty="0">
                <a:latin typeface="Calibri" pitchFamily="34" charset="0"/>
              </a:rPr>
              <a:t>NOTE: Exchange no more than one idea with any given partner.</a:t>
            </a:r>
          </a:p>
          <a:p>
            <a:pPr marL="457200" indent="-457200">
              <a:spcAft>
                <a:spcPts val="1800"/>
              </a:spcAft>
              <a:buFont typeface="Calibri" pitchFamily="34" charset="0"/>
              <a:buAutoNum type="arabicPeriod"/>
            </a:pPr>
            <a:r>
              <a:rPr lang="en-US" sz="2200" dirty="0">
                <a:latin typeface="Calibri" pitchFamily="34" charset="0"/>
              </a:rPr>
              <a:t>Return to your table and share themes with your group.</a:t>
            </a:r>
          </a:p>
        </p:txBody>
      </p:sp>
      <p:sp>
        <p:nvSpPr>
          <p:cNvPr id="6" name="TextBox 5"/>
          <p:cNvSpPr txBox="1"/>
          <p:nvPr/>
        </p:nvSpPr>
        <p:spPr>
          <a:xfrm>
            <a:off x="6956689" y="6074910"/>
            <a:ext cx="1955922" cy="369332"/>
          </a:xfrm>
          <a:prstGeom prst="rect">
            <a:avLst/>
          </a:prstGeom>
          <a:noFill/>
        </p:spPr>
        <p:txBody>
          <a:bodyPr wrap="square" rtlCol="0">
            <a:spAutoFit/>
          </a:bodyPr>
          <a:lstStyle/>
          <a:p>
            <a:r>
              <a:rPr lang="en-US" dirty="0" smtClean="0"/>
              <a:t>Handout page 17</a:t>
            </a:r>
            <a:endParaRPr lang="en-US" dirty="0"/>
          </a:p>
        </p:txBody>
      </p:sp>
      <p:pic>
        <p:nvPicPr>
          <p:cNvPr id="7" name="Picture 7" descr="HiResDanielson_logo.png"/>
          <p:cNvPicPr>
            <a:picLocks noChangeAspect="1"/>
          </p:cNvPicPr>
          <p:nvPr/>
        </p:nvPicPr>
        <p:blipFill>
          <a:blip r:embed="rId4"/>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457200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p:txBody>
      </p:sp>
      <p:sp>
        <p:nvSpPr>
          <p:cNvPr id="59" name="TextBox 58"/>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r>
              <a:rPr lang="en-US" sz="1500" dirty="0">
                <a:latin typeface="+mn-lt"/>
                <a:cs typeface="+mn-cs"/>
              </a:rPr>
              <a:t>	</a:t>
            </a:r>
          </a:p>
        </p:txBody>
      </p:sp>
      <p:sp>
        <p:nvSpPr>
          <p:cNvPr id="39" name="TextBox 38"/>
          <p:cNvSpPr txBox="1"/>
          <p:nvPr/>
        </p:nvSpPr>
        <p:spPr>
          <a:xfrm>
            <a:off x="4572000" y="342899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64" name="TextBox 63"/>
          <p:cNvSpPr txBox="1"/>
          <p:nvPr/>
        </p:nvSpPr>
        <p:spPr>
          <a:xfrm>
            <a:off x="4572000" y="342899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38" name="TextBox 37"/>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3" name="TextBox 62"/>
          <p:cNvSpPr txBox="1"/>
          <p:nvPr/>
        </p:nvSpPr>
        <p:spPr>
          <a:xfrm>
            <a:off x="4572000" y="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0" name="TextBox 59"/>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p:txBody>
      </p:sp>
      <p:sp>
        <p:nvSpPr>
          <p:cNvPr id="58" name="TextBox 57"/>
          <p:cNvSpPr txBox="1"/>
          <p:nvPr/>
        </p:nvSpPr>
        <p:spPr>
          <a:xfrm>
            <a:off x="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p:txBody>
      </p:sp>
      <p:sp>
        <p:nvSpPr>
          <p:cNvPr id="32" name="TextBox 31"/>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4a	Reflecting on Teaching</a:t>
            </a:r>
          </a:p>
          <a:p>
            <a:pPr fontAlgn="auto">
              <a:spcBef>
                <a:spcPts val="0"/>
              </a:spcBef>
              <a:spcAft>
                <a:spcPts val="0"/>
              </a:spcAft>
              <a:tabLst>
                <a:tab pos="342900" algn="l"/>
              </a:tabLst>
              <a:defRPr/>
            </a:pPr>
            <a:r>
              <a:rPr lang="en-US" sz="1500" dirty="0">
                <a:latin typeface="+mn-lt"/>
                <a:cs typeface="+mn-cs"/>
              </a:rPr>
              <a:t>4b	Maintaining Accurate Records</a:t>
            </a:r>
          </a:p>
          <a:p>
            <a:pPr fontAlgn="auto">
              <a:spcBef>
                <a:spcPts val="0"/>
              </a:spcBef>
              <a:spcAft>
                <a:spcPts val="0"/>
              </a:spcAft>
              <a:tabLst>
                <a:tab pos="342900" algn="l"/>
              </a:tabLst>
              <a:defRPr/>
            </a:pPr>
            <a:r>
              <a:rPr lang="en-US" sz="1500" dirty="0">
                <a:latin typeface="+mn-lt"/>
                <a:cs typeface="+mn-cs"/>
              </a:rPr>
              <a:t>4c	Communicating with Families</a:t>
            </a:r>
          </a:p>
          <a:p>
            <a:pPr fontAlgn="auto">
              <a:spcBef>
                <a:spcPts val="0"/>
              </a:spcBef>
              <a:spcAft>
                <a:spcPts val="0"/>
              </a:spcAft>
              <a:tabLst>
                <a:tab pos="342900" algn="l"/>
              </a:tabLst>
              <a:defRPr/>
            </a:pPr>
            <a:r>
              <a:rPr lang="en-US" sz="1500" dirty="0">
                <a:latin typeface="+mn-lt"/>
                <a:cs typeface="+mn-cs"/>
              </a:rPr>
              <a:t>4d	Participating in a Professional Community</a:t>
            </a:r>
          </a:p>
          <a:p>
            <a:pPr fontAlgn="auto">
              <a:spcBef>
                <a:spcPts val="0"/>
              </a:spcBef>
              <a:spcAft>
                <a:spcPts val="0"/>
              </a:spcAft>
              <a:tabLst>
                <a:tab pos="342900" algn="l"/>
              </a:tabLst>
              <a:defRPr/>
            </a:pPr>
            <a:r>
              <a:rPr lang="en-US" sz="1500" dirty="0">
                <a:latin typeface="+mn-lt"/>
                <a:cs typeface="+mn-cs"/>
              </a:rPr>
              <a:t>4e	Growing and Developing Professionally</a:t>
            </a:r>
          </a:p>
          <a:p>
            <a:pPr fontAlgn="auto">
              <a:spcBef>
                <a:spcPts val="0"/>
              </a:spcBef>
              <a:spcAft>
                <a:spcPts val="0"/>
              </a:spcAft>
              <a:tabLst>
                <a:tab pos="342900" algn="l"/>
              </a:tabLst>
              <a:defRPr/>
            </a:pPr>
            <a:r>
              <a:rPr lang="en-US" sz="1500" dirty="0">
                <a:latin typeface="+mn-lt"/>
                <a:cs typeface="+mn-cs"/>
              </a:rPr>
              <a:t>4f	Showing Professionalism</a:t>
            </a:r>
          </a:p>
        </p:txBody>
      </p:sp>
      <p:sp>
        <p:nvSpPr>
          <p:cNvPr id="11" name="TextBox 10"/>
          <p:cNvSpPr txBox="1"/>
          <p:nvPr/>
        </p:nvSpPr>
        <p:spPr>
          <a:xfrm>
            <a:off x="0" y="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1a	Demonstrating Knowledge of Content &amp; Pedagogy</a:t>
            </a:r>
          </a:p>
          <a:p>
            <a:pPr fontAlgn="auto">
              <a:spcBef>
                <a:spcPts val="0"/>
              </a:spcBef>
              <a:spcAft>
                <a:spcPts val="0"/>
              </a:spcAft>
              <a:tabLst>
                <a:tab pos="342900" algn="l"/>
              </a:tabLst>
              <a:defRPr/>
            </a:pPr>
            <a:r>
              <a:rPr lang="en-US" sz="1500" dirty="0">
                <a:latin typeface="+mn-lt"/>
                <a:cs typeface="+mn-cs"/>
              </a:rPr>
              <a:t>1b	Demonstrating Knowledge of Students</a:t>
            </a:r>
          </a:p>
          <a:p>
            <a:pPr fontAlgn="auto">
              <a:spcBef>
                <a:spcPts val="0"/>
              </a:spcBef>
              <a:spcAft>
                <a:spcPts val="0"/>
              </a:spcAft>
              <a:tabLst>
                <a:tab pos="342900" algn="l"/>
              </a:tabLst>
              <a:defRPr/>
            </a:pPr>
            <a:r>
              <a:rPr lang="en-US" sz="1500" dirty="0">
                <a:latin typeface="+mn-lt"/>
                <a:cs typeface="+mn-cs"/>
              </a:rPr>
              <a:t>1c	Setting Instructional Outcomes</a:t>
            </a:r>
          </a:p>
          <a:p>
            <a:pPr fontAlgn="auto">
              <a:spcBef>
                <a:spcPts val="0"/>
              </a:spcBef>
              <a:spcAft>
                <a:spcPts val="0"/>
              </a:spcAft>
              <a:tabLst>
                <a:tab pos="342900" algn="l"/>
              </a:tabLst>
              <a:defRPr/>
            </a:pPr>
            <a:r>
              <a:rPr lang="en-US" sz="1500" dirty="0">
                <a:latin typeface="+mn-lt"/>
                <a:cs typeface="+mn-cs"/>
              </a:rPr>
              <a:t>1d	Demonstrating Knowledge of Resources</a:t>
            </a:r>
          </a:p>
          <a:p>
            <a:pPr fontAlgn="auto">
              <a:spcBef>
                <a:spcPts val="0"/>
              </a:spcBef>
              <a:spcAft>
                <a:spcPts val="0"/>
              </a:spcAft>
              <a:tabLst>
                <a:tab pos="342900" algn="l"/>
              </a:tabLst>
              <a:defRPr/>
            </a:pPr>
            <a:r>
              <a:rPr lang="en-US" sz="1500" dirty="0">
                <a:latin typeface="+mn-lt"/>
                <a:cs typeface="+mn-cs"/>
              </a:rPr>
              <a:t>1e	Designing Coherent Instruction</a:t>
            </a:r>
          </a:p>
          <a:p>
            <a:pPr fontAlgn="auto">
              <a:spcBef>
                <a:spcPts val="0"/>
              </a:spcBef>
              <a:spcAft>
                <a:spcPts val="0"/>
              </a:spcAft>
              <a:tabLst>
                <a:tab pos="342900" algn="l"/>
              </a:tabLst>
              <a:defRPr/>
            </a:pPr>
            <a:r>
              <a:rPr lang="en-US" sz="1500" dirty="0">
                <a:latin typeface="+mn-lt"/>
                <a:cs typeface="+mn-cs"/>
              </a:rPr>
              <a:t>1f	Designing Student Assessment</a:t>
            </a:r>
          </a:p>
        </p:txBody>
      </p:sp>
      <p:sp>
        <p:nvSpPr>
          <p:cNvPr id="83" name="Rectangle 82"/>
          <p:cNvSpPr/>
          <p:nvPr/>
        </p:nvSpPr>
        <p:spPr>
          <a:xfrm>
            <a:off x="2057400" y="3124200"/>
            <a:ext cx="5054600" cy="813797"/>
          </a:xfrm>
          <a:prstGeom prst="rect">
            <a:avLst/>
          </a:prstGeom>
          <a:solidFill>
            <a:schemeClr val="accent6">
              <a:lumMod val="50000"/>
            </a:schemeClr>
          </a:solidFill>
          <a:effectLst>
            <a:glow>
              <a:schemeClr val="accent6">
                <a:lumMod val="60000"/>
                <a:lumOff val="40000"/>
              </a:schemeClr>
            </a:glow>
            <a:outerShdw blurRad="40000" dist="23000" dir="5400000" rotWithShape="0">
              <a:srgbClr val="000000">
                <a:alpha val="35000"/>
              </a:srgbClr>
            </a:outerShdw>
            <a:softEdge rad="50800"/>
          </a:effectLst>
        </p:spPr>
        <p:style>
          <a:lnRef idx="1">
            <a:schemeClr val="accent1"/>
          </a:lnRef>
          <a:fillRef idx="3">
            <a:schemeClr val="accent1"/>
          </a:fillRef>
          <a:effectRef idx="2">
            <a:schemeClr val="accent1"/>
          </a:effectRef>
          <a:fontRef idx="minor">
            <a:schemeClr val="lt1"/>
          </a:fontRef>
        </p:style>
        <p:txBody>
          <a:bodyPr tIns="91440" bIns="91440" anchor="ctr"/>
          <a:lstStyle/>
          <a:p>
            <a:pPr algn="ctr" fontAlgn="auto">
              <a:spcBef>
                <a:spcPts val="0"/>
              </a:spcBef>
              <a:spcAft>
                <a:spcPts val="0"/>
              </a:spcAft>
              <a:defRPr/>
            </a:pPr>
            <a:r>
              <a:rPr lang="en-US" sz="2200" dirty="0" smtClean="0"/>
              <a:t>Four Questions: Reflect Upon</a:t>
            </a:r>
          </a:p>
          <a:p>
            <a:pPr algn="ctr" fontAlgn="auto">
              <a:spcBef>
                <a:spcPts val="0"/>
              </a:spcBef>
              <a:spcAft>
                <a:spcPts val="0"/>
              </a:spcAft>
              <a:defRPr/>
            </a:pPr>
            <a:r>
              <a:rPr lang="en-US" sz="2200" dirty="0" smtClean="0"/>
              <a:t>The </a:t>
            </a:r>
            <a:r>
              <a:rPr lang="en-US" sz="2200" dirty="0"/>
              <a:t>Danielson Framework for Teaching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1000"/>
                                        <p:tgtEl>
                                          <p:spTgt spid="59"/>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1000"/>
                                        <p:tgtEl>
                                          <p:spTgt spid="60"/>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1000"/>
                                        <p:tgtEl>
                                          <p:spTgt spid="63"/>
                                        </p:tgtEl>
                                      </p:cBhvr>
                                    </p:animEffect>
                                  </p:childTnLst>
                                </p:cTn>
                              </p:par>
                              <p:par>
                                <p:cTn id="43" presetID="10" presetClass="entr" presetSubtype="0" fill="hold"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Break</a:t>
            </a:r>
            <a:endParaRPr lang="en-US" dirty="0"/>
          </a:p>
        </p:txBody>
      </p:sp>
      <p:sp>
        <p:nvSpPr>
          <p:cNvPr id="3" name="Content Placeholder 2"/>
          <p:cNvSpPr>
            <a:spLocks noGrp="1"/>
          </p:cNvSpPr>
          <p:nvPr>
            <p:ph idx="1"/>
          </p:nvPr>
        </p:nvSpPr>
        <p:spPr>
          <a:xfrm>
            <a:off x="457200" y="1600200"/>
            <a:ext cx="2543504" cy="636165"/>
          </a:xfrm>
        </p:spPr>
        <p:txBody>
          <a:bodyPr/>
          <a:lstStyle/>
          <a:p>
            <a:r>
              <a:rPr lang="en-US" dirty="0" smtClean="0"/>
              <a:t>Let’s Eat! </a:t>
            </a:r>
            <a:endParaRPr lang="en-US" dirty="0"/>
          </a:p>
        </p:txBody>
      </p:sp>
      <p:pic>
        <p:nvPicPr>
          <p:cNvPr id="8" name="Picture 7" descr="IMG_0583.jpg"/>
          <p:cNvPicPr>
            <a:picLocks noChangeAspect="1"/>
          </p:cNvPicPr>
          <p:nvPr/>
        </p:nvPicPr>
        <p:blipFill>
          <a:blip r:embed="rId3"/>
          <a:stretch>
            <a:fillRect/>
          </a:stretch>
        </p:blipFill>
        <p:spPr>
          <a:xfrm>
            <a:off x="2742216" y="1417638"/>
            <a:ext cx="3664001" cy="4997411"/>
          </a:xfrm>
          <a:prstGeom prst="rect">
            <a:avLst/>
          </a:prstGeom>
        </p:spPr>
      </p:pic>
      <p:sp>
        <p:nvSpPr>
          <p:cNvPr id="9" name="TextBox 8"/>
          <p:cNvSpPr txBox="1"/>
          <p:nvPr/>
        </p:nvSpPr>
        <p:spPr>
          <a:xfrm>
            <a:off x="6630770" y="5585295"/>
            <a:ext cx="2553854" cy="369332"/>
          </a:xfrm>
          <a:prstGeom prst="rect">
            <a:avLst/>
          </a:prstGeom>
          <a:noFill/>
        </p:spPr>
        <p:txBody>
          <a:bodyPr wrap="none" rtlCol="0">
            <a:spAutoFit/>
          </a:bodyPr>
          <a:lstStyle/>
          <a:p>
            <a:r>
              <a:rPr lang="en-US" dirty="0" smtClean="0"/>
              <a:t>Please return promptly.</a:t>
            </a:r>
            <a:endParaRPr lang="en-US" dirty="0"/>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latin typeface="Calibri"/>
                <a:ea typeface="+mj-ea"/>
                <a:cs typeface="Calibri"/>
              </a:rPr>
              <a:t>The Classroom Environment</a:t>
            </a:r>
          </a:p>
        </p:txBody>
      </p:sp>
      <p:pic>
        <p:nvPicPr>
          <p:cNvPr id="8" name="Picture 7" descr="teacher with students4.jpg"/>
          <p:cNvPicPr>
            <a:picLocks noChangeAspect="1"/>
          </p:cNvPicPr>
          <p:nvPr/>
        </p:nvPicPr>
        <p:blipFill>
          <a:blip r:embed="rId3"/>
          <a:srcRect b="16000"/>
          <a:stretch>
            <a:fillRect/>
          </a:stretch>
        </p:blipFill>
        <p:spPr>
          <a:xfrm>
            <a:off x="140823" y="788960"/>
            <a:ext cx="9003177" cy="5035155"/>
          </a:xfrm>
          <a:prstGeom prst="rect">
            <a:avLst/>
          </a:prstGeom>
          <a:ln>
            <a:noFill/>
          </a:ln>
          <a:effectLst>
            <a:outerShdw blurRad="50800" dist="38100" dir="2700000">
              <a:srgbClr val="000000">
                <a:alpha val="43000"/>
              </a:srgbClr>
            </a:outerShdw>
            <a:softEdge rad="112500"/>
          </a:effectLst>
        </p:spPr>
      </p:pic>
      <p:sp>
        <p:nvSpPr>
          <p:cNvPr id="61443" name="TextBox 8"/>
          <p:cNvSpPr txBox="1">
            <a:spLocks noChangeArrowheads="1"/>
          </p:cNvSpPr>
          <p:nvPr/>
        </p:nvSpPr>
        <p:spPr bwMode="auto">
          <a:xfrm>
            <a:off x="7188078" y="6238875"/>
            <a:ext cx="1955922" cy="369332"/>
          </a:xfrm>
          <a:prstGeom prst="rect">
            <a:avLst/>
          </a:prstGeom>
          <a:noFill/>
          <a:ln w="9525">
            <a:noFill/>
            <a:miter lim="800000"/>
            <a:headEnd/>
            <a:tailEnd/>
          </a:ln>
        </p:spPr>
        <p:txBody>
          <a:bodyPr wrap="none">
            <a:spAutoFit/>
          </a:bodyPr>
          <a:lstStyle/>
          <a:p>
            <a:pPr algn="r"/>
            <a:r>
              <a:rPr lang="en-US" dirty="0">
                <a:latin typeface="Calibri" pitchFamily="34" charset="0"/>
              </a:rPr>
              <a:t>Handout </a:t>
            </a:r>
            <a:r>
              <a:rPr lang="en-US">
                <a:latin typeface="Calibri" pitchFamily="34" charset="0"/>
              </a:rPr>
              <a:t>page </a:t>
            </a:r>
            <a:r>
              <a:rPr lang="en-US" smtClean="0">
                <a:latin typeface="Calibri" pitchFamily="34" charset="0"/>
              </a:rPr>
              <a:t>18</a:t>
            </a:r>
            <a:endParaRPr lang="en-US" dirty="0">
              <a:latin typeface="Calibri" pitchFamily="34" charset="0"/>
            </a:endParaRPr>
          </a:p>
        </p:txBody>
      </p:sp>
      <p:sp>
        <p:nvSpPr>
          <p:cNvPr id="14" name="TextBox 13"/>
          <p:cNvSpPr txBox="1">
            <a:spLocks noChangeArrowheads="1"/>
          </p:cNvSpPr>
          <p:nvPr/>
        </p:nvSpPr>
        <p:spPr bwMode="auto">
          <a:xfrm>
            <a:off x="140824" y="647673"/>
            <a:ext cx="8963492" cy="5176837"/>
          </a:xfrm>
          <a:prstGeom prst="rect">
            <a:avLst/>
          </a:prstGeom>
          <a:solidFill>
            <a:schemeClr val="bg1">
              <a:alpha val="79999"/>
            </a:schemeClr>
          </a:solidFill>
          <a:ln w="9525">
            <a:noFill/>
            <a:miter lim="800000"/>
            <a:headEnd/>
            <a:tailEnd/>
          </a:ln>
        </p:spPr>
        <p:txBody>
          <a:bodyPr anchor="ctr"/>
          <a:lstStyle/>
          <a:p>
            <a:pPr marL="228600">
              <a:spcBef>
                <a:spcPts val="1200"/>
              </a:spcBef>
              <a:spcAft>
                <a:spcPts val="1200"/>
              </a:spcAft>
            </a:pPr>
            <a:r>
              <a:rPr lang="en-US" sz="2500" dirty="0">
                <a:latin typeface="Calibri" pitchFamily="34" charset="0"/>
              </a:rPr>
              <a:t>Individually read the narrative</a:t>
            </a:r>
            <a:r>
              <a:rPr lang="en-US" sz="2500" dirty="0" smtClean="0">
                <a:latin typeface="Calibri" pitchFamily="34" charset="0"/>
              </a:rPr>
              <a:t> in the FFT book for </a:t>
            </a:r>
            <a:r>
              <a:rPr lang="en-US" sz="2500" dirty="0">
                <a:latin typeface="Calibri" pitchFamily="34" charset="0"/>
              </a:rPr>
              <a:t>your assigned component. With your </a:t>
            </a:r>
            <a:r>
              <a:rPr lang="en-US" sz="2500" dirty="0" smtClean="0">
                <a:latin typeface="Calibri" pitchFamily="34" charset="0"/>
              </a:rPr>
              <a:t>table-group </a:t>
            </a:r>
            <a:r>
              <a:rPr lang="en-US" sz="2500" dirty="0">
                <a:latin typeface="Calibri" pitchFamily="34" charset="0"/>
              </a:rPr>
              <a:t>focused on</a:t>
            </a:r>
            <a:r>
              <a:rPr lang="en-US" sz="2500" dirty="0" smtClean="0">
                <a:latin typeface="Calibri" pitchFamily="34" charset="0"/>
              </a:rPr>
              <a:t> that one </a:t>
            </a:r>
            <a:r>
              <a:rPr lang="en-US" sz="2500" dirty="0">
                <a:latin typeface="Calibri" pitchFamily="34" charset="0"/>
              </a:rPr>
              <a:t>component, write a brief </a:t>
            </a:r>
            <a:r>
              <a:rPr lang="en-US" sz="2500" dirty="0" smtClean="0">
                <a:latin typeface="Calibri" pitchFamily="34" charset="0"/>
              </a:rPr>
              <a:t>summary </a:t>
            </a:r>
            <a:r>
              <a:rPr lang="en-US" sz="2500" dirty="0">
                <a:latin typeface="Calibri" pitchFamily="34" charset="0"/>
              </a:rPr>
              <a:t>on the top half of your chart </a:t>
            </a:r>
            <a:r>
              <a:rPr lang="en-US" sz="2500" dirty="0" smtClean="0">
                <a:latin typeface="Calibri" pitchFamily="34" charset="0"/>
              </a:rPr>
              <a:t>paper </a:t>
            </a:r>
            <a:r>
              <a:rPr lang="en-US" sz="2500" dirty="0">
                <a:latin typeface="Calibri" pitchFamily="34" charset="0"/>
              </a:rPr>
              <a:t>of the key ideas of your component. What would it look like at the proficient level? How would this be different at the distinguished level?</a:t>
            </a:r>
          </a:p>
          <a:p>
            <a:pPr marL="228600">
              <a:spcBef>
                <a:spcPts val="1200"/>
              </a:spcBef>
              <a:spcAft>
                <a:spcPts val="1200"/>
              </a:spcAft>
            </a:pPr>
            <a:r>
              <a:rPr lang="en-US" sz="2500" dirty="0">
                <a:latin typeface="Calibri" pitchFamily="34" charset="0"/>
              </a:rPr>
              <a:t>Watch the video, and identify examples of your component in the classroom; write these on the bottom half of the chart paper.</a:t>
            </a:r>
          </a:p>
          <a:p>
            <a:pPr marL="228600">
              <a:spcBef>
                <a:spcPts val="0"/>
              </a:spcBef>
            </a:pPr>
            <a:r>
              <a:rPr lang="en-US" sz="2500" dirty="0">
                <a:latin typeface="Calibri" pitchFamily="34" charset="0"/>
              </a:rPr>
              <a:t>Participate in a gallery walk, and review the work of the</a:t>
            </a:r>
            <a:r>
              <a:rPr lang="en-US" sz="2500" dirty="0" smtClean="0">
                <a:latin typeface="Calibri" pitchFamily="34" charset="0"/>
              </a:rPr>
              <a:t> </a:t>
            </a:r>
            <a:br>
              <a:rPr lang="en-US" sz="2500" dirty="0" smtClean="0">
                <a:latin typeface="Calibri" pitchFamily="34" charset="0"/>
              </a:rPr>
            </a:br>
            <a:r>
              <a:rPr lang="en-US" sz="2500" dirty="0" smtClean="0">
                <a:latin typeface="Calibri" pitchFamily="34" charset="0"/>
              </a:rPr>
              <a:t>other </a:t>
            </a:r>
            <a:r>
              <a:rPr lang="en-US" sz="2500" dirty="0">
                <a:latin typeface="Calibri" pitchFamily="34" charset="0"/>
              </a:rPr>
              <a:t>groups.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4">
                                            <p:bg/>
                                          </p:spTgt>
                                        </p:tgtEl>
                                        <p:attrNameLst>
                                          <p:attrName>style.visibility</p:attrName>
                                        </p:attrNameLst>
                                      </p:cBhvr>
                                      <p:to>
                                        <p:strVal val="visible"/>
                                      </p:to>
                                    </p:set>
                                    <p:animEffect transition="in" filter="fade">
                                      <p:cBhvr>
                                        <p:cTn id="7" dur="1000"/>
                                        <p:tgtEl>
                                          <p:spTgt spid="1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100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100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fade">
                                      <p:cBhvr>
                                        <p:cTn id="17" dur="1000"/>
                                        <p:tgtEl>
                                          <p:spTgt spid="1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100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fade">
                                      <p:cBhvr>
                                        <p:cTn id="22" dur="10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457200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p:txBody>
      </p:sp>
      <p:sp>
        <p:nvSpPr>
          <p:cNvPr id="59" name="TextBox 58"/>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r>
              <a:rPr lang="en-US" sz="1500" dirty="0">
                <a:latin typeface="+mn-lt"/>
                <a:cs typeface="+mn-cs"/>
              </a:rPr>
              <a:t>	</a:t>
            </a:r>
          </a:p>
        </p:txBody>
      </p:sp>
      <p:sp>
        <p:nvSpPr>
          <p:cNvPr id="39" name="TextBox 38"/>
          <p:cNvSpPr txBox="1"/>
          <p:nvPr/>
        </p:nvSpPr>
        <p:spPr>
          <a:xfrm>
            <a:off x="4572000" y="342899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64" name="TextBox 63"/>
          <p:cNvSpPr txBox="1"/>
          <p:nvPr/>
        </p:nvSpPr>
        <p:spPr>
          <a:xfrm>
            <a:off x="4572000" y="342899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38" name="TextBox 37"/>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3" name="TextBox 62"/>
          <p:cNvSpPr txBox="1"/>
          <p:nvPr/>
        </p:nvSpPr>
        <p:spPr>
          <a:xfrm>
            <a:off x="4572000" y="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0" name="TextBox 59"/>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p:txBody>
      </p:sp>
      <p:sp>
        <p:nvSpPr>
          <p:cNvPr id="58" name="TextBox 57"/>
          <p:cNvSpPr txBox="1"/>
          <p:nvPr/>
        </p:nvSpPr>
        <p:spPr>
          <a:xfrm>
            <a:off x="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p:txBody>
      </p:sp>
      <p:sp>
        <p:nvSpPr>
          <p:cNvPr id="32" name="TextBox 31"/>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4a	Reflecting on Teaching</a:t>
            </a:r>
          </a:p>
          <a:p>
            <a:pPr fontAlgn="auto">
              <a:spcBef>
                <a:spcPts val="0"/>
              </a:spcBef>
              <a:spcAft>
                <a:spcPts val="0"/>
              </a:spcAft>
              <a:tabLst>
                <a:tab pos="342900" algn="l"/>
              </a:tabLst>
              <a:defRPr/>
            </a:pPr>
            <a:r>
              <a:rPr lang="en-US" sz="1500" dirty="0">
                <a:latin typeface="+mn-lt"/>
                <a:cs typeface="+mn-cs"/>
              </a:rPr>
              <a:t>4b	Maintaining Accurate Records</a:t>
            </a:r>
          </a:p>
          <a:p>
            <a:pPr fontAlgn="auto">
              <a:spcBef>
                <a:spcPts val="0"/>
              </a:spcBef>
              <a:spcAft>
                <a:spcPts val="0"/>
              </a:spcAft>
              <a:tabLst>
                <a:tab pos="342900" algn="l"/>
              </a:tabLst>
              <a:defRPr/>
            </a:pPr>
            <a:r>
              <a:rPr lang="en-US" sz="1500" dirty="0">
                <a:latin typeface="+mn-lt"/>
                <a:cs typeface="+mn-cs"/>
              </a:rPr>
              <a:t>4c	Communicating with Families</a:t>
            </a:r>
          </a:p>
          <a:p>
            <a:pPr fontAlgn="auto">
              <a:spcBef>
                <a:spcPts val="0"/>
              </a:spcBef>
              <a:spcAft>
                <a:spcPts val="0"/>
              </a:spcAft>
              <a:tabLst>
                <a:tab pos="342900" algn="l"/>
              </a:tabLst>
              <a:defRPr/>
            </a:pPr>
            <a:r>
              <a:rPr lang="en-US" sz="1500" dirty="0">
                <a:latin typeface="+mn-lt"/>
                <a:cs typeface="+mn-cs"/>
              </a:rPr>
              <a:t>4d	Participating in a Professional Community</a:t>
            </a:r>
          </a:p>
          <a:p>
            <a:pPr fontAlgn="auto">
              <a:spcBef>
                <a:spcPts val="0"/>
              </a:spcBef>
              <a:spcAft>
                <a:spcPts val="0"/>
              </a:spcAft>
              <a:tabLst>
                <a:tab pos="342900" algn="l"/>
              </a:tabLst>
              <a:defRPr/>
            </a:pPr>
            <a:r>
              <a:rPr lang="en-US" sz="1500" dirty="0">
                <a:latin typeface="+mn-lt"/>
                <a:cs typeface="+mn-cs"/>
              </a:rPr>
              <a:t>4e	Growing and Developing Professionally</a:t>
            </a:r>
          </a:p>
          <a:p>
            <a:pPr fontAlgn="auto">
              <a:spcBef>
                <a:spcPts val="0"/>
              </a:spcBef>
              <a:spcAft>
                <a:spcPts val="0"/>
              </a:spcAft>
              <a:tabLst>
                <a:tab pos="342900" algn="l"/>
              </a:tabLst>
              <a:defRPr/>
            </a:pPr>
            <a:r>
              <a:rPr lang="en-US" sz="1500" dirty="0">
                <a:latin typeface="+mn-lt"/>
                <a:cs typeface="+mn-cs"/>
              </a:rPr>
              <a:t>4f	Showing Professionalism</a:t>
            </a:r>
          </a:p>
        </p:txBody>
      </p:sp>
      <p:sp>
        <p:nvSpPr>
          <p:cNvPr id="11" name="TextBox 10"/>
          <p:cNvSpPr txBox="1"/>
          <p:nvPr/>
        </p:nvSpPr>
        <p:spPr>
          <a:xfrm>
            <a:off x="0" y="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1a	Demonstrating Knowledge of Content &amp; Pedagogy</a:t>
            </a:r>
          </a:p>
          <a:p>
            <a:pPr fontAlgn="auto">
              <a:spcBef>
                <a:spcPts val="0"/>
              </a:spcBef>
              <a:spcAft>
                <a:spcPts val="0"/>
              </a:spcAft>
              <a:tabLst>
                <a:tab pos="342900" algn="l"/>
              </a:tabLst>
              <a:defRPr/>
            </a:pPr>
            <a:r>
              <a:rPr lang="en-US" sz="1500" dirty="0">
                <a:latin typeface="+mn-lt"/>
                <a:cs typeface="+mn-cs"/>
              </a:rPr>
              <a:t>1b	Demonstrating Knowledge of Students</a:t>
            </a:r>
          </a:p>
          <a:p>
            <a:pPr fontAlgn="auto">
              <a:spcBef>
                <a:spcPts val="0"/>
              </a:spcBef>
              <a:spcAft>
                <a:spcPts val="0"/>
              </a:spcAft>
              <a:tabLst>
                <a:tab pos="342900" algn="l"/>
              </a:tabLst>
              <a:defRPr/>
            </a:pPr>
            <a:r>
              <a:rPr lang="en-US" sz="1500" dirty="0">
                <a:latin typeface="+mn-lt"/>
                <a:cs typeface="+mn-cs"/>
              </a:rPr>
              <a:t>1c	Setting Instructional Outcomes</a:t>
            </a:r>
          </a:p>
          <a:p>
            <a:pPr fontAlgn="auto">
              <a:spcBef>
                <a:spcPts val="0"/>
              </a:spcBef>
              <a:spcAft>
                <a:spcPts val="0"/>
              </a:spcAft>
              <a:tabLst>
                <a:tab pos="342900" algn="l"/>
              </a:tabLst>
              <a:defRPr/>
            </a:pPr>
            <a:r>
              <a:rPr lang="en-US" sz="1500" dirty="0">
                <a:latin typeface="+mn-lt"/>
                <a:cs typeface="+mn-cs"/>
              </a:rPr>
              <a:t>1d	Demonstrating Knowledge of Resources</a:t>
            </a:r>
          </a:p>
          <a:p>
            <a:pPr fontAlgn="auto">
              <a:spcBef>
                <a:spcPts val="0"/>
              </a:spcBef>
              <a:spcAft>
                <a:spcPts val="0"/>
              </a:spcAft>
              <a:tabLst>
                <a:tab pos="342900" algn="l"/>
              </a:tabLst>
              <a:defRPr/>
            </a:pPr>
            <a:r>
              <a:rPr lang="en-US" sz="1500" dirty="0">
                <a:latin typeface="+mn-lt"/>
                <a:cs typeface="+mn-cs"/>
              </a:rPr>
              <a:t>1e	Designing Coherent Instruction</a:t>
            </a:r>
          </a:p>
          <a:p>
            <a:pPr fontAlgn="auto">
              <a:spcBef>
                <a:spcPts val="0"/>
              </a:spcBef>
              <a:spcAft>
                <a:spcPts val="0"/>
              </a:spcAft>
              <a:tabLst>
                <a:tab pos="342900" algn="l"/>
              </a:tabLst>
              <a:defRPr/>
            </a:pPr>
            <a:r>
              <a:rPr lang="en-US" sz="1500" dirty="0">
                <a:latin typeface="+mn-lt"/>
                <a:cs typeface="+mn-cs"/>
              </a:rPr>
              <a:t>1f	Designing Student Assessment</a:t>
            </a:r>
          </a:p>
        </p:txBody>
      </p:sp>
      <p:sp>
        <p:nvSpPr>
          <p:cNvPr id="83" name="Rectangle 82"/>
          <p:cNvSpPr/>
          <p:nvPr/>
        </p:nvSpPr>
        <p:spPr>
          <a:xfrm>
            <a:off x="2057400" y="3124201"/>
            <a:ext cx="5054600" cy="609594"/>
          </a:xfrm>
          <a:prstGeom prst="rect">
            <a:avLst/>
          </a:prstGeom>
          <a:solidFill>
            <a:schemeClr val="accent6">
              <a:lumMod val="50000"/>
            </a:schemeClr>
          </a:solidFill>
          <a:effectLst>
            <a:glow>
              <a:schemeClr val="accent6">
                <a:lumMod val="60000"/>
                <a:lumOff val="40000"/>
              </a:schemeClr>
            </a:glow>
            <a:outerShdw blurRad="40000" dist="23000" dir="5400000" rotWithShape="0">
              <a:srgbClr val="000000">
                <a:alpha val="35000"/>
              </a:srgbClr>
            </a:outerShdw>
            <a:softEdge rad="50800"/>
          </a:effectLst>
        </p:spPr>
        <p:style>
          <a:lnRef idx="1">
            <a:schemeClr val="accent1"/>
          </a:lnRef>
          <a:fillRef idx="3">
            <a:schemeClr val="accent1"/>
          </a:fillRef>
          <a:effectRef idx="2">
            <a:schemeClr val="accent1"/>
          </a:effectRef>
          <a:fontRef idx="minor">
            <a:schemeClr val="lt1"/>
          </a:fontRef>
        </p:style>
        <p:txBody>
          <a:bodyPr tIns="91440" bIns="91440" anchor="ctr"/>
          <a:lstStyle/>
          <a:p>
            <a:pPr algn="ctr" fontAlgn="auto">
              <a:spcBef>
                <a:spcPts val="0"/>
              </a:spcBef>
              <a:spcAft>
                <a:spcPts val="0"/>
              </a:spcAft>
              <a:defRPr/>
            </a:pPr>
            <a:r>
              <a:rPr lang="en-US" sz="2200" dirty="0"/>
              <a:t>The Danielson Framework for Teaching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1000"/>
                                        <p:tgtEl>
                                          <p:spTgt spid="59"/>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childTnLst>
                                </p:cTn>
                              </p:par>
                              <p:par>
                                <p:cTn id="24" presetID="10" presetClass="entr" presetSubtype="0"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1000"/>
                                        <p:tgtEl>
                                          <p:spTgt spid="63"/>
                                        </p:tgtEl>
                                      </p:cBhvr>
                                    </p:animEffect>
                                  </p:childTnLst>
                                </p:cTn>
                              </p:par>
                              <p:par>
                                <p:cTn id="39" presetID="10" presetClass="entr" presetSubtype="0" fill="hold"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latin typeface="Calibri"/>
                <a:ea typeface="+mj-ea"/>
                <a:cs typeface="Calibri"/>
              </a:rPr>
              <a:t>The Nature of Engagement</a:t>
            </a:r>
          </a:p>
        </p:txBody>
      </p:sp>
      <p:pic>
        <p:nvPicPr>
          <p:cNvPr id="8" name="Picture 7" descr="brain3.jpg"/>
          <p:cNvPicPr>
            <a:picLocks noChangeAspect="1"/>
          </p:cNvPicPr>
          <p:nvPr/>
        </p:nvPicPr>
        <p:blipFill>
          <a:blip r:embed="rId3"/>
          <a:srcRect t="7843" b="9412"/>
          <a:stretch>
            <a:fillRect/>
          </a:stretch>
        </p:blipFill>
        <p:spPr>
          <a:xfrm>
            <a:off x="523875" y="936625"/>
            <a:ext cx="8126500" cy="4785224"/>
          </a:xfrm>
          <a:prstGeom prst="rect">
            <a:avLst/>
          </a:prstGeom>
          <a:ln>
            <a:noFill/>
          </a:ln>
          <a:effectLst>
            <a:softEdge rad="112500"/>
          </a:effectLst>
        </p:spPr>
      </p:pic>
      <p:sp>
        <p:nvSpPr>
          <p:cNvPr id="9" name="TextBox 8"/>
          <p:cNvSpPr txBox="1"/>
          <p:nvPr/>
        </p:nvSpPr>
        <p:spPr>
          <a:xfrm>
            <a:off x="215900" y="841375"/>
            <a:ext cx="8610600" cy="4894263"/>
          </a:xfrm>
          <a:prstGeom prst="rect">
            <a:avLst/>
          </a:prstGeom>
          <a:solidFill>
            <a:schemeClr val="bg1">
              <a:alpha val="80000"/>
            </a:schemeClr>
          </a:solidFill>
        </p:spPr>
        <p:txBody>
          <a:bodyPr anchor="ctr"/>
          <a:lstStyle/>
          <a:p>
            <a:pPr lvl="1" algn="ctr" fontAlgn="auto">
              <a:spcBef>
                <a:spcPts val="0"/>
              </a:spcBef>
              <a:spcAft>
                <a:spcPts val="0"/>
              </a:spcAft>
              <a:defRPr/>
            </a:pPr>
            <a:r>
              <a:rPr lang="en-US" sz="2000" i="1" dirty="0">
                <a:latin typeface="+mn-lt"/>
                <a:cs typeface="+mn-cs"/>
              </a:rPr>
              <a:t>Enhancing Professional </a:t>
            </a:r>
            <a:r>
              <a:rPr lang="en-US" sz="2000" i="1" dirty="0" smtClean="0">
                <a:latin typeface="+mn-lt"/>
                <a:cs typeface="+mn-cs"/>
              </a:rPr>
              <a:t>Practice: </a:t>
            </a:r>
            <a:r>
              <a:rPr lang="en-US" sz="2000" i="1" dirty="0">
                <a:latin typeface="+mn-lt"/>
                <a:cs typeface="+mn-cs"/>
              </a:rPr>
              <a:t>A Framework for Teaching</a:t>
            </a:r>
          </a:p>
          <a:p>
            <a:pPr lvl="1" fontAlgn="auto">
              <a:spcBef>
                <a:spcPts val="0"/>
              </a:spcBef>
              <a:spcAft>
                <a:spcPts val="0"/>
              </a:spcAft>
              <a:defRPr/>
            </a:pPr>
            <a:r>
              <a:rPr lang="en-US" sz="2200" dirty="0">
                <a:latin typeface="+mn-lt"/>
                <a:cs typeface="+mn-cs"/>
              </a:rPr>
              <a:t>1’s read book pp. 15-17: The Nature of Learning</a:t>
            </a:r>
          </a:p>
          <a:p>
            <a:pPr lvl="1" fontAlgn="auto">
              <a:spcBef>
                <a:spcPts val="0"/>
              </a:spcBef>
              <a:spcAft>
                <a:spcPts val="0"/>
              </a:spcAft>
              <a:defRPr/>
            </a:pPr>
            <a:r>
              <a:rPr lang="en-US" sz="2200" dirty="0">
                <a:latin typeface="+mn-lt"/>
                <a:cs typeface="+mn-cs"/>
              </a:rPr>
              <a:t>2’s read book pp. 82-85: 3c Engaging Students in Learning</a:t>
            </a:r>
          </a:p>
          <a:p>
            <a:pPr lvl="1" fontAlgn="auto">
              <a:spcBef>
                <a:spcPts val="0"/>
              </a:spcBef>
              <a:spcAft>
                <a:spcPts val="0"/>
              </a:spcAft>
              <a:defRPr/>
            </a:pPr>
            <a:r>
              <a:rPr lang="en-US" sz="2200" dirty="0">
                <a:latin typeface="+mn-lt"/>
                <a:cs typeface="+mn-cs"/>
              </a:rPr>
              <a:t>3’s read book pp. 55-59: 1e Designing Coherent Instruction</a:t>
            </a:r>
          </a:p>
          <a:p>
            <a:pPr marL="1554480" lvl="1" fontAlgn="auto">
              <a:spcBef>
                <a:spcPts val="0"/>
              </a:spcBef>
              <a:spcAft>
                <a:spcPts val="0"/>
              </a:spcAft>
              <a:defRPr/>
            </a:pPr>
            <a:endParaRPr lang="en-US" sz="2200" dirty="0">
              <a:latin typeface="+mn-lt"/>
              <a:cs typeface="+mn-cs"/>
            </a:endParaRPr>
          </a:p>
          <a:p>
            <a:pPr marL="1097280" indent="-342900" fontAlgn="auto">
              <a:spcBef>
                <a:spcPts val="0"/>
              </a:spcBef>
              <a:spcAft>
                <a:spcPts val="0"/>
              </a:spcAft>
              <a:buFont typeface="+mj-lt"/>
              <a:buAutoNum type="arabicPeriod"/>
              <a:defRPr/>
            </a:pPr>
            <a:r>
              <a:rPr lang="en-US" sz="2200" dirty="0">
                <a:latin typeface="+mn-lt"/>
                <a:cs typeface="+mn-cs"/>
              </a:rPr>
              <a:t>Share highlights from your reading and jointly create a </a:t>
            </a:r>
            <a:r>
              <a:rPr lang="en-US" sz="2200" dirty="0" smtClean="0">
                <a:latin typeface="+mn-lt"/>
                <a:cs typeface="+mn-cs"/>
              </a:rPr>
              <a:t/>
            </a:r>
            <a:br>
              <a:rPr lang="en-US" sz="2200" dirty="0" smtClean="0">
                <a:latin typeface="+mn-lt"/>
                <a:cs typeface="+mn-cs"/>
              </a:rPr>
            </a:br>
            <a:r>
              <a:rPr lang="en-US" sz="2200" dirty="0" smtClean="0">
                <a:latin typeface="+mn-lt"/>
                <a:cs typeface="+mn-cs"/>
              </a:rPr>
              <a:t>definition </a:t>
            </a:r>
            <a:r>
              <a:rPr lang="en-US" sz="2200" dirty="0">
                <a:latin typeface="+mn-lt"/>
                <a:cs typeface="+mn-cs"/>
              </a:rPr>
              <a:t>of engagement</a:t>
            </a:r>
          </a:p>
          <a:p>
            <a:pPr marL="1097280" indent="-342900" fontAlgn="auto">
              <a:spcBef>
                <a:spcPts val="0"/>
              </a:spcBef>
              <a:spcAft>
                <a:spcPts val="0"/>
              </a:spcAft>
              <a:buFont typeface="+mj-lt"/>
              <a:buAutoNum type="arabicPeriod"/>
              <a:defRPr/>
            </a:pPr>
            <a:r>
              <a:rPr lang="en-US" sz="2200" dirty="0">
                <a:latin typeface="+mn-lt"/>
                <a:cs typeface="+mn-cs"/>
              </a:rPr>
              <a:t>Discuss and identify specific strategies that would result</a:t>
            </a:r>
            <a:r>
              <a:rPr lang="en-US" sz="2200" dirty="0" smtClean="0">
                <a:latin typeface="+mn-lt"/>
                <a:cs typeface="+mn-cs"/>
              </a:rPr>
              <a:t> </a:t>
            </a:r>
            <a:br>
              <a:rPr lang="en-US" sz="2200" dirty="0" smtClean="0">
                <a:latin typeface="+mn-lt"/>
                <a:cs typeface="+mn-cs"/>
              </a:rPr>
            </a:br>
            <a:r>
              <a:rPr lang="en-US" sz="2200" dirty="0" smtClean="0">
                <a:latin typeface="+mn-lt"/>
                <a:cs typeface="+mn-cs"/>
              </a:rPr>
              <a:t>in </a:t>
            </a:r>
            <a:r>
              <a:rPr lang="en-US" sz="2200" dirty="0">
                <a:latin typeface="+mn-lt"/>
                <a:cs typeface="+mn-cs"/>
              </a:rPr>
              <a:t>engagement</a:t>
            </a:r>
          </a:p>
          <a:p>
            <a:pPr marL="1097280" indent="-342900" fontAlgn="auto">
              <a:spcBef>
                <a:spcPts val="0"/>
              </a:spcBef>
              <a:spcAft>
                <a:spcPts val="0"/>
              </a:spcAft>
              <a:buFont typeface="+mj-lt"/>
              <a:buAutoNum type="arabicPeriod"/>
              <a:defRPr/>
            </a:pPr>
            <a:r>
              <a:rPr lang="en-US" sz="2200" dirty="0">
                <a:latin typeface="+mn-lt"/>
                <a:cs typeface="+mn-cs"/>
              </a:rPr>
              <a:t>Display your thinking on a poster and be prepared to</a:t>
            </a:r>
            <a:r>
              <a:rPr lang="en-US" sz="2200" dirty="0" smtClean="0">
                <a:latin typeface="+mn-lt"/>
                <a:cs typeface="+mn-cs"/>
              </a:rPr>
              <a:t> </a:t>
            </a:r>
            <a:br>
              <a:rPr lang="en-US" sz="2200" dirty="0" smtClean="0">
                <a:latin typeface="+mn-lt"/>
                <a:cs typeface="+mn-cs"/>
              </a:rPr>
            </a:br>
            <a:r>
              <a:rPr lang="en-US" sz="2200" dirty="0" smtClean="0">
                <a:latin typeface="+mn-lt"/>
                <a:cs typeface="+mn-cs"/>
              </a:rPr>
              <a:t>share</a:t>
            </a:r>
            <a:endParaRPr lang="en-US" sz="2200" dirty="0">
              <a:latin typeface="+mn-lt"/>
              <a:cs typeface="+mn-cs"/>
            </a:endParaRPr>
          </a:p>
          <a:p>
            <a:pPr marL="1097280" indent="-342900" fontAlgn="auto">
              <a:spcBef>
                <a:spcPts val="0"/>
              </a:spcBef>
              <a:spcAft>
                <a:spcPts val="0"/>
              </a:spcAft>
              <a:buFont typeface="+mj-lt"/>
              <a:buAutoNum type="arabicPeriod"/>
              <a:defRPr/>
            </a:pPr>
            <a:r>
              <a:rPr lang="en-US" sz="2200" dirty="0">
                <a:latin typeface="+mn-lt"/>
                <a:cs typeface="+mn-cs"/>
              </a:rPr>
              <a:t>Critique others’ “engaging thoughts”</a:t>
            </a:r>
          </a:p>
          <a:p>
            <a:pPr marL="1097280" indent="-342900" fontAlgn="auto">
              <a:spcBef>
                <a:spcPts val="0"/>
              </a:spcBef>
              <a:spcAft>
                <a:spcPts val="0"/>
              </a:spcAft>
              <a:buFont typeface="+mj-lt"/>
              <a:buAutoNum type="arabicPeriod"/>
              <a:defRPr/>
            </a:pPr>
            <a:r>
              <a:rPr lang="en-US" sz="2200" dirty="0">
                <a:latin typeface="+mn-lt"/>
                <a:cs typeface="+mn-cs"/>
              </a:rPr>
              <a:t>Review the feedback given to your poster</a:t>
            </a:r>
          </a:p>
        </p:txBody>
      </p:sp>
      <p:pic>
        <p:nvPicPr>
          <p:cNvPr id="11" name="Picture 7" descr="HiResDanielson_logo.png"/>
          <p:cNvPicPr>
            <a:picLocks noChangeAspect="1"/>
          </p:cNvPicPr>
          <p:nvPr/>
        </p:nvPicPr>
        <p:blipFill>
          <a:blip r:embed="rId4"/>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1000"/>
                                        <p:tgtEl>
                                          <p:spTgt spid="9">
                                            <p:bg/>
                                          </p:spTgt>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1000"/>
                                        <p:tgtEl>
                                          <p:spTgt spid="9">
                                            <p:txEl>
                                              <p:pRg st="0" end="0"/>
                                            </p:txEl>
                                          </p:spTgt>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fade">
                                      <p:cBhvr>
                                        <p:cTn id="13" dur="1000"/>
                                        <p:tgtEl>
                                          <p:spTgt spid="9">
                                            <p:txEl>
                                              <p:pRg st="1" end="1"/>
                                            </p:txEl>
                                          </p:spTgt>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fade">
                                      <p:cBhvr>
                                        <p:cTn id="16" dur="1000"/>
                                        <p:tgtEl>
                                          <p:spTgt spid="9">
                                            <p:txEl>
                                              <p:pRg st="2" end="2"/>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1000"/>
                                        <p:tgtEl>
                                          <p:spTgt spid="9">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1000"/>
                                  </p:stCondLst>
                                  <p:childTnLst>
                                    <p:set>
                                      <p:cBhvr>
                                        <p:cTn id="23" dur="1" fill="hold">
                                          <p:stCondLst>
                                            <p:cond delay="0"/>
                                          </p:stCondLst>
                                        </p:cTn>
                                        <p:tgtEl>
                                          <p:spTgt spid="9">
                                            <p:txEl>
                                              <p:pRg st="5" end="5"/>
                                            </p:txEl>
                                          </p:spTgt>
                                        </p:tgtEl>
                                        <p:attrNameLst>
                                          <p:attrName>style.visibility</p:attrName>
                                        </p:attrNameLst>
                                      </p:cBhvr>
                                      <p:to>
                                        <p:strVal val="visible"/>
                                      </p:to>
                                    </p:set>
                                    <p:animEffect transition="in" filter="fade">
                                      <p:cBhvr>
                                        <p:cTn id="24" dur="1000"/>
                                        <p:tgtEl>
                                          <p:spTgt spid="9">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10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1000"/>
                                        <p:tgtEl>
                                          <p:spTgt spid="9">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1000"/>
                                  </p:stCondLst>
                                  <p:childTnLst>
                                    <p:set>
                                      <p:cBhvr>
                                        <p:cTn id="33" dur="1" fill="hold">
                                          <p:stCondLst>
                                            <p:cond delay="0"/>
                                          </p:stCondLst>
                                        </p:cTn>
                                        <p:tgtEl>
                                          <p:spTgt spid="9">
                                            <p:txEl>
                                              <p:pRg st="7" end="7"/>
                                            </p:txEl>
                                          </p:spTgt>
                                        </p:tgtEl>
                                        <p:attrNameLst>
                                          <p:attrName>style.visibility</p:attrName>
                                        </p:attrNameLst>
                                      </p:cBhvr>
                                      <p:to>
                                        <p:strVal val="visible"/>
                                      </p:to>
                                    </p:set>
                                    <p:animEffect transition="in" filter="fade">
                                      <p:cBhvr>
                                        <p:cTn id="34" dur="1000"/>
                                        <p:tgtEl>
                                          <p:spTgt spid="9">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1000"/>
                                  </p:stCondLst>
                                  <p:childTnLst>
                                    <p:set>
                                      <p:cBhvr>
                                        <p:cTn id="38" dur="1" fill="hold">
                                          <p:stCondLst>
                                            <p:cond delay="0"/>
                                          </p:stCondLst>
                                        </p:cTn>
                                        <p:tgtEl>
                                          <p:spTgt spid="9">
                                            <p:txEl>
                                              <p:pRg st="8" end="8"/>
                                            </p:txEl>
                                          </p:spTgt>
                                        </p:tgtEl>
                                        <p:attrNameLst>
                                          <p:attrName>style.visibility</p:attrName>
                                        </p:attrNameLst>
                                      </p:cBhvr>
                                      <p:to>
                                        <p:strVal val="visible"/>
                                      </p:to>
                                    </p:set>
                                    <p:animEffect transition="in" filter="fade">
                                      <p:cBhvr>
                                        <p:cTn id="39" dur="1000"/>
                                        <p:tgtEl>
                                          <p:spTgt spid="9">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1000"/>
                                  </p:stCondLst>
                                  <p:childTnLst>
                                    <p:set>
                                      <p:cBhvr>
                                        <p:cTn id="43" dur="1" fill="hold">
                                          <p:stCondLst>
                                            <p:cond delay="0"/>
                                          </p:stCondLst>
                                        </p:cTn>
                                        <p:tgtEl>
                                          <p:spTgt spid="9">
                                            <p:txEl>
                                              <p:pRg st="9" end="9"/>
                                            </p:txEl>
                                          </p:spTgt>
                                        </p:tgtEl>
                                        <p:attrNameLst>
                                          <p:attrName>style.visibility</p:attrName>
                                        </p:attrNameLst>
                                      </p:cBhvr>
                                      <p:to>
                                        <p:strVal val="visible"/>
                                      </p:to>
                                    </p:set>
                                    <p:animEffect transition="in" filter="fade">
                                      <p:cBhvr>
                                        <p:cTn id="44" dur="10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rtlCol="0">
            <a:normAutofit/>
          </a:bodyPr>
          <a:lstStyle/>
          <a:p>
            <a:pPr eaLnBrk="1" fontAlgn="auto" hangingPunct="1">
              <a:spcAft>
                <a:spcPts val="0"/>
              </a:spcAft>
              <a:defRPr/>
            </a:pPr>
            <a:r>
              <a:rPr lang="en-US" sz="3600" dirty="0" smtClean="0">
                <a:solidFill>
                  <a:schemeClr val="accent2">
                    <a:lumMod val="50000"/>
                  </a:schemeClr>
                </a:solidFill>
              </a:rPr>
              <a:t>Engaging Activities and Assignments</a:t>
            </a:r>
          </a:p>
        </p:txBody>
      </p:sp>
      <p:sp>
        <p:nvSpPr>
          <p:cNvPr id="22532" name="Rectangle 3"/>
          <p:cNvSpPr>
            <a:spLocks noGrp="1" noChangeArrowheads="1"/>
          </p:cNvSpPr>
          <p:nvPr>
            <p:ph type="body" idx="1"/>
          </p:nvPr>
        </p:nvSpPr>
        <p:spPr>
          <a:xfrm>
            <a:off x="457199" y="1320800"/>
            <a:ext cx="6516859" cy="4810125"/>
          </a:xfrm>
        </p:spPr>
        <p:txBody>
          <a:bodyPr/>
          <a:lstStyle/>
          <a:p>
            <a:pPr eaLnBrk="1" hangingPunct="1">
              <a:lnSpc>
                <a:spcPct val="90000"/>
              </a:lnSpc>
            </a:pPr>
            <a:r>
              <a:rPr lang="en-US" sz="2800" dirty="0" smtClean="0"/>
              <a:t>Students are answering a question or solving a problem</a:t>
            </a:r>
          </a:p>
          <a:p>
            <a:pPr eaLnBrk="1" hangingPunct="1">
              <a:lnSpc>
                <a:spcPct val="150000"/>
              </a:lnSpc>
            </a:pPr>
            <a:r>
              <a:rPr lang="en-US" sz="2800" dirty="0" smtClean="0"/>
              <a:t>Permit student choice and initiative</a:t>
            </a:r>
          </a:p>
          <a:p>
            <a:pPr eaLnBrk="1" hangingPunct="1">
              <a:lnSpc>
                <a:spcPct val="150000"/>
              </a:lnSpc>
            </a:pPr>
            <a:r>
              <a:rPr lang="en-US" sz="2800" dirty="0" smtClean="0"/>
              <a:t>Encourage depth rather than breadth</a:t>
            </a:r>
          </a:p>
          <a:p>
            <a:pPr eaLnBrk="1" hangingPunct="1">
              <a:lnSpc>
                <a:spcPct val="150000"/>
              </a:lnSpc>
            </a:pPr>
            <a:r>
              <a:rPr lang="en-US" sz="2800" dirty="0" smtClean="0"/>
              <a:t>Require student thinking</a:t>
            </a:r>
          </a:p>
          <a:p>
            <a:pPr eaLnBrk="1" hangingPunct="1">
              <a:lnSpc>
                <a:spcPct val="150000"/>
              </a:lnSpc>
            </a:pPr>
            <a:r>
              <a:rPr lang="en-US" sz="2800" dirty="0" smtClean="0"/>
              <a:t>Offer multiple levels of challenge</a:t>
            </a:r>
          </a:p>
          <a:p>
            <a:pPr eaLnBrk="1" hangingPunct="1">
              <a:lnSpc>
                <a:spcPct val="150000"/>
              </a:lnSpc>
            </a:pPr>
            <a:r>
              <a:rPr lang="en-US" sz="2800" dirty="0" smtClean="0"/>
              <a:t>Designed to be relevant and authentic  </a:t>
            </a:r>
          </a:p>
        </p:txBody>
      </p:sp>
      <p:pic>
        <p:nvPicPr>
          <p:cNvPr id="67588" name="Content Placeholder 5"/>
          <p:cNvPicPr>
            <a:picLocks noChangeAspect="1" noChangeArrowheads="1"/>
          </p:cNvPicPr>
          <p:nvPr/>
        </p:nvPicPr>
        <p:blipFill>
          <a:blip r:embed="rId2"/>
          <a:srcRect l="22302" r="22302"/>
          <a:stretch>
            <a:fillRect/>
          </a:stretch>
        </p:blipFill>
        <p:spPr bwMode="auto">
          <a:xfrm>
            <a:off x="6974058" y="3729038"/>
            <a:ext cx="2019300" cy="240188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3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5" descr="AgendaChecklist.jpg"/>
          <p:cNvPicPr>
            <a:picLocks noChangeAspect="1"/>
          </p:cNvPicPr>
          <p:nvPr/>
        </p:nvPicPr>
        <p:blipFill>
          <a:blip r:embed="rId3"/>
          <a:srcRect/>
          <a:stretch>
            <a:fillRect/>
          </a:stretch>
        </p:blipFill>
        <p:spPr bwMode="auto">
          <a:xfrm>
            <a:off x="3581400" y="3132138"/>
            <a:ext cx="5532438" cy="3703637"/>
          </a:xfrm>
          <a:prstGeom prst="rect">
            <a:avLst/>
          </a:prstGeom>
          <a:noFill/>
          <a:ln w="9525">
            <a:noFill/>
            <a:miter lim="800000"/>
            <a:headEnd/>
            <a:tailEnd/>
          </a:ln>
        </p:spPr>
      </p:pic>
      <p:sp>
        <p:nvSpPr>
          <p:cNvPr id="7" name="TextBox 6"/>
          <p:cNvSpPr txBox="1">
            <a:spLocks noChangeArrowheads="1"/>
          </p:cNvSpPr>
          <p:nvPr/>
        </p:nvSpPr>
        <p:spPr bwMode="auto">
          <a:xfrm>
            <a:off x="1049338" y="1227138"/>
            <a:ext cx="7356475" cy="4030662"/>
          </a:xfrm>
          <a:prstGeom prst="rect">
            <a:avLst/>
          </a:prstGeom>
          <a:noFill/>
          <a:ln w="9525">
            <a:noFill/>
            <a:miter lim="800000"/>
            <a:headEnd/>
            <a:tailEnd/>
          </a:ln>
        </p:spPr>
        <p:txBody>
          <a:bodyPr>
            <a:spAutoFit/>
          </a:bodyPr>
          <a:lstStyle/>
          <a:p>
            <a:pPr marL="228600" indent="-228600">
              <a:spcAft>
                <a:spcPts val="600"/>
              </a:spcAft>
              <a:buFont typeface="Arial" charset="0"/>
              <a:buChar char="•"/>
            </a:pPr>
            <a:r>
              <a:rPr lang="en-US" sz="2400" dirty="0">
                <a:latin typeface="Calibri" pitchFamily="34" charset="0"/>
              </a:rPr>
              <a:t>What is good teaching?</a:t>
            </a:r>
          </a:p>
          <a:p>
            <a:pPr marL="228600" indent="-228600">
              <a:spcAft>
                <a:spcPts val="600"/>
              </a:spcAft>
              <a:buFont typeface="Arial" charset="0"/>
              <a:buChar char="•"/>
            </a:pPr>
            <a:r>
              <a:rPr lang="en-US" sz="2400" dirty="0">
                <a:latin typeface="Calibri" pitchFamily="34" charset="0"/>
              </a:rPr>
              <a:t>Domain Overview</a:t>
            </a:r>
          </a:p>
          <a:p>
            <a:pPr marL="228600" indent="-228600">
              <a:spcAft>
                <a:spcPts val="600"/>
              </a:spcAft>
              <a:buFont typeface="Arial" charset="0"/>
              <a:buChar char="•"/>
            </a:pPr>
            <a:r>
              <a:rPr lang="en-US" sz="2400" dirty="0">
                <a:latin typeface="Calibri" pitchFamily="34" charset="0"/>
              </a:rPr>
              <a:t>Levels of Performance</a:t>
            </a:r>
          </a:p>
          <a:p>
            <a:pPr marL="228600" indent="-228600">
              <a:spcAft>
                <a:spcPts val="600"/>
              </a:spcAft>
              <a:buFont typeface="Arial" charset="0"/>
              <a:buChar char="•"/>
            </a:pPr>
            <a:r>
              <a:rPr lang="en-US" sz="2400" dirty="0">
                <a:latin typeface="Calibri" pitchFamily="34" charset="0"/>
              </a:rPr>
              <a:t>Domain 2: The Classroom Environment</a:t>
            </a:r>
          </a:p>
          <a:p>
            <a:pPr marL="228600" indent="-228600">
              <a:spcAft>
                <a:spcPts val="600"/>
              </a:spcAft>
              <a:buFont typeface="Arial" charset="0"/>
              <a:buChar char="•"/>
            </a:pPr>
            <a:r>
              <a:rPr lang="en-US" sz="2400" dirty="0">
                <a:latin typeface="Calibri" pitchFamily="34" charset="0"/>
              </a:rPr>
              <a:t>The Nature of Engagement</a:t>
            </a:r>
          </a:p>
          <a:p>
            <a:pPr marL="228600" indent="-228600">
              <a:spcAft>
                <a:spcPts val="600"/>
              </a:spcAft>
              <a:buFont typeface="Arial" charset="0"/>
              <a:buChar char="•"/>
            </a:pPr>
            <a:r>
              <a:rPr lang="en-US" sz="2400" dirty="0">
                <a:latin typeface="Calibri" pitchFamily="34" charset="0"/>
              </a:rPr>
              <a:t>Domain 3: Instruction</a:t>
            </a:r>
          </a:p>
          <a:p>
            <a:pPr marL="228600" indent="-228600">
              <a:spcAft>
                <a:spcPts val="600"/>
              </a:spcAft>
              <a:buFont typeface="Arial" charset="0"/>
              <a:buChar char="•"/>
            </a:pPr>
            <a:r>
              <a:rPr lang="en-US" sz="2400" dirty="0">
                <a:latin typeface="Calibri" pitchFamily="34" charset="0"/>
              </a:rPr>
              <a:t>Domain 1: Planning and Preparation</a:t>
            </a:r>
          </a:p>
          <a:p>
            <a:pPr marL="228600" indent="-228600">
              <a:spcAft>
                <a:spcPts val="600"/>
              </a:spcAft>
              <a:buFont typeface="Arial" charset="0"/>
              <a:buChar char="•"/>
            </a:pPr>
            <a:r>
              <a:rPr lang="en-US" sz="2400" dirty="0">
                <a:latin typeface="Calibri" pitchFamily="34" charset="0"/>
              </a:rPr>
              <a:t>Domain 4: Professional Responsibilities</a:t>
            </a:r>
          </a:p>
          <a:p>
            <a:pPr marL="228600" indent="-228600">
              <a:spcAft>
                <a:spcPts val="600"/>
              </a:spcAft>
              <a:buFont typeface="Arial" charset="0"/>
              <a:buChar char="•"/>
            </a:pPr>
            <a:r>
              <a:rPr lang="en-US" sz="2400" dirty="0">
                <a:latin typeface="Calibri" pitchFamily="34" charset="0"/>
              </a:rPr>
              <a:t>Reflection</a:t>
            </a:r>
          </a:p>
        </p:txBody>
      </p:sp>
      <p:sp>
        <p:nvSpPr>
          <p:cNvPr id="5" name="Title 1"/>
          <p:cNvSpPr txBox="1">
            <a:spLocks/>
          </p:cNvSpPr>
          <p:nvPr/>
        </p:nvSpPr>
        <p:spPr>
          <a:xfrm>
            <a:off x="-30163" y="0"/>
            <a:ext cx="9144001" cy="914400"/>
          </a:xfrm>
          <a:prstGeom prst="rect">
            <a:avLst/>
          </a:prstGeom>
        </p:spPr>
        <p:txBody>
          <a:bodyPr anchor="ctr">
            <a:normAutofit/>
          </a:bodyPr>
          <a:lstStyle/>
          <a:p>
            <a:pPr algn="ctr" fontAlgn="auto">
              <a:spcAft>
                <a:spcPts val="0"/>
              </a:spcAft>
              <a:defRPr/>
            </a:pPr>
            <a:r>
              <a:rPr lang="en-US" sz="3600" b="1" dirty="0">
                <a:latin typeface="Calibri"/>
                <a:ea typeface="+mj-ea"/>
                <a:cs typeface="Calibri"/>
              </a:rPr>
              <a:t>Agenda</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subTnLst>
                                    <p:animClr clrSpc="rgb" dir="cw">
                                      <p:cBhvr override="childStyle">
                                        <p:cTn dur="1" fill="hold" display="0" masterRel="nextClick" afterEffect="1"/>
                                        <p:tgtEl>
                                          <p:spTgt spid="7">
                                            <p:txEl>
                                              <p:pRg st="0" end="0"/>
                                            </p:txEl>
                                          </p:spTgt>
                                        </p:tgtEl>
                                        <p:attrNameLst>
                                          <p:attrName>ppt_c</p:attrName>
                                        </p:attrNameLst>
                                      </p:cBhvr>
                                      <p:to>
                                        <a:srgbClr val="B3B3B3"/>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childTnLst>
                                  <p:subTnLst>
                                    <p:animClr clrSpc="rgb" dir="cw">
                                      <p:cBhvr override="childStyle">
                                        <p:cTn dur="1" fill="hold" display="0" masterRel="nextClick" afterEffect="1"/>
                                        <p:tgtEl>
                                          <p:spTgt spid="7">
                                            <p:txEl>
                                              <p:pRg st="1" end="1"/>
                                            </p:txEl>
                                          </p:spTgt>
                                        </p:tgtEl>
                                        <p:attrNameLst>
                                          <p:attrName>ppt_c</p:attrName>
                                        </p:attrNameLst>
                                      </p:cBhvr>
                                      <p:to>
                                        <a:srgbClr val="B3B3B3"/>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1000"/>
                                        <p:tgtEl>
                                          <p:spTgt spid="7">
                                            <p:txEl>
                                              <p:pRg st="2" end="2"/>
                                            </p:txEl>
                                          </p:spTgt>
                                        </p:tgtEl>
                                      </p:cBhvr>
                                    </p:animEffect>
                                  </p:childTnLst>
                                  <p:subTnLst>
                                    <p:animClr clrSpc="rgb" dir="cw">
                                      <p:cBhvr override="childStyle">
                                        <p:cTn dur="1" fill="hold" display="0" masterRel="nextClick" afterEffect="1"/>
                                        <p:tgtEl>
                                          <p:spTgt spid="7">
                                            <p:txEl>
                                              <p:pRg st="2" end="2"/>
                                            </p:txEl>
                                          </p:spTgt>
                                        </p:tgtEl>
                                        <p:attrNameLst>
                                          <p:attrName>ppt_c</p:attrName>
                                        </p:attrNameLst>
                                      </p:cBhvr>
                                      <p:to>
                                        <a:srgbClr val="B3B3B3"/>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1000"/>
                                        <p:tgtEl>
                                          <p:spTgt spid="7">
                                            <p:txEl>
                                              <p:pRg st="3" end="3"/>
                                            </p:txEl>
                                          </p:spTgt>
                                        </p:tgtEl>
                                      </p:cBhvr>
                                    </p:animEffect>
                                  </p:childTnLst>
                                  <p:subTnLst>
                                    <p:animClr clrSpc="rgb" dir="cw">
                                      <p:cBhvr override="childStyle">
                                        <p:cTn dur="1" fill="hold" display="0" masterRel="nextClick" afterEffect="1"/>
                                        <p:tgtEl>
                                          <p:spTgt spid="7">
                                            <p:txEl>
                                              <p:pRg st="3" end="3"/>
                                            </p:txEl>
                                          </p:spTgt>
                                        </p:tgtEl>
                                        <p:attrNameLst>
                                          <p:attrName>ppt_c</p:attrName>
                                        </p:attrNameLst>
                                      </p:cBhvr>
                                      <p:to>
                                        <a:srgbClr val="B3B3B3"/>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1000"/>
                                        <p:tgtEl>
                                          <p:spTgt spid="7">
                                            <p:txEl>
                                              <p:pRg st="4" end="4"/>
                                            </p:txEl>
                                          </p:spTgt>
                                        </p:tgtEl>
                                      </p:cBhvr>
                                    </p:animEffect>
                                  </p:childTnLst>
                                  <p:subTnLst>
                                    <p:animClr clrSpc="rgb" dir="cw">
                                      <p:cBhvr override="childStyle">
                                        <p:cTn dur="1" fill="hold" display="0" masterRel="nextClick" afterEffect="1"/>
                                        <p:tgtEl>
                                          <p:spTgt spid="7">
                                            <p:txEl>
                                              <p:pRg st="4" end="4"/>
                                            </p:txEl>
                                          </p:spTgt>
                                        </p:tgtEl>
                                        <p:attrNameLst>
                                          <p:attrName>ppt_c</p:attrName>
                                        </p:attrNameLst>
                                      </p:cBhvr>
                                      <p:to>
                                        <a:srgbClr val="B3B3B3"/>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1000"/>
                                        <p:tgtEl>
                                          <p:spTgt spid="7">
                                            <p:txEl>
                                              <p:pRg st="5" end="5"/>
                                            </p:txEl>
                                          </p:spTgt>
                                        </p:tgtEl>
                                      </p:cBhvr>
                                    </p:animEffect>
                                  </p:childTnLst>
                                  <p:subTnLst>
                                    <p:animClr clrSpc="rgb" dir="cw">
                                      <p:cBhvr override="childStyle">
                                        <p:cTn dur="1" fill="hold" display="0" masterRel="nextClick" afterEffect="1"/>
                                        <p:tgtEl>
                                          <p:spTgt spid="7">
                                            <p:txEl>
                                              <p:pRg st="5" end="5"/>
                                            </p:txEl>
                                          </p:spTgt>
                                        </p:tgtEl>
                                        <p:attrNameLst>
                                          <p:attrName>ppt_c</p:attrName>
                                        </p:attrNameLst>
                                      </p:cBhvr>
                                      <p:to>
                                        <a:srgbClr val="B3B3B3"/>
                                      </p:to>
                                    </p:animClr>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1000"/>
                                        <p:tgtEl>
                                          <p:spTgt spid="7">
                                            <p:txEl>
                                              <p:pRg st="6" end="6"/>
                                            </p:txEl>
                                          </p:spTgt>
                                        </p:tgtEl>
                                      </p:cBhvr>
                                    </p:animEffect>
                                  </p:childTnLst>
                                  <p:subTnLst>
                                    <p:animClr clrSpc="rgb" dir="cw">
                                      <p:cBhvr override="childStyle">
                                        <p:cTn dur="1" fill="hold" display="0" masterRel="nextClick" afterEffect="1"/>
                                        <p:tgtEl>
                                          <p:spTgt spid="7">
                                            <p:txEl>
                                              <p:pRg st="6" end="6"/>
                                            </p:txEl>
                                          </p:spTgt>
                                        </p:tgtEl>
                                        <p:attrNameLst>
                                          <p:attrName>ppt_c</p:attrName>
                                        </p:attrNameLst>
                                      </p:cBhvr>
                                      <p:to>
                                        <a:srgbClr val="B3B3B3"/>
                                      </p:to>
                                    </p:animClr>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1000"/>
                                        <p:tgtEl>
                                          <p:spTgt spid="7">
                                            <p:txEl>
                                              <p:pRg st="7" end="7"/>
                                            </p:txEl>
                                          </p:spTgt>
                                        </p:tgtEl>
                                      </p:cBhvr>
                                    </p:animEffect>
                                  </p:childTnLst>
                                  <p:subTnLst>
                                    <p:animClr clrSpc="rgb" dir="cw">
                                      <p:cBhvr override="childStyle">
                                        <p:cTn dur="1" fill="hold" display="0" masterRel="nextClick" afterEffect="1"/>
                                        <p:tgtEl>
                                          <p:spTgt spid="7">
                                            <p:txEl>
                                              <p:pRg st="7" end="7"/>
                                            </p:txEl>
                                          </p:spTgt>
                                        </p:tgtEl>
                                        <p:attrNameLst>
                                          <p:attrName>ppt_c</p:attrName>
                                        </p:attrNameLst>
                                      </p:cBhvr>
                                      <p:to>
                                        <a:srgbClr val="B3B3B3"/>
                                      </p:to>
                                    </p:animClr>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fade">
                                      <p:cBhvr>
                                        <p:cTn id="47" dur="1000"/>
                                        <p:tgtEl>
                                          <p:spTgt spid="7">
                                            <p:txEl>
                                              <p:pRg st="8" end="8"/>
                                            </p:txEl>
                                          </p:spTgt>
                                        </p:tgtEl>
                                      </p:cBhvr>
                                    </p:animEffect>
                                  </p:childTnLst>
                                  <p:subTnLst>
                                    <p:animClr clrSpc="rgb" dir="cw">
                                      <p:cBhvr override="childStyle">
                                        <p:cTn dur="1" fill="hold" display="0" masterRel="nextClick" afterEffect="1"/>
                                        <p:tgtEl>
                                          <p:spTgt spid="7">
                                            <p:txEl>
                                              <p:pRg st="8" end="8"/>
                                            </p:txEl>
                                          </p:spTgt>
                                        </p:tgtEl>
                                        <p:attrNameLst>
                                          <p:attrName>ppt_c</p:attrName>
                                        </p:attrNameLst>
                                      </p:cBhvr>
                                      <p:to>
                                        <a:srgbClr val="B3B3B3"/>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1"/>
          <p:cNvPicPr>
            <a:picLocks noChangeAspect="1" noChangeArrowheads="1"/>
          </p:cNvPicPr>
          <p:nvPr/>
        </p:nvPicPr>
        <p:blipFill>
          <a:blip r:embed="rId4"/>
          <a:srcRect/>
          <a:stretch>
            <a:fillRect/>
          </a:stretch>
        </p:blipFill>
        <p:spPr bwMode="auto">
          <a:xfrm>
            <a:off x="-152400" y="4652963"/>
            <a:ext cx="3421063" cy="3419475"/>
          </a:xfrm>
          <a:prstGeom prst="rect">
            <a:avLst/>
          </a:prstGeom>
          <a:noFill/>
          <a:ln w="12700">
            <a:noFill/>
            <a:miter lim="800000"/>
            <a:headEnd/>
            <a:tailEnd/>
          </a:ln>
        </p:spPr>
      </p:pic>
      <p:pic>
        <p:nvPicPr>
          <p:cNvPr id="68610" name="Picture 2"/>
          <p:cNvPicPr>
            <a:picLocks noChangeAspect="1" noChangeArrowheads="1"/>
          </p:cNvPicPr>
          <p:nvPr/>
        </p:nvPicPr>
        <p:blipFill>
          <a:blip r:embed="rId5"/>
          <a:srcRect/>
          <a:stretch>
            <a:fillRect/>
          </a:stretch>
        </p:blipFill>
        <p:spPr bwMode="auto">
          <a:xfrm>
            <a:off x="4956175" y="0"/>
            <a:ext cx="4187825" cy="4189413"/>
          </a:xfrm>
          <a:prstGeom prst="rect">
            <a:avLst/>
          </a:prstGeom>
          <a:noFill/>
          <a:ln w="12700">
            <a:noFill/>
            <a:miter lim="800000"/>
            <a:headEnd/>
            <a:tailEnd/>
          </a:ln>
        </p:spPr>
      </p:pic>
      <p:pic>
        <p:nvPicPr>
          <p:cNvPr id="68611" name="Picture 3"/>
          <p:cNvPicPr>
            <a:picLocks noChangeAspect="1" noChangeArrowheads="1"/>
          </p:cNvPicPr>
          <p:nvPr/>
        </p:nvPicPr>
        <p:blipFill>
          <a:blip r:embed="rId6"/>
          <a:srcRect/>
          <a:stretch>
            <a:fillRect/>
          </a:stretch>
        </p:blipFill>
        <p:spPr bwMode="auto">
          <a:xfrm>
            <a:off x="0" y="0"/>
            <a:ext cx="3717925" cy="2803525"/>
          </a:xfrm>
          <a:prstGeom prst="rect">
            <a:avLst/>
          </a:prstGeom>
          <a:noFill/>
          <a:ln w="12700">
            <a:noFill/>
            <a:miter lim="800000"/>
            <a:headEnd/>
            <a:tailEnd/>
          </a:ln>
        </p:spPr>
      </p:pic>
      <p:pic>
        <p:nvPicPr>
          <p:cNvPr id="68612" name="Picture 4"/>
          <p:cNvPicPr>
            <a:picLocks noChangeAspect="1" noChangeArrowheads="1"/>
          </p:cNvPicPr>
          <p:nvPr/>
        </p:nvPicPr>
        <p:blipFill>
          <a:blip r:embed="rId7"/>
          <a:srcRect/>
          <a:stretch>
            <a:fillRect/>
          </a:stretch>
        </p:blipFill>
        <p:spPr bwMode="auto">
          <a:xfrm>
            <a:off x="0" y="2803525"/>
            <a:ext cx="3562350" cy="2324100"/>
          </a:xfrm>
          <a:prstGeom prst="rect">
            <a:avLst/>
          </a:prstGeom>
          <a:noFill/>
          <a:ln w="12700">
            <a:noFill/>
            <a:miter lim="800000"/>
            <a:headEnd/>
            <a:tailEnd/>
          </a:ln>
        </p:spPr>
      </p:pic>
      <p:pic>
        <p:nvPicPr>
          <p:cNvPr id="68613" name="Picture 5"/>
          <p:cNvPicPr>
            <a:picLocks noChangeAspect="1" noChangeArrowheads="1"/>
          </p:cNvPicPr>
          <p:nvPr/>
        </p:nvPicPr>
        <p:blipFill>
          <a:blip r:embed="rId8"/>
          <a:srcRect/>
          <a:stretch>
            <a:fillRect/>
          </a:stretch>
        </p:blipFill>
        <p:spPr bwMode="auto">
          <a:xfrm>
            <a:off x="3543300" y="0"/>
            <a:ext cx="2244725" cy="2803525"/>
          </a:xfrm>
          <a:prstGeom prst="rect">
            <a:avLst/>
          </a:prstGeom>
          <a:noFill/>
          <a:ln w="12700">
            <a:noFill/>
            <a:miter lim="800000"/>
            <a:headEnd/>
            <a:tailEnd/>
          </a:ln>
        </p:spPr>
      </p:pic>
      <p:pic>
        <p:nvPicPr>
          <p:cNvPr id="68614" name="Picture 6"/>
          <p:cNvPicPr>
            <a:picLocks noChangeAspect="1" noChangeArrowheads="1"/>
          </p:cNvPicPr>
          <p:nvPr/>
        </p:nvPicPr>
        <p:blipFill>
          <a:blip r:embed="rId9"/>
          <a:srcRect/>
          <a:stretch>
            <a:fillRect/>
          </a:stretch>
        </p:blipFill>
        <p:spPr bwMode="auto">
          <a:xfrm>
            <a:off x="3098800" y="4151313"/>
            <a:ext cx="5224463" cy="2938462"/>
          </a:xfrm>
          <a:prstGeom prst="rect">
            <a:avLst/>
          </a:prstGeom>
          <a:noFill/>
          <a:ln w="12700">
            <a:noFill/>
            <a:miter lim="800000"/>
            <a:headEnd/>
            <a:tailEnd/>
          </a:ln>
        </p:spPr>
      </p:pic>
      <p:pic>
        <p:nvPicPr>
          <p:cNvPr id="68615" name="Picture 7"/>
          <p:cNvPicPr>
            <a:picLocks noChangeAspect="1" noChangeArrowheads="1"/>
          </p:cNvPicPr>
          <p:nvPr/>
        </p:nvPicPr>
        <p:blipFill>
          <a:blip r:embed="rId10"/>
          <a:srcRect/>
          <a:stretch>
            <a:fillRect/>
          </a:stretch>
        </p:blipFill>
        <p:spPr bwMode="auto">
          <a:xfrm>
            <a:off x="3071813" y="5584825"/>
            <a:ext cx="1884362" cy="1273175"/>
          </a:xfrm>
          <a:prstGeom prst="rect">
            <a:avLst/>
          </a:prstGeom>
          <a:noFill/>
          <a:ln w="12700">
            <a:noFill/>
            <a:miter lim="800000"/>
            <a:headEnd/>
            <a:tailEnd/>
          </a:ln>
        </p:spPr>
      </p:pic>
      <p:pic>
        <p:nvPicPr>
          <p:cNvPr id="68616" name="Picture 8"/>
          <p:cNvPicPr>
            <a:picLocks noChangeAspect="1" noChangeArrowheads="1"/>
          </p:cNvPicPr>
          <p:nvPr/>
        </p:nvPicPr>
        <p:blipFill>
          <a:blip r:embed="rId11"/>
          <a:srcRect/>
          <a:stretch>
            <a:fillRect/>
          </a:stretch>
        </p:blipFill>
        <p:spPr bwMode="auto">
          <a:xfrm>
            <a:off x="7104857" y="4151313"/>
            <a:ext cx="2436812" cy="2938462"/>
          </a:xfrm>
          <a:prstGeom prst="rect">
            <a:avLst/>
          </a:prstGeom>
          <a:noFill/>
          <a:ln w="12700">
            <a:noFill/>
            <a:miter lim="800000"/>
            <a:headEnd/>
            <a:tailEnd/>
          </a:ln>
        </p:spPr>
      </p:pic>
      <p:pic>
        <p:nvPicPr>
          <p:cNvPr id="68617" name="Picture 9"/>
          <p:cNvPicPr>
            <a:picLocks noChangeAspect="1" noChangeArrowheads="1"/>
          </p:cNvPicPr>
          <p:nvPr/>
        </p:nvPicPr>
        <p:blipFill>
          <a:blip r:embed="rId12"/>
          <a:srcRect/>
          <a:stretch>
            <a:fillRect/>
          </a:stretch>
        </p:blipFill>
        <p:spPr bwMode="auto">
          <a:xfrm>
            <a:off x="3098800" y="2752725"/>
            <a:ext cx="2919413" cy="1900238"/>
          </a:xfrm>
          <a:prstGeom prst="rect">
            <a:avLst/>
          </a:prstGeom>
          <a:noFill/>
          <a:ln w="12700">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457200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p:txBody>
      </p:sp>
      <p:sp>
        <p:nvSpPr>
          <p:cNvPr id="59" name="TextBox 58"/>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r>
              <a:rPr lang="en-US" sz="1500" dirty="0">
                <a:latin typeface="+mn-lt"/>
                <a:cs typeface="+mn-cs"/>
              </a:rPr>
              <a:t>	</a:t>
            </a:r>
          </a:p>
        </p:txBody>
      </p:sp>
      <p:sp>
        <p:nvSpPr>
          <p:cNvPr id="39" name="TextBox 38"/>
          <p:cNvSpPr txBox="1"/>
          <p:nvPr/>
        </p:nvSpPr>
        <p:spPr>
          <a:xfrm>
            <a:off x="4572000" y="342899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64" name="TextBox 63"/>
          <p:cNvSpPr txBox="1"/>
          <p:nvPr/>
        </p:nvSpPr>
        <p:spPr>
          <a:xfrm>
            <a:off x="4572000" y="3429006"/>
            <a:ext cx="4572000" cy="3428990"/>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smtClean="0">
                <a:latin typeface="+mn-lt"/>
                <a:cs typeface="+mn-cs"/>
              </a:rPr>
              <a:t>Domain 3</a:t>
            </a:r>
          </a:p>
          <a:p>
            <a:pPr fontAlgn="auto">
              <a:spcBef>
                <a:spcPts val="0"/>
              </a:spcBef>
              <a:spcAft>
                <a:spcPts val="0"/>
              </a:spcAft>
              <a:tabLst>
                <a:tab pos="342900" algn="l"/>
              </a:tabLst>
              <a:defRPr/>
            </a:pPr>
            <a:r>
              <a:rPr lang="en-US" sz="2000" b="1" dirty="0" smtClean="0">
                <a:latin typeface="+mn-lt"/>
                <a:cs typeface="+mn-cs"/>
              </a:rPr>
              <a:t>Instruction</a:t>
            </a:r>
          </a:p>
          <a:p>
            <a:pPr fontAlgn="auto">
              <a:spcBef>
                <a:spcPts val="0"/>
              </a:spcBef>
              <a:spcAft>
                <a:spcPts val="0"/>
              </a:spcAft>
              <a:tabLst>
                <a:tab pos="342900" algn="l"/>
              </a:tabLst>
              <a:defRPr/>
            </a:pPr>
            <a:endParaRPr lang="en-US" sz="1500" dirty="0" smtClean="0">
              <a:latin typeface="+mn-lt"/>
              <a:cs typeface="+mn-cs"/>
            </a:endParaRPr>
          </a:p>
          <a:p>
            <a:pPr fontAlgn="auto">
              <a:spcBef>
                <a:spcPts val="0"/>
              </a:spcBef>
              <a:spcAft>
                <a:spcPts val="0"/>
              </a:spcAft>
              <a:tabLst>
                <a:tab pos="342900" algn="l"/>
              </a:tabLst>
              <a:defRPr/>
            </a:pPr>
            <a:r>
              <a:rPr lang="en-US" sz="1500" dirty="0" smtClean="0">
                <a:latin typeface="+mn-lt"/>
                <a:cs typeface="+mn-cs"/>
              </a:rPr>
              <a:t>3a	Communicating with Students</a:t>
            </a:r>
          </a:p>
          <a:p>
            <a:pPr fontAlgn="auto">
              <a:spcBef>
                <a:spcPts val="0"/>
              </a:spcBef>
              <a:spcAft>
                <a:spcPts val="0"/>
              </a:spcAft>
              <a:tabLst>
                <a:tab pos="342900" algn="l"/>
              </a:tabLst>
              <a:defRPr/>
            </a:pPr>
            <a:r>
              <a:rPr lang="en-US" sz="1500" dirty="0" smtClean="0">
                <a:latin typeface="+mn-lt"/>
                <a:cs typeface="+mn-cs"/>
              </a:rPr>
              <a:t>3b	Using Questioning and Discussion Techniques</a:t>
            </a:r>
          </a:p>
          <a:p>
            <a:pPr fontAlgn="auto">
              <a:spcBef>
                <a:spcPts val="0"/>
              </a:spcBef>
              <a:spcAft>
                <a:spcPts val="0"/>
              </a:spcAft>
              <a:tabLst>
                <a:tab pos="342900" algn="l"/>
              </a:tabLst>
              <a:defRPr/>
            </a:pPr>
            <a:r>
              <a:rPr lang="en-US" sz="1500" dirty="0" smtClean="0">
                <a:latin typeface="+mn-lt"/>
                <a:cs typeface="+mn-cs"/>
              </a:rPr>
              <a:t>3c	Engaging Students in Learning</a:t>
            </a:r>
          </a:p>
          <a:p>
            <a:pPr fontAlgn="auto">
              <a:spcBef>
                <a:spcPts val="0"/>
              </a:spcBef>
              <a:spcAft>
                <a:spcPts val="0"/>
              </a:spcAft>
              <a:tabLst>
                <a:tab pos="342900" algn="l"/>
              </a:tabLst>
              <a:defRPr/>
            </a:pPr>
            <a:r>
              <a:rPr lang="en-US" sz="1500" dirty="0" smtClean="0">
                <a:latin typeface="+mn-lt"/>
                <a:cs typeface="+mn-cs"/>
              </a:rPr>
              <a:t>3d	Using Assessment in Instruction</a:t>
            </a:r>
          </a:p>
          <a:p>
            <a:pPr fontAlgn="auto">
              <a:spcBef>
                <a:spcPts val="0"/>
              </a:spcBef>
              <a:spcAft>
                <a:spcPts val="0"/>
              </a:spcAft>
              <a:tabLst>
                <a:tab pos="342900" algn="l"/>
              </a:tabLst>
              <a:defRPr/>
            </a:pPr>
            <a:r>
              <a:rPr lang="en-US" sz="1500" dirty="0" smtClean="0">
                <a:latin typeface="+mn-lt"/>
                <a:cs typeface="+mn-cs"/>
              </a:rPr>
              <a:t>3e	Demonstrating Flexibility &amp; Responsiveness</a:t>
            </a:r>
            <a:endParaRPr lang="en-US" sz="1500" dirty="0">
              <a:latin typeface="+mn-lt"/>
              <a:cs typeface="+mn-cs"/>
            </a:endParaRPr>
          </a:p>
        </p:txBody>
      </p:sp>
      <p:sp>
        <p:nvSpPr>
          <p:cNvPr id="38" name="TextBox 37"/>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3" name="TextBox 62"/>
          <p:cNvSpPr txBox="1"/>
          <p:nvPr/>
        </p:nvSpPr>
        <p:spPr>
          <a:xfrm>
            <a:off x="4572000" y="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0" name="TextBox 59"/>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p:txBody>
      </p:sp>
      <p:sp>
        <p:nvSpPr>
          <p:cNvPr id="58" name="TextBox 57"/>
          <p:cNvSpPr txBox="1"/>
          <p:nvPr/>
        </p:nvSpPr>
        <p:spPr>
          <a:xfrm>
            <a:off x="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p:txBody>
      </p:sp>
      <p:sp>
        <p:nvSpPr>
          <p:cNvPr id="32" name="TextBox 31"/>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4a	Reflecting on Teaching</a:t>
            </a:r>
          </a:p>
          <a:p>
            <a:pPr fontAlgn="auto">
              <a:spcBef>
                <a:spcPts val="0"/>
              </a:spcBef>
              <a:spcAft>
                <a:spcPts val="0"/>
              </a:spcAft>
              <a:tabLst>
                <a:tab pos="342900" algn="l"/>
              </a:tabLst>
              <a:defRPr/>
            </a:pPr>
            <a:r>
              <a:rPr lang="en-US" sz="1500" dirty="0">
                <a:latin typeface="+mn-lt"/>
                <a:cs typeface="+mn-cs"/>
              </a:rPr>
              <a:t>4b	Maintaining Accurate Records</a:t>
            </a:r>
          </a:p>
          <a:p>
            <a:pPr fontAlgn="auto">
              <a:spcBef>
                <a:spcPts val="0"/>
              </a:spcBef>
              <a:spcAft>
                <a:spcPts val="0"/>
              </a:spcAft>
              <a:tabLst>
                <a:tab pos="342900" algn="l"/>
              </a:tabLst>
              <a:defRPr/>
            </a:pPr>
            <a:r>
              <a:rPr lang="en-US" sz="1500" dirty="0">
                <a:latin typeface="+mn-lt"/>
                <a:cs typeface="+mn-cs"/>
              </a:rPr>
              <a:t>4c	Communicating with Families</a:t>
            </a:r>
          </a:p>
          <a:p>
            <a:pPr fontAlgn="auto">
              <a:spcBef>
                <a:spcPts val="0"/>
              </a:spcBef>
              <a:spcAft>
                <a:spcPts val="0"/>
              </a:spcAft>
              <a:tabLst>
                <a:tab pos="342900" algn="l"/>
              </a:tabLst>
              <a:defRPr/>
            </a:pPr>
            <a:r>
              <a:rPr lang="en-US" sz="1500" dirty="0">
                <a:latin typeface="+mn-lt"/>
                <a:cs typeface="+mn-cs"/>
              </a:rPr>
              <a:t>4d	Participating in a Professional Community</a:t>
            </a:r>
          </a:p>
          <a:p>
            <a:pPr fontAlgn="auto">
              <a:spcBef>
                <a:spcPts val="0"/>
              </a:spcBef>
              <a:spcAft>
                <a:spcPts val="0"/>
              </a:spcAft>
              <a:tabLst>
                <a:tab pos="342900" algn="l"/>
              </a:tabLst>
              <a:defRPr/>
            </a:pPr>
            <a:r>
              <a:rPr lang="en-US" sz="1500" dirty="0">
                <a:latin typeface="+mn-lt"/>
                <a:cs typeface="+mn-cs"/>
              </a:rPr>
              <a:t>4e	Growing and Developing Professionally</a:t>
            </a:r>
          </a:p>
          <a:p>
            <a:pPr fontAlgn="auto">
              <a:spcBef>
                <a:spcPts val="0"/>
              </a:spcBef>
              <a:spcAft>
                <a:spcPts val="0"/>
              </a:spcAft>
              <a:tabLst>
                <a:tab pos="342900" algn="l"/>
              </a:tabLst>
              <a:defRPr/>
            </a:pPr>
            <a:r>
              <a:rPr lang="en-US" sz="1500" dirty="0">
                <a:latin typeface="+mn-lt"/>
                <a:cs typeface="+mn-cs"/>
              </a:rPr>
              <a:t>4f	Showing Professionalism</a:t>
            </a:r>
          </a:p>
        </p:txBody>
      </p:sp>
      <p:sp>
        <p:nvSpPr>
          <p:cNvPr id="11" name="TextBox 10"/>
          <p:cNvSpPr txBox="1"/>
          <p:nvPr/>
        </p:nvSpPr>
        <p:spPr>
          <a:xfrm>
            <a:off x="0" y="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1a	Demonstrating Knowledge of Content &amp; Pedagogy</a:t>
            </a:r>
          </a:p>
          <a:p>
            <a:pPr fontAlgn="auto">
              <a:spcBef>
                <a:spcPts val="0"/>
              </a:spcBef>
              <a:spcAft>
                <a:spcPts val="0"/>
              </a:spcAft>
              <a:tabLst>
                <a:tab pos="342900" algn="l"/>
              </a:tabLst>
              <a:defRPr/>
            </a:pPr>
            <a:r>
              <a:rPr lang="en-US" sz="1500" dirty="0">
                <a:latin typeface="+mn-lt"/>
                <a:cs typeface="+mn-cs"/>
              </a:rPr>
              <a:t>1b	Demonstrating Knowledge of Students</a:t>
            </a:r>
          </a:p>
          <a:p>
            <a:pPr fontAlgn="auto">
              <a:spcBef>
                <a:spcPts val="0"/>
              </a:spcBef>
              <a:spcAft>
                <a:spcPts val="0"/>
              </a:spcAft>
              <a:tabLst>
                <a:tab pos="342900" algn="l"/>
              </a:tabLst>
              <a:defRPr/>
            </a:pPr>
            <a:r>
              <a:rPr lang="en-US" sz="1500" dirty="0">
                <a:latin typeface="+mn-lt"/>
                <a:cs typeface="+mn-cs"/>
              </a:rPr>
              <a:t>1c	Setting Instructional Outcomes</a:t>
            </a:r>
          </a:p>
          <a:p>
            <a:pPr fontAlgn="auto">
              <a:spcBef>
                <a:spcPts val="0"/>
              </a:spcBef>
              <a:spcAft>
                <a:spcPts val="0"/>
              </a:spcAft>
              <a:tabLst>
                <a:tab pos="342900" algn="l"/>
              </a:tabLst>
              <a:defRPr/>
            </a:pPr>
            <a:r>
              <a:rPr lang="en-US" sz="1500" dirty="0">
                <a:latin typeface="+mn-lt"/>
                <a:cs typeface="+mn-cs"/>
              </a:rPr>
              <a:t>1d	Demonstrating Knowledge of Resources</a:t>
            </a:r>
          </a:p>
          <a:p>
            <a:pPr fontAlgn="auto">
              <a:spcBef>
                <a:spcPts val="0"/>
              </a:spcBef>
              <a:spcAft>
                <a:spcPts val="0"/>
              </a:spcAft>
              <a:tabLst>
                <a:tab pos="342900" algn="l"/>
              </a:tabLst>
              <a:defRPr/>
            </a:pPr>
            <a:r>
              <a:rPr lang="en-US" sz="1500" dirty="0">
                <a:latin typeface="+mn-lt"/>
                <a:cs typeface="+mn-cs"/>
              </a:rPr>
              <a:t>1e	Designing Coherent Instruction</a:t>
            </a:r>
          </a:p>
          <a:p>
            <a:pPr fontAlgn="auto">
              <a:spcBef>
                <a:spcPts val="0"/>
              </a:spcBef>
              <a:spcAft>
                <a:spcPts val="0"/>
              </a:spcAft>
              <a:tabLst>
                <a:tab pos="342900" algn="l"/>
              </a:tabLst>
              <a:defRPr/>
            </a:pPr>
            <a:r>
              <a:rPr lang="en-US" sz="1500" dirty="0">
                <a:latin typeface="+mn-lt"/>
                <a:cs typeface="+mn-cs"/>
              </a:rPr>
              <a:t>1f	Designing Student Assessment</a:t>
            </a:r>
          </a:p>
        </p:txBody>
      </p:sp>
      <p:sp>
        <p:nvSpPr>
          <p:cNvPr id="83" name="Rectangle 82"/>
          <p:cNvSpPr/>
          <p:nvPr/>
        </p:nvSpPr>
        <p:spPr>
          <a:xfrm>
            <a:off x="2057400" y="3124201"/>
            <a:ext cx="5054600" cy="609594"/>
          </a:xfrm>
          <a:prstGeom prst="rect">
            <a:avLst/>
          </a:prstGeom>
          <a:solidFill>
            <a:schemeClr val="accent6">
              <a:lumMod val="50000"/>
            </a:schemeClr>
          </a:solidFill>
          <a:effectLst>
            <a:glow>
              <a:schemeClr val="accent6">
                <a:lumMod val="60000"/>
                <a:lumOff val="40000"/>
              </a:schemeClr>
            </a:glow>
            <a:outerShdw blurRad="40000" dist="23000" dir="5400000" rotWithShape="0">
              <a:srgbClr val="000000">
                <a:alpha val="35000"/>
              </a:srgbClr>
            </a:outerShdw>
            <a:softEdge rad="50800"/>
          </a:effectLst>
        </p:spPr>
        <p:style>
          <a:lnRef idx="1">
            <a:schemeClr val="accent1"/>
          </a:lnRef>
          <a:fillRef idx="3">
            <a:schemeClr val="accent1"/>
          </a:fillRef>
          <a:effectRef idx="2">
            <a:schemeClr val="accent1"/>
          </a:effectRef>
          <a:fontRef idx="minor">
            <a:schemeClr val="lt1"/>
          </a:fontRef>
        </p:style>
        <p:txBody>
          <a:bodyPr tIns="91440" bIns="91440" anchor="ctr"/>
          <a:lstStyle/>
          <a:p>
            <a:pPr algn="ctr" fontAlgn="auto">
              <a:spcBef>
                <a:spcPts val="0"/>
              </a:spcBef>
              <a:spcAft>
                <a:spcPts val="0"/>
              </a:spcAft>
              <a:defRPr/>
            </a:pPr>
            <a:r>
              <a:rPr lang="en-US" sz="2200" dirty="0"/>
              <a:t>The Danielson Framework for Teaching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1000"/>
                                        <p:tgtEl>
                                          <p:spTgt spid="59"/>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childTnLst>
                                </p:cTn>
                              </p:par>
                              <p:par>
                                <p:cTn id="24" presetID="10" presetClass="entr" presetSubtype="0"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2000"/>
                                        <p:tgtEl>
                                          <p:spTgt spid="63"/>
                                        </p:tgtEl>
                                      </p:cBhvr>
                                    </p:animEffect>
                                  </p:childTnLst>
                                </p:cTn>
                              </p:par>
                              <p:par>
                                <p:cTn id="40" presetID="10" presetClass="entr" presetSubtype="0" fill="hold" nodeType="with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2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eacher with students2.jpg"/>
          <p:cNvPicPr>
            <a:picLocks noChangeAspect="1"/>
          </p:cNvPicPr>
          <p:nvPr/>
        </p:nvPicPr>
        <p:blipFill>
          <a:blip r:embed="rId3"/>
          <a:srcRect b="2532"/>
          <a:stretch>
            <a:fillRect/>
          </a:stretch>
        </p:blipFill>
        <p:spPr>
          <a:xfrm>
            <a:off x="558800" y="706716"/>
            <a:ext cx="7912772" cy="5139517"/>
          </a:xfrm>
          <a:prstGeom prst="rect">
            <a:avLst/>
          </a:prstGeom>
          <a:ln>
            <a:noFill/>
          </a:ln>
          <a:effectLst>
            <a:softEdge rad="112500"/>
          </a:effectLst>
        </p:spPr>
      </p:pic>
      <p:sp>
        <p:nvSpPr>
          <p:cNvPr id="15"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solidFill>
                  <a:srgbClr val="531213"/>
                </a:solidFill>
                <a:latin typeface="Calibri"/>
                <a:ea typeface="+mj-ea"/>
                <a:cs typeface="Calibri"/>
              </a:rPr>
              <a:t>Domain 3: Inst</a:t>
            </a:r>
            <a:r>
              <a:rPr lang="en-US" sz="3600" b="1" dirty="0">
                <a:solidFill>
                  <a:srgbClr val="531213"/>
                </a:solidFill>
                <a:latin typeface="+mj-lt"/>
                <a:ea typeface="+mj-ea"/>
                <a:cs typeface="Calibri"/>
              </a:rPr>
              <a:t>ruction</a:t>
            </a:r>
          </a:p>
        </p:txBody>
      </p:sp>
      <p:sp>
        <p:nvSpPr>
          <p:cNvPr id="71683" name="TextBox 8"/>
          <p:cNvSpPr txBox="1">
            <a:spLocks noChangeArrowheads="1"/>
          </p:cNvSpPr>
          <p:nvPr/>
        </p:nvSpPr>
        <p:spPr bwMode="auto">
          <a:xfrm>
            <a:off x="7188078" y="6054209"/>
            <a:ext cx="1955922" cy="369332"/>
          </a:xfrm>
          <a:prstGeom prst="rect">
            <a:avLst/>
          </a:prstGeom>
          <a:noFill/>
          <a:ln w="9525">
            <a:noFill/>
            <a:miter lim="800000"/>
            <a:headEnd/>
            <a:tailEnd/>
          </a:ln>
        </p:spPr>
        <p:txBody>
          <a:bodyPr wrap="none">
            <a:spAutoFit/>
          </a:bodyPr>
          <a:lstStyle/>
          <a:p>
            <a:pPr algn="r"/>
            <a:r>
              <a:rPr lang="en-US" dirty="0">
                <a:latin typeface="Calibri" pitchFamily="34" charset="0"/>
              </a:rPr>
              <a:t>Handout page</a:t>
            </a:r>
            <a:r>
              <a:rPr lang="en-US" dirty="0" smtClean="0">
                <a:latin typeface="Calibri" pitchFamily="34" charset="0"/>
              </a:rPr>
              <a:t> 19</a:t>
            </a:r>
            <a:endParaRPr lang="en-US" dirty="0">
              <a:latin typeface="Calibri" pitchFamily="34" charset="0"/>
            </a:endParaRPr>
          </a:p>
        </p:txBody>
      </p:sp>
      <p:sp>
        <p:nvSpPr>
          <p:cNvPr id="7" name="TextBox 6"/>
          <p:cNvSpPr txBox="1">
            <a:spLocks noChangeArrowheads="1"/>
          </p:cNvSpPr>
          <p:nvPr/>
        </p:nvSpPr>
        <p:spPr bwMode="auto">
          <a:xfrm>
            <a:off x="82962" y="706438"/>
            <a:ext cx="8512592" cy="5140325"/>
          </a:xfrm>
          <a:prstGeom prst="rect">
            <a:avLst/>
          </a:prstGeom>
          <a:solidFill>
            <a:schemeClr val="bg1">
              <a:alpha val="79999"/>
            </a:schemeClr>
          </a:solidFill>
          <a:ln w="9525">
            <a:noFill/>
            <a:miter lim="800000"/>
            <a:headEnd/>
            <a:tailEnd/>
          </a:ln>
        </p:spPr>
        <p:txBody>
          <a:bodyPr lIns="182880" tIns="182880" rIns="182880" bIns="182880" anchor="ctr"/>
          <a:lstStyle/>
          <a:p>
            <a:pPr marL="800100" indent="-342900">
              <a:spcAft>
                <a:spcPts val="1800"/>
              </a:spcAft>
              <a:buFont typeface="Arial" charset="0"/>
              <a:buChar char="•"/>
            </a:pPr>
            <a:r>
              <a:rPr lang="en-US" sz="2100" dirty="0">
                <a:latin typeface="Calibri" pitchFamily="34" charset="0"/>
              </a:rPr>
              <a:t>With your </a:t>
            </a:r>
            <a:r>
              <a:rPr lang="en-US" sz="2200" dirty="0">
                <a:latin typeface="Calibri" pitchFamily="34" charset="0"/>
              </a:rPr>
              <a:t>table partners, review the remaining components and elements of Domain </a:t>
            </a:r>
            <a:r>
              <a:rPr lang="en-US" sz="2200" dirty="0" smtClean="0">
                <a:latin typeface="Calibri" pitchFamily="34" charset="0"/>
              </a:rPr>
              <a:t>3 in the book.</a:t>
            </a:r>
            <a:endParaRPr lang="en-US" sz="2200" dirty="0">
              <a:latin typeface="Calibri" pitchFamily="34" charset="0"/>
            </a:endParaRPr>
          </a:p>
          <a:p>
            <a:pPr marL="800100" indent="-342900">
              <a:spcAft>
                <a:spcPts val="1800"/>
              </a:spcAft>
              <a:buFont typeface="Arial" charset="0"/>
              <a:buChar char="•"/>
            </a:pPr>
            <a:r>
              <a:rPr lang="en-US" sz="2200" dirty="0">
                <a:latin typeface="Calibri" pitchFamily="34" charset="0"/>
              </a:rPr>
              <a:t>3a Communicating with Students: p. </a:t>
            </a:r>
            <a:r>
              <a:rPr lang="en-US" sz="2200" dirty="0" smtClean="0">
                <a:latin typeface="Calibri" pitchFamily="34" charset="0"/>
              </a:rPr>
              <a:t>77</a:t>
            </a:r>
            <a:r>
              <a:rPr lang="en-US" sz="2200" baseline="30000" dirty="0" smtClean="0">
                <a:latin typeface="Calibri" pitchFamily="34" charset="0"/>
              </a:rPr>
              <a:t>1</a:t>
            </a:r>
            <a:r>
              <a:rPr lang="en-US" sz="2200" dirty="0" smtClean="0">
                <a:latin typeface="Calibri" pitchFamily="34" charset="0"/>
              </a:rPr>
              <a:t>/59</a:t>
            </a:r>
            <a:r>
              <a:rPr lang="en-US" sz="2200" baseline="30000" dirty="0" smtClean="0">
                <a:latin typeface="Calibri" pitchFamily="34" charset="0"/>
              </a:rPr>
              <a:t>2</a:t>
            </a:r>
            <a:r>
              <a:rPr lang="en-US" sz="2200" dirty="0" smtClean="0">
                <a:latin typeface="Calibri" pitchFamily="34" charset="0"/>
              </a:rPr>
              <a:t>/55</a:t>
            </a:r>
            <a:r>
              <a:rPr lang="en-US" sz="2200" baseline="30000" dirty="0" smtClean="0">
                <a:latin typeface="Calibri" pitchFamily="34" charset="0"/>
              </a:rPr>
              <a:t>3</a:t>
            </a:r>
            <a:r>
              <a:rPr lang="en-US" sz="2200" dirty="0">
                <a:latin typeface="Calibri" pitchFamily="34" charset="0"/>
              </a:rPr>
              <a:t/>
            </a:r>
            <a:br>
              <a:rPr lang="en-US" sz="2200" dirty="0">
                <a:latin typeface="Calibri" pitchFamily="34" charset="0"/>
              </a:rPr>
            </a:br>
            <a:r>
              <a:rPr lang="en-US" sz="2200" dirty="0">
                <a:latin typeface="Calibri" pitchFamily="34" charset="0"/>
              </a:rPr>
              <a:t>3b Using Questioning and Discussion Techniques: p. </a:t>
            </a:r>
            <a:r>
              <a:rPr lang="en-US" sz="2200" dirty="0" smtClean="0">
                <a:latin typeface="Calibri" pitchFamily="34" charset="0"/>
              </a:rPr>
              <a:t>79</a:t>
            </a:r>
            <a:r>
              <a:rPr lang="en-US" sz="2200" baseline="30000" dirty="0" smtClean="0">
                <a:latin typeface="Calibri" pitchFamily="34" charset="0"/>
              </a:rPr>
              <a:t>1</a:t>
            </a:r>
            <a:r>
              <a:rPr lang="en-US" sz="2200" dirty="0" smtClean="0">
                <a:latin typeface="Calibri" pitchFamily="34" charset="0"/>
              </a:rPr>
              <a:t>/63</a:t>
            </a:r>
            <a:r>
              <a:rPr lang="en-US" sz="2200" baseline="30000" dirty="0" smtClean="0">
                <a:latin typeface="Calibri" pitchFamily="34" charset="0"/>
              </a:rPr>
              <a:t>2</a:t>
            </a:r>
            <a:r>
              <a:rPr lang="en-US" sz="2200" dirty="0">
                <a:latin typeface="Calibri" pitchFamily="34" charset="0"/>
              </a:rPr>
              <a:t>/</a:t>
            </a:r>
            <a:r>
              <a:rPr lang="en-US" sz="2200" dirty="0" smtClean="0">
                <a:latin typeface="Calibri" pitchFamily="34" charset="0"/>
              </a:rPr>
              <a:t>59</a:t>
            </a:r>
            <a:r>
              <a:rPr lang="en-US" sz="2200" baseline="30000" dirty="0" smtClean="0">
                <a:latin typeface="Calibri" pitchFamily="34" charset="0"/>
              </a:rPr>
              <a:t>3</a:t>
            </a:r>
            <a:r>
              <a:rPr lang="en-US" sz="2200" dirty="0" smtClean="0">
                <a:latin typeface="Calibri" pitchFamily="34" charset="0"/>
              </a:rPr>
              <a:t/>
            </a:r>
            <a:br>
              <a:rPr lang="en-US" sz="2200" dirty="0" smtClean="0">
                <a:latin typeface="Calibri" pitchFamily="34" charset="0"/>
              </a:rPr>
            </a:br>
            <a:r>
              <a:rPr lang="en-US" sz="2200" dirty="0" smtClean="0">
                <a:latin typeface="Calibri" pitchFamily="34" charset="0"/>
              </a:rPr>
              <a:t>3d </a:t>
            </a:r>
            <a:r>
              <a:rPr lang="en-US" sz="2200" dirty="0">
                <a:latin typeface="Calibri" pitchFamily="34" charset="0"/>
              </a:rPr>
              <a:t>Using Assessment in Instruction: p. </a:t>
            </a:r>
            <a:r>
              <a:rPr lang="en-US" sz="2200" dirty="0" smtClean="0">
                <a:latin typeface="Calibri" pitchFamily="34" charset="0"/>
              </a:rPr>
              <a:t>86</a:t>
            </a:r>
            <a:r>
              <a:rPr lang="en-US" sz="2200" baseline="30000" dirty="0" smtClean="0">
                <a:latin typeface="Calibri" pitchFamily="34" charset="0"/>
              </a:rPr>
              <a:t>1</a:t>
            </a:r>
            <a:r>
              <a:rPr lang="en-US" sz="2200" dirty="0" smtClean="0">
                <a:latin typeface="Calibri" pitchFamily="34" charset="0"/>
              </a:rPr>
              <a:t>/75</a:t>
            </a:r>
            <a:r>
              <a:rPr lang="en-US" sz="2200" baseline="30000" dirty="0" smtClean="0">
                <a:latin typeface="Calibri" pitchFamily="34" charset="0"/>
              </a:rPr>
              <a:t>2</a:t>
            </a:r>
            <a:r>
              <a:rPr lang="en-US" sz="2200" dirty="0" smtClean="0">
                <a:latin typeface="Calibri" pitchFamily="34" charset="0"/>
              </a:rPr>
              <a:t>/71</a:t>
            </a:r>
            <a:r>
              <a:rPr lang="en-US" sz="2200" baseline="30000" dirty="0" smtClean="0">
                <a:latin typeface="Calibri" pitchFamily="34" charset="0"/>
              </a:rPr>
              <a:t>3</a:t>
            </a:r>
            <a:r>
              <a:rPr lang="en-US" sz="2200" dirty="0">
                <a:latin typeface="Calibri" pitchFamily="34" charset="0"/>
              </a:rPr>
              <a:t/>
            </a:r>
            <a:br>
              <a:rPr lang="en-US" sz="2200" dirty="0">
                <a:latin typeface="Calibri" pitchFamily="34" charset="0"/>
              </a:rPr>
            </a:br>
            <a:r>
              <a:rPr lang="en-US" sz="2200" dirty="0">
                <a:latin typeface="Calibri" pitchFamily="34" charset="0"/>
              </a:rPr>
              <a:t>3e Demonstrating Flexibility and Responsiveness: p. </a:t>
            </a:r>
            <a:r>
              <a:rPr lang="en-US" sz="2200" dirty="0" smtClean="0">
                <a:latin typeface="Calibri" pitchFamily="34" charset="0"/>
              </a:rPr>
              <a:t>88</a:t>
            </a:r>
            <a:r>
              <a:rPr lang="en-US" sz="2200" baseline="30000" dirty="0" smtClean="0">
                <a:latin typeface="Calibri" pitchFamily="34" charset="0"/>
              </a:rPr>
              <a:t>1</a:t>
            </a:r>
            <a:r>
              <a:rPr lang="en-US" sz="2200" dirty="0" smtClean="0">
                <a:latin typeface="Calibri" pitchFamily="34" charset="0"/>
              </a:rPr>
              <a:t>/81</a:t>
            </a:r>
            <a:r>
              <a:rPr lang="en-US" sz="2200" baseline="30000" dirty="0" smtClean="0">
                <a:latin typeface="Calibri" pitchFamily="34" charset="0"/>
              </a:rPr>
              <a:t>2</a:t>
            </a:r>
            <a:r>
              <a:rPr lang="en-US" sz="2200" dirty="0" smtClean="0">
                <a:latin typeface="Calibri" pitchFamily="34" charset="0"/>
              </a:rPr>
              <a:t>/77</a:t>
            </a:r>
            <a:r>
              <a:rPr lang="en-US" sz="2200" baseline="30000" dirty="0" smtClean="0">
                <a:latin typeface="Calibri" pitchFamily="34" charset="0"/>
              </a:rPr>
              <a:t>3</a:t>
            </a:r>
            <a:endParaRPr lang="en-US" sz="2200" dirty="0" smtClean="0">
              <a:latin typeface="Calibri" pitchFamily="34" charset="0"/>
            </a:endParaRPr>
          </a:p>
          <a:p>
            <a:pPr marL="800100" indent="-342900">
              <a:spcAft>
                <a:spcPts val="1800"/>
              </a:spcAft>
              <a:buFont typeface="Arial" charset="0"/>
              <a:buChar char="•"/>
            </a:pPr>
            <a:r>
              <a:rPr lang="en-US" sz="2200" dirty="0" smtClean="0">
                <a:latin typeface="Calibri" pitchFamily="34" charset="0"/>
              </a:rPr>
              <a:t>Complete </a:t>
            </a:r>
            <a:r>
              <a:rPr lang="en-US" sz="2200" dirty="0">
                <a:latin typeface="Calibri" pitchFamily="34" charset="0"/>
              </a:rPr>
              <a:t>the concept map that indicates the relationship of each component to the “heart of the framework”</a:t>
            </a:r>
            <a:r>
              <a:rPr lang="en-US" sz="2200" dirty="0" smtClean="0">
                <a:latin typeface="Calibri" pitchFamily="34" charset="0"/>
              </a:rPr>
              <a:t> </a:t>
            </a:r>
            <a:br>
              <a:rPr lang="en-US" sz="2200" dirty="0" smtClean="0">
                <a:latin typeface="Calibri" pitchFamily="34" charset="0"/>
              </a:rPr>
            </a:br>
            <a:r>
              <a:rPr lang="en-US" sz="2200" dirty="0" smtClean="0">
                <a:latin typeface="Calibri" pitchFamily="34" charset="0"/>
              </a:rPr>
              <a:t>(</a:t>
            </a:r>
            <a:r>
              <a:rPr lang="en-US" sz="2200" dirty="0">
                <a:latin typeface="Calibri" pitchFamily="34" charset="0"/>
              </a:rPr>
              <a:t>3c: Engaging Students in Learning). </a:t>
            </a:r>
            <a:endParaRPr lang="en-US" sz="2200" dirty="0" smtClean="0">
              <a:latin typeface="Calibri" pitchFamily="34" charset="0"/>
            </a:endParaRPr>
          </a:p>
          <a:p>
            <a:pPr algn="r"/>
            <a:endParaRPr lang="en-US" sz="1200" b="1" baseline="30000" dirty="0" smtClean="0"/>
          </a:p>
          <a:p>
            <a:pPr algn="r"/>
            <a:endParaRPr lang="en-US" sz="1200" b="1" baseline="30000" dirty="0"/>
          </a:p>
          <a:p>
            <a:pPr algn="r"/>
            <a:r>
              <a:rPr lang="en-US" sz="1200" b="1" baseline="30000" dirty="0" smtClean="0"/>
              <a:t>1 </a:t>
            </a:r>
            <a:r>
              <a:rPr lang="en-US" sz="1200" dirty="0"/>
              <a:t>page numbers from </a:t>
            </a:r>
            <a:r>
              <a:rPr lang="en-US" sz="1200" i="1" dirty="0"/>
              <a:t>Enhancing Professional Practice; A Framework for Teaching, </a:t>
            </a:r>
            <a:r>
              <a:rPr lang="en-US" sz="1200" dirty="0"/>
              <a:t>2007 Edition </a:t>
            </a:r>
          </a:p>
          <a:p>
            <a:pPr algn="r"/>
            <a:r>
              <a:rPr lang="en-US" sz="1200" b="1" baseline="30000" dirty="0"/>
              <a:t>2 </a:t>
            </a:r>
            <a:r>
              <a:rPr lang="en-US" sz="1200" dirty="0"/>
              <a:t>page numbers from the </a:t>
            </a:r>
            <a:r>
              <a:rPr lang="en-US" sz="1200" i="1" dirty="0"/>
              <a:t>Framework for Teaching Evaluation Instrument, </a:t>
            </a:r>
            <a:r>
              <a:rPr lang="en-US" sz="1200" dirty="0"/>
              <a:t>2013 </a:t>
            </a:r>
            <a:r>
              <a:rPr lang="en-US" sz="1200" dirty="0" smtClean="0"/>
              <a:t>Edition, V1</a:t>
            </a:r>
          </a:p>
          <a:p>
            <a:pPr algn="r"/>
            <a:r>
              <a:rPr lang="en-US" sz="1200" b="1" baseline="30000" dirty="0" smtClean="0"/>
              <a:t>3 </a:t>
            </a:r>
            <a:r>
              <a:rPr lang="en-US" sz="1200" dirty="0"/>
              <a:t>page numbers from the </a:t>
            </a:r>
            <a:r>
              <a:rPr lang="en-US" sz="1200" i="1" dirty="0"/>
              <a:t>Framework for Teaching Evaluation Instrument, </a:t>
            </a:r>
            <a:r>
              <a:rPr lang="en-US" sz="1200" dirty="0"/>
              <a:t>2013 Edition, </a:t>
            </a:r>
            <a:r>
              <a:rPr lang="en-US" sz="1200" dirty="0" smtClean="0"/>
              <a:t>V1.2 </a:t>
            </a:r>
            <a:endParaRPr lang="en-US" sz="1200" dirty="0">
              <a:latin typeface="Calibr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100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10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100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100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100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10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1" nodeType="clickEffect">
                                  <p:stCondLst>
                                    <p:cond delay="100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10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1" nodeType="clickEffect">
                                  <p:stCondLst>
                                    <p:cond delay="100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1000"/>
                                        <p:tgtEl>
                                          <p:spTgt spid="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1" nodeType="clickEffect">
                                  <p:stCondLst>
                                    <p:cond delay="1000"/>
                                  </p:stCondLst>
                                  <p:childTnLst>
                                    <p:set>
                                      <p:cBhvr>
                                        <p:cTn id="36" dur="1" fill="hold">
                                          <p:stCondLst>
                                            <p:cond delay="0"/>
                                          </p:stCondLst>
                                        </p:cTn>
                                        <p:tgtEl>
                                          <p:spTgt spid="7">
                                            <p:txEl>
                                              <p:pRg st="7" end="7"/>
                                            </p:txEl>
                                          </p:spTgt>
                                        </p:tgtEl>
                                        <p:attrNameLst>
                                          <p:attrName>style.visibility</p:attrName>
                                        </p:attrNameLst>
                                      </p:cBhvr>
                                      <p:to>
                                        <p:strVal val="visible"/>
                                      </p:to>
                                    </p:set>
                                    <p:animEffect transition="in" filter="fade">
                                      <p:cBhvr>
                                        <p:cTn id="37" dur="10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457200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p:txBody>
      </p:sp>
      <p:sp>
        <p:nvSpPr>
          <p:cNvPr id="59" name="TextBox 58"/>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r>
              <a:rPr lang="en-US" sz="1500" dirty="0">
                <a:latin typeface="+mn-lt"/>
                <a:cs typeface="+mn-cs"/>
              </a:rPr>
              <a:t>	</a:t>
            </a:r>
          </a:p>
        </p:txBody>
      </p:sp>
      <p:sp>
        <p:nvSpPr>
          <p:cNvPr id="39" name="TextBox 38"/>
          <p:cNvSpPr txBox="1"/>
          <p:nvPr/>
        </p:nvSpPr>
        <p:spPr>
          <a:xfrm>
            <a:off x="4572000" y="342899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64" name="TextBox 63"/>
          <p:cNvSpPr txBox="1"/>
          <p:nvPr/>
        </p:nvSpPr>
        <p:spPr>
          <a:xfrm>
            <a:off x="4572000" y="3429006"/>
            <a:ext cx="4572000" cy="3428990"/>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smtClean="0">
                <a:latin typeface="+mn-lt"/>
                <a:cs typeface="+mn-cs"/>
              </a:rPr>
              <a:t>Domain 3</a:t>
            </a:r>
          </a:p>
          <a:p>
            <a:pPr fontAlgn="auto">
              <a:spcBef>
                <a:spcPts val="0"/>
              </a:spcBef>
              <a:spcAft>
                <a:spcPts val="0"/>
              </a:spcAft>
              <a:tabLst>
                <a:tab pos="342900" algn="l"/>
              </a:tabLst>
              <a:defRPr/>
            </a:pPr>
            <a:r>
              <a:rPr lang="en-US" sz="2000" b="1" dirty="0" smtClean="0">
                <a:latin typeface="+mn-lt"/>
                <a:cs typeface="+mn-cs"/>
              </a:rPr>
              <a:t>Instruction</a:t>
            </a:r>
          </a:p>
          <a:p>
            <a:pPr fontAlgn="auto">
              <a:spcBef>
                <a:spcPts val="0"/>
              </a:spcBef>
              <a:spcAft>
                <a:spcPts val="0"/>
              </a:spcAft>
              <a:tabLst>
                <a:tab pos="342900" algn="l"/>
              </a:tabLst>
              <a:defRPr/>
            </a:pPr>
            <a:endParaRPr lang="en-US" sz="1500" dirty="0" smtClean="0">
              <a:latin typeface="+mn-lt"/>
              <a:cs typeface="+mn-cs"/>
            </a:endParaRPr>
          </a:p>
          <a:p>
            <a:pPr fontAlgn="auto">
              <a:spcBef>
                <a:spcPts val="0"/>
              </a:spcBef>
              <a:spcAft>
                <a:spcPts val="0"/>
              </a:spcAft>
              <a:tabLst>
                <a:tab pos="342900" algn="l"/>
              </a:tabLst>
              <a:defRPr/>
            </a:pPr>
            <a:r>
              <a:rPr lang="en-US" sz="1500" dirty="0" smtClean="0">
                <a:latin typeface="+mn-lt"/>
                <a:cs typeface="+mn-cs"/>
              </a:rPr>
              <a:t>3a	Communicating with Students</a:t>
            </a:r>
          </a:p>
          <a:p>
            <a:pPr fontAlgn="auto">
              <a:spcBef>
                <a:spcPts val="0"/>
              </a:spcBef>
              <a:spcAft>
                <a:spcPts val="0"/>
              </a:spcAft>
              <a:tabLst>
                <a:tab pos="342900" algn="l"/>
              </a:tabLst>
              <a:defRPr/>
            </a:pPr>
            <a:r>
              <a:rPr lang="en-US" sz="1500" dirty="0" smtClean="0">
                <a:latin typeface="+mn-lt"/>
                <a:cs typeface="+mn-cs"/>
              </a:rPr>
              <a:t>3b	Using Questioning and Discussion Techniques</a:t>
            </a:r>
          </a:p>
          <a:p>
            <a:pPr fontAlgn="auto">
              <a:spcBef>
                <a:spcPts val="0"/>
              </a:spcBef>
              <a:spcAft>
                <a:spcPts val="0"/>
              </a:spcAft>
              <a:tabLst>
                <a:tab pos="342900" algn="l"/>
              </a:tabLst>
              <a:defRPr/>
            </a:pPr>
            <a:r>
              <a:rPr lang="en-US" sz="1500" dirty="0" smtClean="0">
                <a:latin typeface="+mn-lt"/>
                <a:cs typeface="+mn-cs"/>
              </a:rPr>
              <a:t>3c	Engaging Students in Learning</a:t>
            </a:r>
          </a:p>
          <a:p>
            <a:pPr fontAlgn="auto">
              <a:spcBef>
                <a:spcPts val="0"/>
              </a:spcBef>
              <a:spcAft>
                <a:spcPts val="0"/>
              </a:spcAft>
              <a:tabLst>
                <a:tab pos="342900" algn="l"/>
              </a:tabLst>
              <a:defRPr/>
            </a:pPr>
            <a:r>
              <a:rPr lang="en-US" sz="1500" dirty="0" smtClean="0">
                <a:latin typeface="+mn-lt"/>
                <a:cs typeface="+mn-cs"/>
              </a:rPr>
              <a:t>3d	Using Assessment in Instruction</a:t>
            </a:r>
          </a:p>
          <a:p>
            <a:pPr fontAlgn="auto">
              <a:spcBef>
                <a:spcPts val="0"/>
              </a:spcBef>
              <a:spcAft>
                <a:spcPts val="0"/>
              </a:spcAft>
              <a:tabLst>
                <a:tab pos="342900" algn="l"/>
              </a:tabLst>
              <a:defRPr/>
            </a:pPr>
            <a:r>
              <a:rPr lang="en-US" sz="1500" dirty="0" smtClean="0">
                <a:latin typeface="+mn-lt"/>
                <a:cs typeface="+mn-cs"/>
              </a:rPr>
              <a:t>3e	Demonstrating Flexibility &amp; Responsiveness</a:t>
            </a:r>
            <a:endParaRPr lang="en-US" sz="1500" dirty="0">
              <a:latin typeface="+mn-lt"/>
              <a:cs typeface="+mn-cs"/>
            </a:endParaRPr>
          </a:p>
        </p:txBody>
      </p:sp>
      <p:sp>
        <p:nvSpPr>
          <p:cNvPr id="38" name="TextBox 37"/>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3" name="TextBox 62"/>
          <p:cNvSpPr txBox="1"/>
          <p:nvPr/>
        </p:nvSpPr>
        <p:spPr>
          <a:xfrm>
            <a:off x="4572000" y="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0" name="TextBox 59"/>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p:txBody>
      </p:sp>
      <p:sp>
        <p:nvSpPr>
          <p:cNvPr id="58" name="TextBox 57"/>
          <p:cNvSpPr txBox="1"/>
          <p:nvPr/>
        </p:nvSpPr>
        <p:spPr>
          <a:xfrm>
            <a:off x="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p:txBody>
      </p:sp>
      <p:sp>
        <p:nvSpPr>
          <p:cNvPr id="32" name="TextBox 31"/>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4a	Reflecting on Teaching</a:t>
            </a:r>
          </a:p>
          <a:p>
            <a:pPr fontAlgn="auto">
              <a:spcBef>
                <a:spcPts val="0"/>
              </a:spcBef>
              <a:spcAft>
                <a:spcPts val="0"/>
              </a:spcAft>
              <a:tabLst>
                <a:tab pos="342900" algn="l"/>
              </a:tabLst>
              <a:defRPr/>
            </a:pPr>
            <a:r>
              <a:rPr lang="en-US" sz="1500" dirty="0">
                <a:latin typeface="+mn-lt"/>
                <a:cs typeface="+mn-cs"/>
              </a:rPr>
              <a:t>4b	Maintaining Accurate Records</a:t>
            </a:r>
          </a:p>
          <a:p>
            <a:pPr fontAlgn="auto">
              <a:spcBef>
                <a:spcPts val="0"/>
              </a:spcBef>
              <a:spcAft>
                <a:spcPts val="0"/>
              </a:spcAft>
              <a:tabLst>
                <a:tab pos="342900" algn="l"/>
              </a:tabLst>
              <a:defRPr/>
            </a:pPr>
            <a:r>
              <a:rPr lang="en-US" sz="1500" dirty="0">
                <a:latin typeface="+mn-lt"/>
                <a:cs typeface="+mn-cs"/>
              </a:rPr>
              <a:t>4c	Communicating with Families</a:t>
            </a:r>
          </a:p>
          <a:p>
            <a:pPr fontAlgn="auto">
              <a:spcBef>
                <a:spcPts val="0"/>
              </a:spcBef>
              <a:spcAft>
                <a:spcPts val="0"/>
              </a:spcAft>
              <a:tabLst>
                <a:tab pos="342900" algn="l"/>
              </a:tabLst>
              <a:defRPr/>
            </a:pPr>
            <a:r>
              <a:rPr lang="en-US" sz="1500" dirty="0">
                <a:latin typeface="+mn-lt"/>
                <a:cs typeface="+mn-cs"/>
              </a:rPr>
              <a:t>4d	Participating in a Professional Community</a:t>
            </a:r>
          </a:p>
          <a:p>
            <a:pPr fontAlgn="auto">
              <a:spcBef>
                <a:spcPts val="0"/>
              </a:spcBef>
              <a:spcAft>
                <a:spcPts val="0"/>
              </a:spcAft>
              <a:tabLst>
                <a:tab pos="342900" algn="l"/>
              </a:tabLst>
              <a:defRPr/>
            </a:pPr>
            <a:r>
              <a:rPr lang="en-US" sz="1500" dirty="0">
                <a:latin typeface="+mn-lt"/>
                <a:cs typeface="+mn-cs"/>
              </a:rPr>
              <a:t>4e	Growing and Developing Professionally</a:t>
            </a:r>
          </a:p>
          <a:p>
            <a:pPr fontAlgn="auto">
              <a:spcBef>
                <a:spcPts val="0"/>
              </a:spcBef>
              <a:spcAft>
                <a:spcPts val="0"/>
              </a:spcAft>
              <a:tabLst>
                <a:tab pos="342900" algn="l"/>
              </a:tabLst>
              <a:defRPr/>
            </a:pPr>
            <a:r>
              <a:rPr lang="en-US" sz="1500" dirty="0">
                <a:latin typeface="+mn-lt"/>
                <a:cs typeface="+mn-cs"/>
              </a:rPr>
              <a:t>4f	Showing Professionalism</a:t>
            </a:r>
          </a:p>
        </p:txBody>
      </p:sp>
      <p:sp>
        <p:nvSpPr>
          <p:cNvPr id="11" name="TextBox 10"/>
          <p:cNvSpPr txBox="1"/>
          <p:nvPr/>
        </p:nvSpPr>
        <p:spPr>
          <a:xfrm>
            <a:off x="0" y="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1a	Demonstrating Knowledge of Content &amp; Pedagogy</a:t>
            </a:r>
          </a:p>
          <a:p>
            <a:pPr fontAlgn="auto">
              <a:spcBef>
                <a:spcPts val="0"/>
              </a:spcBef>
              <a:spcAft>
                <a:spcPts val="0"/>
              </a:spcAft>
              <a:tabLst>
                <a:tab pos="342900" algn="l"/>
              </a:tabLst>
              <a:defRPr/>
            </a:pPr>
            <a:r>
              <a:rPr lang="en-US" sz="1500" dirty="0">
                <a:latin typeface="+mn-lt"/>
                <a:cs typeface="+mn-cs"/>
              </a:rPr>
              <a:t>1b	Demonstrating Knowledge of Students</a:t>
            </a:r>
          </a:p>
          <a:p>
            <a:pPr fontAlgn="auto">
              <a:spcBef>
                <a:spcPts val="0"/>
              </a:spcBef>
              <a:spcAft>
                <a:spcPts val="0"/>
              </a:spcAft>
              <a:tabLst>
                <a:tab pos="342900" algn="l"/>
              </a:tabLst>
              <a:defRPr/>
            </a:pPr>
            <a:r>
              <a:rPr lang="en-US" sz="1500" dirty="0">
                <a:latin typeface="+mn-lt"/>
                <a:cs typeface="+mn-cs"/>
              </a:rPr>
              <a:t>1c	Setting Instructional Outcomes</a:t>
            </a:r>
          </a:p>
          <a:p>
            <a:pPr fontAlgn="auto">
              <a:spcBef>
                <a:spcPts val="0"/>
              </a:spcBef>
              <a:spcAft>
                <a:spcPts val="0"/>
              </a:spcAft>
              <a:tabLst>
                <a:tab pos="342900" algn="l"/>
              </a:tabLst>
              <a:defRPr/>
            </a:pPr>
            <a:r>
              <a:rPr lang="en-US" sz="1500" dirty="0">
                <a:latin typeface="+mn-lt"/>
                <a:cs typeface="+mn-cs"/>
              </a:rPr>
              <a:t>1d	Demonstrating Knowledge of Resources</a:t>
            </a:r>
          </a:p>
          <a:p>
            <a:pPr fontAlgn="auto">
              <a:spcBef>
                <a:spcPts val="0"/>
              </a:spcBef>
              <a:spcAft>
                <a:spcPts val="0"/>
              </a:spcAft>
              <a:tabLst>
                <a:tab pos="342900" algn="l"/>
              </a:tabLst>
              <a:defRPr/>
            </a:pPr>
            <a:r>
              <a:rPr lang="en-US" sz="1500" dirty="0">
                <a:latin typeface="+mn-lt"/>
                <a:cs typeface="+mn-cs"/>
              </a:rPr>
              <a:t>1e	Designing Coherent Instruction</a:t>
            </a:r>
          </a:p>
          <a:p>
            <a:pPr fontAlgn="auto">
              <a:spcBef>
                <a:spcPts val="0"/>
              </a:spcBef>
              <a:spcAft>
                <a:spcPts val="0"/>
              </a:spcAft>
              <a:tabLst>
                <a:tab pos="342900" algn="l"/>
              </a:tabLst>
              <a:defRPr/>
            </a:pPr>
            <a:r>
              <a:rPr lang="en-US" sz="1500" dirty="0">
                <a:latin typeface="+mn-lt"/>
                <a:cs typeface="+mn-cs"/>
              </a:rPr>
              <a:t>1f	Designing Student Assessment</a:t>
            </a:r>
          </a:p>
        </p:txBody>
      </p:sp>
      <p:sp>
        <p:nvSpPr>
          <p:cNvPr id="83" name="Rectangle 82"/>
          <p:cNvSpPr/>
          <p:nvPr/>
        </p:nvSpPr>
        <p:spPr>
          <a:xfrm>
            <a:off x="2057400" y="3124201"/>
            <a:ext cx="5054600" cy="609594"/>
          </a:xfrm>
          <a:prstGeom prst="rect">
            <a:avLst/>
          </a:prstGeom>
          <a:solidFill>
            <a:schemeClr val="accent6">
              <a:lumMod val="50000"/>
            </a:schemeClr>
          </a:solidFill>
          <a:effectLst>
            <a:glow>
              <a:schemeClr val="accent6">
                <a:lumMod val="60000"/>
                <a:lumOff val="40000"/>
              </a:schemeClr>
            </a:glow>
            <a:outerShdw blurRad="40000" dist="23000" dir="5400000" rotWithShape="0">
              <a:srgbClr val="000000">
                <a:alpha val="35000"/>
              </a:srgbClr>
            </a:outerShdw>
            <a:softEdge rad="50800"/>
          </a:effectLst>
        </p:spPr>
        <p:style>
          <a:lnRef idx="1">
            <a:schemeClr val="accent1"/>
          </a:lnRef>
          <a:fillRef idx="3">
            <a:schemeClr val="accent1"/>
          </a:fillRef>
          <a:effectRef idx="2">
            <a:schemeClr val="accent1"/>
          </a:effectRef>
          <a:fontRef idx="minor">
            <a:schemeClr val="lt1"/>
          </a:fontRef>
        </p:style>
        <p:txBody>
          <a:bodyPr tIns="91440" bIns="91440" anchor="ctr"/>
          <a:lstStyle/>
          <a:p>
            <a:pPr algn="ctr" fontAlgn="auto">
              <a:spcBef>
                <a:spcPts val="0"/>
              </a:spcBef>
              <a:spcAft>
                <a:spcPts val="0"/>
              </a:spcAft>
              <a:defRPr/>
            </a:pPr>
            <a:r>
              <a:rPr lang="en-US" sz="2200" dirty="0"/>
              <a:t>The Danielson Framework for Teaching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1000"/>
                                        <p:tgtEl>
                                          <p:spTgt spid="59"/>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childTnLst>
                                </p:cTn>
                              </p:par>
                              <p:par>
                                <p:cTn id="24" presetID="10" presetClass="entr" presetSubtype="0"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2000"/>
                                        <p:tgtEl>
                                          <p:spTgt spid="63"/>
                                        </p:tgtEl>
                                      </p:cBhvr>
                                    </p:animEffect>
                                  </p:childTnLst>
                                </p:cTn>
                              </p:par>
                              <p:par>
                                <p:cTn id="40" presetID="10" presetClass="entr" presetSubtype="0" fill="hold" nodeType="with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2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221391" y="129909"/>
          <a:ext cx="8750742" cy="6452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632589" y="129909"/>
            <a:ext cx="2365379" cy="646331"/>
          </a:xfrm>
          <a:prstGeom prst="rect">
            <a:avLst/>
          </a:prstGeom>
          <a:noFill/>
        </p:spPr>
        <p:txBody>
          <a:bodyPr wrap="square" rtlCol="0">
            <a:spAutoFit/>
          </a:bodyPr>
          <a:lstStyle/>
          <a:p>
            <a:r>
              <a:rPr lang="en-US" sz="3600" b="1" dirty="0" smtClean="0">
                <a:solidFill>
                  <a:srgbClr val="531213"/>
                </a:solidFill>
                <a:latin typeface="+mj-lt"/>
              </a:rPr>
              <a:t>Domain 1</a:t>
            </a:r>
            <a:endParaRPr lang="en-US" sz="3600" b="1" dirty="0">
              <a:solidFill>
                <a:srgbClr val="531213"/>
              </a:solidFill>
              <a:latin typeface="+mj-l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AED9887-95EC-4D43-9D3C-735B65D05687}"/>
                                            </p:graphicEl>
                                          </p:spTgt>
                                        </p:tgtEl>
                                        <p:attrNameLst>
                                          <p:attrName>style.visibility</p:attrName>
                                        </p:attrNameLst>
                                      </p:cBhvr>
                                      <p:to>
                                        <p:strVal val="visible"/>
                                      </p:to>
                                    </p:set>
                                    <p:animEffect transition="in" filter="fade">
                                      <p:cBhvr>
                                        <p:cTn id="7" dur="1000"/>
                                        <p:tgtEl>
                                          <p:spTgt spid="4">
                                            <p:graphicEl>
                                              <a:dgm id="{AAED9887-95EC-4D43-9D3C-735B65D05687}"/>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018E7299-E824-5241-9EC8-9B79F28DC291}"/>
                                            </p:graphicEl>
                                          </p:spTgt>
                                        </p:tgtEl>
                                        <p:attrNameLst>
                                          <p:attrName>style.visibility</p:attrName>
                                        </p:attrNameLst>
                                      </p:cBhvr>
                                      <p:to>
                                        <p:strVal val="visible"/>
                                      </p:to>
                                    </p:set>
                                    <p:animEffect transition="in" filter="fade">
                                      <p:cBhvr>
                                        <p:cTn id="12" dur="1000"/>
                                        <p:tgtEl>
                                          <p:spTgt spid="4">
                                            <p:graphicEl>
                                              <a:dgm id="{018E7299-E824-5241-9EC8-9B79F28DC29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3D382F88-617A-A148-B61A-809117E8BAD1}"/>
                                            </p:graphicEl>
                                          </p:spTgt>
                                        </p:tgtEl>
                                        <p:attrNameLst>
                                          <p:attrName>style.visibility</p:attrName>
                                        </p:attrNameLst>
                                      </p:cBhvr>
                                      <p:to>
                                        <p:strVal val="visible"/>
                                      </p:to>
                                    </p:set>
                                    <p:animEffect transition="in" filter="fade">
                                      <p:cBhvr>
                                        <p:cTn id="17" dur="1000"/>
                                        <p:tgtEl>
                                          <p:spTgt spid="4">
                                            <p:graphicEl>
                                              <a:dgm id="{3D382F88-617A-A148-B61A-809117E8BAD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3BF0C894-EB33-E84C-9503-FF68735A218E}"/>
                                            </p:graphicEl>
                                          </p:spTgt>
                                        </p:tgtEl>
                                        <p:attrNameLst>
                                          <p:attrName>style.visibility</p:attrName>
                                        </p:attrNameLst>
                                      </p:cBhvr>
                                      <p:to>
                                        <p:strVal val="visible"/>
                                      </p:to>
                                    </p:set>
                                    <p:animEffect transition="in" filter="fade">
                                      <p:cBhvr>
                                        <p:cTn id="22" dur="1000"/>
                                        <p:tgtEl>
                                          <p:spTgt spid="4">
                                            <p:graphicEl>
                                              <a:dgm id="{3BF0C894-EB33-E84C-9503-FF68735A218E}"/>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30503242-90B9-A74D-A70C-9CBAD609988C}"/>
                                            </p:graphicEl>
                                          </p:spTgt>
                                        </p:tgtEl>
                                        <p:attrNameLst>
                                          <p:attrName>style.visibility</p:attrName>
                                        </p:attrNameLst>
                                      </p:cBhvr>
                                      <p:to>
                                        <p:strVal val="visible"/>
                                      </p:to>
                                    </p:set>
                                    <p:animEffect transition="in" filter="fade">
                                      <p:cBhvr>
                                        <p:cTn id="27" dur="1000"/>
                                        <p:tgtEl>
                                          <p:spTgt spid="4">
                                            <p:graphicEl>
                                              <a:dgm id="{30503242-90B9-A74D-A70C-9CBAD609988C}"/>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03AC40AE-CA54-B243-BFD5-6268EEC3B9B6}"/>
                                            </p:graphicEl>
                                          </p:spTgt>
                                        </p:tgtEl>
                                        <p:attrNameLst>
                                          <p:attrName>style.visibility</p:attrName>
                                        </p:attrNameLst>
                                      </p:cBhvr>
                                      <p:to>
                                        <p:strVal val="visible"/>
                                      </p:to>
                                    </p:set>
                                    <p:animEffect transition="in" filter="fade">
                                      <p:cBhvr>
                                        <p:cTn id="32" dur="1000"/>
                                        <p:tgtEl>
                                          <p:spTgt spid="4">
                                            <p:graphicEl>
                                              <a:dgm id="{03AC40AE-CA54-B243-BFD5-6268EEC3B9B6}"/>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3A0CAAFE-8063-4841-972E-8BD3E28C3564}"/>
                                            </p:graphicEl>
                                          </p:spTgt>
                                        </p:tgtEl>
                                        <p:attrNameLst>
                                          <p:attrName>style.visibility</p:attrName>
                                        </p:attrNameLst>
                                      </p:cBhvr>
                                      <p:to>
                                        <p:strVal val="visible"/>
                                      </p:to>
                                    </p:set>
                                    <p:animEffect transition="in" filter="fade">
                                      <p:cBhvr>
                                        <p:cTn id="37" dur="1000"/>
                                        <p:tgtEl>
                                          <p:spTgt spid="4">
                                            <p:graphicEl>
                                              <a:dgm id="{3A0CAAFE-8063-4841-972E-8BD3E28C3564}"/>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dgm id="{D0EABAAD-4DE7-1A41-B6C4-69284063A55F}"/>
                                            </p:graphicEl>
                                          </p:spTgt>
                                        </p:tgtEl>
                                        <p:attrNameLst>
                                          <p:attrName>style.visibility</p:attrName>
                                        </p:attrNameLst>
                                      </p:cBhvr>
                                      <p:to>
                                        <p:strVal val="visible"/>
                                      </p:to>
                                    </p:set>
                                    <p:animEffect transition="in" filter="fade">
                                      <p:cBhvr>
                                        <p:cTn id="42" dur="1000"/>
                                        <p:tgtEl>
                                          <p:spTgt spid="4">
                                            <p:graphicEl>
                                              <a:dgm id="{D0EABAAD-4DE7-1A41-B6C4-69284063A55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eacher grading2.jpg"/>
          <p:cNvPicPr>
            <a:picLocks noChangeAspect="1"/>
          </p:cNvPicPr>
          <p:nvPr/>
        </p:nvPicPr>
        <p:blipFill>
          <a:blip r:embed="rId3"/>
          <a:srcRect l="3141" b="13427"/>
          <a:stretch>
            <a:fillRect/>
          </a:stretch>
        </p:blipFill>
        <p:spPr>
          <a:xfrm>
            <a:off x="584497" y="704848"/>
            <a:ext cx="7848302" cy="5252011"/>
          </a:xfrm>
          <a:prstGeom prst="rect">
            <a:avLst/>
          </a:prstGeom>
          <a:ln>
            <a:noFill/>
          </a:ln>
          <a:effectLst>
            <a:softEdge rad="112500"/>
          </a:effectLst>
        </p:spPr>
      </p:pic>
      <p:sp>
        <p:nvSpPr>
          <p:cNvPr id="15"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solidFill>
                  <a:srgbClr val="531213"/>
                </a:solidFill>
                <a:latin typeface="Calibri"/>
                <a:ea typeface="+mj-ea"/>
                <a:cs typeface="Calibri"/>
              </a:rPr>
              <a:t>3-2-1: Domain 1 (Planning and Preparation)</a:t>
            </a:r>
          </a:p>
        </p:txBody>
      </p:sp>
      <p:sp>
        <p:nvSpPr>
          <p:cNvPr id="75779" name="TextBox 8"/>
          <p:cNvSpPr txBox="1">
            <a:spLocks noChangeArrowheads="1"/>
          </p:cNvSpPr>
          <p:nvPr/>
        </p:nvSpPr>
        <p:spPr bwMode="auto">
          <a:xfrm>
            <a:off x="7186491" y="6238875"/>
            <a:ext cx="1955922" cy="369332"/>
          </a:xfrm>
          <a:prstGeom prst="rect">
            <a:avLst/>
          </a:prstGeom>
          <a:noFill/>
          <a:ln w="9525">
            <a:noFill/>
            <a:miter lim="800000"/>
            <a:headEnd/>
            <a:tailEnd/>
          </a:ln>
        </p:spPr>
        <p:txBody>
          <a:bodyPr wrap="none">
            <a:spAutoFit/>
          </a:bodyPr>
          <a:lstStyle/>
          <a:p>
            <a:pPr algn="r"/>
            <a:r>
              <a:rPr lang="en-US" dirty="0">
                <a:latin typeface="Calibri" pitchFamily="34" charset="0"/>
              </a:rPr>
              <a:t>Handout page</a:t>
            </a:r>
            <a:r>
              <a:rPr lang="en-US" dirty="0" smtClean="0">
                <a:latin typeface="Calibri" pitchFamily="34" charset="0"/>
              </a:rPr>
              <a:t> 20</a:t>
            </a:r>
            <a:endParaRPr lang="en-US" dirty="0">
              <a:latin typeface="Calibri" pitchFamily="34" charset="0"/>
            </a:endParaRPr>
          </a:p>
        </p:txBody>
      </p:sp>
      <p:sp>
        <p:nvSpPr>
          <p:cNvPr id="75780" name="TextBox 6"/>
          <p:cNvSpPr txBox="1">
            <a:spLocks noChangeArrowheads="1"/>
          </p:cNvSpPr>
          <p:nvPr/>
        </p:nvSpPr>
        <p:spPr bwMode="auto">
          <a:xfrm>
            <a:off x="558799" y="704849"/>
            <a:ext cx="7874000" cy="5252010"/>
          </a:xfrm>
          <a:prstGeom prst="rect">
            <a:avLst/>
          </a:prstGeom>
          <a:solidFill>
            <a:schemeClr val="bg1">
              <a:alpha val="75000"/>
            </a:schemeClr>
          </a:solidFill>
          <a:ln w="9525">
            <a:noFill/>
            <a:miter lim="800000"/>
            <a:headEnd/>
            <a:tailEnd/>
          </a:ln>
        </p:spPr>
        <p:txBody>
          <a:bodyPr lIns="182880" tIns="182880" rIns="182880" bIns="182880" anchor="ctr"/>
          <a:lstStyle/>
          <a:p>
            <a:pPr marL="342900" indent="-342900">
              <a:spcAft>
                <a:spcPts val="1800"/>
              </a:spcAft>
              <a:buFont typeface="Arial" charset="0"/>
              <a:buChar char="•"/>
            </a:pPr>
            <a:r>
              <a:rPr lang="en-US" sz="2400" dirty="0">
                <a:latin typeface="Calibri" pitchFamily="34" charset="0"/>
              </a:rPr>
              <a:t>For the component your table has been assigned, complete page</a:t>
            </a:r>
            <a:r>
              <a:rPr lang="en-US" sz="2400" dirty="0" smtClean="0">
                <a:latin typeface="Calibri" pitchFamily="34" charset="0"/>
              </a:rPr>
              <a:t> 20 </a:t>
            </a:r>
            <a:r>
              <a:rPr lang="en-US" sz="2400" dirty="0">
                <a:latin typeface="Calibri" pitchFamily="34" charset="0"/>
              </a:rPr>
              <a:t>in your materials, on which you indicate: </a:t>
            </a:r>
          </a:p>
          <a:p>
            <a:pPr marL="800100" lvl="1" indent="-342900">
              <a:spcAft>
                <a:spcPts val="1800"/>
              </a:spcAft>
              <a:buFont typeface="Arial" charset="0"/>
              <a:buChar char="•"/>
            </a:pPr>
            <a:r>
              <a:rPr lang="en-US" sz="2400" dirty="0">
                <a:latin typeface="Calibri" pitchFamily="34" charset="0"/>
              </a:rPr>
              <a:t>Three “big ideas” about the component</a:t>
            </a:r>
          </a:p>
          <a:p>
            <a:pPr marL="800100" lvl="1" indent="-342900">
              <a:spcAft>
                <a:spcPts val="1800"/>
              </a:spcAft>
              <a:buFont typeface="Arial" charset="0"/>
              <a:buChar char="•"/>
            </a:pPr>
            <a:r>
              <a:rPr lang="en-US" sz="2400" dirty="0">
                <a:latin typeface="Calibri" pitchFamily="34" charset="0"/>
              </a:rPr>
              <a:t>Two examples of how teachers can do this </a:t>
            </a:r>
            <a:r>
              <a:rPr lang="en-US" sz="2400" dirty="0" smtClean="0">
                <a:latin typeface="Calibri" pitchFamily="34" charset="0"/>
              </a:rPr>
              <a:t>well, and							</a:t>
            </a:r>
          </a:p>
          <a:p>
            <a:pPr marL="800100" lvl="1" indent="-342900">
              <a:spcAft>
                <a:spcPts val="1800"/>
              </a:spcAft>
              <a:buFont typeface="Arial" charset="0"/>
              <a:buChar char="•"/>
            </a:pPr>
            <a:r>
              <a:rPr lang="en-US" sz="2400" dirty="0">
                <a:latin typeface="Calibri" pitchFamily="34" charset="0"/>
              </a:rPr>
              <a:t>One question you have about the component</a:t>
            </a:r>
          </a:p>
          <a:p>
            <a:pPr marL="342900" indent="-342900">
              <a:spcAft>
                <a:spcPts val="1800"/>
              </a:spcAft>
              <a:buFont typeface="Arial" charset="0"/>
              <a:buChar char="•"/>
            </a:pPr>
            <a:r>
              <a:rPr lang="en-US" sz="2400" dirty="0">
                <a:latin typeface="Calibri" pitchFamily="34" charset="0"/>
              </a:rPr>
              <a:t>Designate a spokesperson to report for the table</a:t>
            </a:r>
          </a:p>
        </p:txBody>
      </p:sp>
      <p:pic>
        <p:nvPicPr>
          <p:cNvPr id="7" name="Picture 7" descr="HiResDanielson_logo.png"/>
          <p:cNvPicPr>
            <a:picLocks noChangeAspect="1"/>
          </p:cNvPicPr>
          <p:nvPr/>
        </p:nvPicPr>
        <p:blipFill>
          <a:blip r:embed="rId4"/>
          <a:srcRect/>
          <a:stretch>
            <a:fillRect/>
          </a:stretch>
        </p:blipFill>
        <p:spPr bwMode="auto">
          <a:xfrm>
            <a:off x="0" y="5808663"/>
            <a:ext cx="1049338" cy="104933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solidFill>
                  <a:srgbClr val="632523"/>
                </a:solidFill>
                <a:latin typeface="Calibri"/>
                <a:ea typeface="+mj-ea"/>
                <a:cs typeface="Calibri"/>
              </a:rPr>
              <a:t>Connecting Design with Engagement</a:t>
            </a:r>
          </a:p>
        </p:txBody>
      </p:sp>
      <p:sp>
        <p:nvSpPr>
          <p:cNvPr id="11" name="TextBox 10"/>
          <p:cNvSpPr txBox="1">
            <a:spLocks noChangeArrowheads="1"/>
          </p:cNvSpPr>
          <p:nvPr/>
        </p:nvSpPr>
        <p:spPr bwMode="auto">
          <a:xfrm>
            <a:off x="1619254" y="3516313"/>
            <a:ext cx="2836862" cy="2955925"/>
          </a:xfrm>
          <a:prstGeom prst="rect">
            <a:avLst/>
          </a:prstGeom>
          <a:noFill/>
          <a:ln w="9525">
            <a:noFill/>
            <a:miter lim="800000"/>
            <a:headEnd/>
            <a:tailEnd/>
          </a:ln>
        </p:spPr>
        <p:txBody>
          <a:bodyPr wrap="square">
            <a:spAutoFit/>
          </a:bodyPr>
          <a:lstStyle/>
          <a:p>
            <a:pPr algn="ctr"/>
            <a:endParaRPr lang="en-US" dirty="0">
              <a:latin typeface="Calibri" pitchFamily="34" charset="0"/>
            </a:endParaRPr>
          </a:p>
          <a:p>
            <a:pPr algn="ctr">
              <a:spcAft>
                <a:spcPts val="1800"/>
              </a:spcAft>
              <a:buFont typeface="Arial" charset="0"/>
              <a:buChar char="•"/>
            </a:pPr>
            <a:r>
              <a:rPr lang="en-US" dirty="0">
                <a:latin typeface="Calibri" pitchFamily="34" charset="0"/>
              </a:rPr>
              <a:t>Learning Activities</a:t>
            </a:r>
          </a:p>
          <a:p>
            <a:pPr algn="ctr">
              <a:spcAft>
                <a:spcPts val="1800"/>
              </a:spcAft>
              <a:buFont typeface="Arial" charset="0"/>
              <a:buChar char="•"/>
            </a:pPr>
            <a:r>
              <a:rPr lang="en-US" dirty="0">
                <a:latin typeface="Calibri" pitchFamily="34" charset="0"/>
              </a:rPr>
              <a:t>Instructional materials and resources</a:t>
            </a:r>
          </a:p>
          <a:p>
            <a:pPr algn="ctr">
              <a:spcAft>
                <a:spcPts val="1800"/>
              </a:spcAft>
              <a:buFont typeface="Arial" charset="0"/>
              <a:buChar char="•"/>
            </a:pPr>
            <a:r>
              <a:rPr lang="en-US" dirty="0">
                <a:latin typeface="Calibri" pitchFamily="34" charset="0"/>
              </a:rPr>
              <a:t>Instructional groups</a:t>
            </a:r>
          </a:p>
          <a:p>
            <a:pPr algn="ctr">
              <a:spcAft>
                <a:spcPts val="1800"/>
              </a:spcAft>
              <a:buFont typeface="Arial" charset="0"/>
              <a:buChar char="•"/>
            </a:pPr>
            <a:r>
              <a:rPr lang="en-US" dirty="0">
                <a:latin typeface="Calibri" pitchFamily="34" charset="0"/>
              </a:rPr>
              <a:t>Lesson and unit structure</a:t>
            </a:r>
          </a:p>
          <a:p>
            <a:endParaRPr lang="en-US" dirty="0">
              <a:latin typeface="Calibri" pitchFamily="34" charset="0"/>
            </a:endParaRPr>
          </a:p>
        </p:txBody>
      </p:sp>
      <p:sp>
        <p:nvSpPr>
          <p:cNvPr id="12" name="TextBox 11"/>
          <p:cNvSpPr txBox="1">
            <a:spLocks noChangeArrowheads="1"/>
          </p:cNvSpPr>
          <p:nvPr/>
        </p:nvSpPr>
        <p:spPr bwMode="auto">
          <a:xfrm>
            <a:off x="4561940" y="3516313"/>
            <a:ext cx="2955926" cy="2446824"/>
          </a:xfrm>
          <a:prstGeom prst="rect">
            <a:avLst/>
          </a:prstGeom>
          <a:noFill/>
          <a:ln w="9525">
            <a:noFill/>
            <a:miter lim="800000"/>
            <a:headEnd/>
            <a:tailEnd/>
          </a:ln>
        </p:spPr>
        <p:txBody>
          <a:bodyPr wrap="square">
            <a:spAutoFit/>
          </a:bodyPr>
          <a:lstStyle/>
          <a:p>
            <a:pPr algn="ctr"/>
            <a:endParaRPr lang="en-US" dirty="0">
              <a:latin typeface="Calibri" pitchFamily="34" charset="0"/>
            </a:endParaRPr>
          </a:p>
          <a:p>
            <a:pPr algn="ctr">
              <a:spcAft>
                <a:spcPts val="1800"/>
              </a:spcAft>
              <a:buFont typeface="Arial" charset="0"/>
              <a:buChar char="•"/>
            </a:pPr>
            <a:r>
              <a:rPr lang="en-US" dirty="0">
                <a:latin typeface="Calibri" pitchFamily="34" charset="0"/>
              </a:rPr>
              <a:t>Activities and assignments</a:t>
            </a:r>
          </a:p>
          <a:p>
            <a:pPr algn="ctr">
              <a:spcAft>
                <a:spcPts val="1800"/>
              </a:spcAft>
              <a:buFont typeface="Arial" charset="0"/>
              <a:buChar char="•"/>
            </a:pPr>
            <a:r>
              <a:rPr lang="en-US" dirty="0">
                <a:latin typeface="Calibri" pitchFamily="34" charset="0"/>
              </a:rPr>
              <a:t>Instructional materials</a:t>
            </a:r>
            <a:r>
              <a:rPr lang="en-US" dirty="0" smtClean="0">
                <a:latin typeface="Calibri" pitchFamily="34" charset="0"/>
              </a:rPr>
              <a:t> </a:t>
            </a:r>
            <a:br>
              <a:rPr lang="en-US" dirty="0" smtClean="0">
                <a:latin typeface="Calibri" pitchFamily="34" charset="0"/>
              </a:rPr>
            </a:br>
            <a:r>
              <a:rPr lang="en-US" dirty="0" smtClean="0">
                <a:latin typeface="Calibri" pitchFamily="34" charset="0"/>
              </a:rPr>
              <a:t>and </a:t>
            </a:r>
            <a:r>
              <a:rPr lang="en-US" dirty="0">
                <a:latin typeface="Calibri" pitchFamily="34" charset="0"/>
              </a:rPr>
              <a:t>resources</a:t>
            </a:r>
          </a:p>
          <a:p>
            <a:pPr algn="ctr">
              <a:spcAft>
                <a:spcPts val="1800"/>
              </a:spcAft>
              <a:buFont typeface="Arial" charset="0"/>
              <a:buChar char="•"/>
            </a:pPr>
            <a:r>
              <a:rPr lang="en-US" dirty="0">
                <a:latin typeface="Calibri" pitchFamily="34" charset="0"/>
              </a:rPr>
              <a:t>Grouping of students</a:t>
            </a:r>
          </a:p>
          <a:p>
            <a:pPr algn="ctr">
              <a:spcAft>
                <a:spcPts val="1800"/>
              </a:spcAft>
              <a:buFont typeface="Arial" charset="0"/>
              <a:buChar char="•"/>
            </a:pPr>
            <a:r>
              <a:rPr lang="en-US" dirty="0">
                <a:latin typeface="Calibri" pitchFamily="34" charset="0"/>
              </a:rPr>
              <a:t>Structure and pacing</a:t>
            </a:r>
          </a:p>
        </p:txBody>
      </p:sp>
      <p:grpSp>
        <p:nvGrpSpPr>
          <p:cNvPr id="13" name="Group 12"/>
          <p:cNvGrpSpPr>
            <a:grpSpLocks/>
          </p:cNvGrpSpPr>
          <p:nvPr/>
        </p:nvGrpSpPr>
        <p:grpSpPr bwMode="auto">
          <a:xfrm>
            <a:off x="1658938" y="1227138"/>
            <a:ext cx="2743200" cy="2222500"/>
            <a:chOff x="1752399" y="1098541"/>
            <a:chExt cx="2743200" cy="2221274"/>
          </a:xfrm>
        </p:grpSpPr>
        <p:pic>
          <p:nvPicPr>
            <p:cNvPr id="77832" name="Picture 13" descr="teacher grading2.jpg"/>
            <p:cNvPicPr>
              <a:picLocks noChangeAspect="1"/>
            </p:cNvPicPr>
            <p:nvPr/>
          </p:nvPicPr>
          <p:blipFill>
            <a:blip r:embed="rId3"/>
            <a:srcRect l="7539"/>
            <a:stretch>
              <a:fillRect/>
            </a:stretch>
          </p:blipFill>
          <p:spPr bwMode="auto">
            <a:xfrm>
              <a:off x="1752399" y="1098541"/>
              <a:ext cx="2743200" cy="2221274"/>
            </a:xfrm>
            <a:prstGeom prst="rect">
              <a:avLst/>
            </a:prstGeom>
            <a:noFill/>
            <a:ln w="9525">
              <a:noFill/>
              <a:miter lim="800000"/>
              <a:headEnd/>
              <a:tailEnd/>
            </a:ln>
          </p:spPr>
        </p:pic>
        <p:sp>
          <p:nvSpPr>
            <p:cNvPr id="77833" name="TextBox 14"/>
            <p:cNvSpPr txBox="1">
              <a:spLocks noChangeArrowheads="1"/>
            </p:cNvSpPr>
            <p:nvPr/>
          </p:nvSpPr>
          <p:spPr bwMode="auto">
            <a:xfrm>
              <a:off x="1752399" y="2796595"/>
              <a:ext cx="2743200" cy="523220"/>
            </a:xfrm>
            <a:prstGeom prst="rect">
              <a:avLst/>
            </a:prstGeom>
            <a:solidFill>
              <a:schemeClr val="bg1">
                <a:alpha val="65097"/>
              </a:schemeClr>
            </a:solidFill>
            <a:ln w="9525">
              <a:noFill/>
              <a:miter lim="800000"/>
              <a:headEnd/>
              <a:tailEnd/>
            </a:ln>
          </p:spPr>
          <p:txBody>
            <a:bodyPr>
              <a:spAutoFit/>
            </a:bodyPr>
            <a:lstStyle/>
            <a:p>
              <a:pPr algn="ctr"/>
              <a:r>
                <a:rPr lang="en-US" sz="1400" b="1" dirty="0">
                  <a:latin typeface="Calibri" pitchFamily="34" charset="0"/>
                </a:rPr>
                <a:t>COMPONENT 1e</a:t>
              </a:r>
            </a:p>
            <a:p>
              <a:pPr algn="ctr"/>
              <a:r>
                <a:rPr lang="en-US" sz="1300" b="1" dirty="0">
                  <a:latin typeface="Calibri" pitchFamily="34" charset="0"/>
                </a:rPr>
                <a:t>Designing Coherent Instruction</a:t>
              </a:r>
            </a:p>
          </p:txBody>
        </p:sp>
      </p:grpSp>
      <p:grpSp>
        <p:nvGrpSpPr>
          <p:cNvPr id="16" name="Group 15"/>
          <p:cNvGrpSpPr>
            <a:grpSpLocks/>
          </p:cNvGrpSpPr>
          <p:nvPr/>
        </p:nvGrpSpPr>
        <p:grpSpPr bwMode="auto">
          <a:xfrm>
            <a:off x="4651375" y="1223963"/>
            <a:ext cx="2800350" cy="2222500"/>
            <a:chOff x="4485898" y="3317118"/>
            <a:chExt cx="2799811" cy="2221992"/>
          </a:xfrm>
        </p:grpSpPr>
        <p:pic>
          <p:nvPicPr>
            <p:cNvPr id="77830" name="Picture 16" descr="Teacher with students2.jpg"/>
            <p:cNvPicPr>
              <a:picLocks noChangeAspect="1"/>
            </p:cNvPicPr>
            <p:nvPr/>
          </p:nvPicPr>
          <p:blipFill>
            <a:blip r:embed="rId4"/>
            <a:srcRect l="17438"/>
            <a:stretch>
              <a:fillRect/>
            </a:stretch>
          </p:blipFill>
          <p:spPr bwMode="auto">
            <a:xfrm>
              <a:off x="4485898" y="3317118"/>
              <a:ext cx="2752901" cy="2221992"/>
            </a:xfrm>
            <a:prstGeom prst="rect">
              <a:avLst/>
            </a:prstGeom>
            <a:noFill/>
            <a:ln w="9525">
              <a:noFill/>
              <a:miter lim="800000"/>
              <a:headEnd/>
              <a:tailEnd/>
            </a:ln>
          </p:spPr>
        </p:pic>
        <p:sp>
          <p:nvSpPr>
            <p:cNvPr id="77831" name="TextBox 17"/>
            <p:cNvSpPr txBox="1">
              <a:spLocks noChangeArrowheads="1"/>
            </p:cNvSpPr>
            <p:nvPr/>
          </p:nvSpPr>
          <p:spPr bwMode="auto">
            <a:xfrm>
              <a:off x="4485898" y="5015890"/>
              <a:ext cx="2799811" cy="523220"/>
            </a:xfrm>
            <a:prstGeom prst="rect">
              <a:avLst/>
            </a:prstGeom>
            <a:solidFill>
              <a:schemeClr val="bg1">
                <a:alpha val="65097"/>
              </a:schemeClr>
            </a:solidFill>
            <a:ln w="9525">
              <a:noFill/>
              <a:miter lim="800000"/>
              <a:headEnd/>
              <a:tailEnd/>
            </a:ln>
          </p:spPr>
          <p:txBody>
            <a:bodyPr>
              <a:spAutoFit/>
            </a:bodyPr>
            <a:lstStyle/>
            <a:p>
              <a:pPr algn="ctr"/>
              <a:r>
                <a:rPr lang="en-US" sz="1400" b="1" dirty="0">
                  <a:latin typeface="Calibri" pitchFamily="34" charset="0"/>
                </a:rPr>
                <a:t>COMPONENT 3c</a:t>
              </a:r>
            </a:p>
            <a:p>
              <a:pPr algn="ctr"/>
              <a:r>
                <a:rPr lang="en-US" sz="1300" b="1" dirty="0">
                  <a:latin typeface="Calibri" pitchFamily="34" charset="0"/>
                </a:rPr>
                <a:t>Engaging Students in Learning</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Box 8"/>
          <p:cNvSpPr txBox="1">
            <a:spLocks noChangeArrowheads="1"/>
          </p:cNvSpPr>
          <p:nvPr/>
        </p:nvSpPr>
        <p:spPr bwMode="auto">
          <a:xfrm>
            <a:off x="6759615" y="6054209"/>
            <a:ext cx="2169264" cy="369332"/>
          </a:xfrm>
          <a:prstGeom prst="rect">
            <a:avLst/>
          </a:prstGeom>
          <a:noFill/>
          <a:ln w="9525">
            <a:noFill/>
            <a:miter lim="800000"/>
            <a:headEnd/>
            <a:tailEnd/>
          </a:ln>
        </p:spPr>
        <p:txBody>
          <a:bodyPr wrap="square">
            <a:spAutoFit/>
          </a:bodyPr>
          <a:lstStyle/>
          <a:p>
            <a:pPr algn="r"/>
            <a:r>
              <a:rPr lang="en-US" dirty="0">
                <a:latin typeface="Calibri" pitchFamily="34" charset="0"/>
              </a:rPr>
              <a:t>Handout </a:t>
            </a:r>
            <a:r>
              <a:rPr lang="en-US" dirty="0" smtClean="0">
                <a:latin typeface="Calibri" pitchFamily="34" charset="0"/>
              </a:rPr>
              <a:t>page 21</a:t>
            </a:r>
            <a:endParaRPr lang="en-US" dirty="0">
              <a:latin typeface="Calibri" pitchFamily="34" charset="0"/>
            </a:endParaRPr>
          </a:p>
        </p:txBody>
      </p:sp>
      <p:pic>
        <p:nvPicPr>
          <p:cNvPr id="8" name="Picture 7" descr="meeting 3.jpg"/>
          <p:cNvPicPr>
            <a:picLocks noChangeAspect="1"/>
          </p:cNvPicPr>
          <p:nvPr/>
        </p:nvPicPr>
        <p:blipFill>
          <a:blip r:embed="rId3"/>
          <a:srcRect/>
          <a:stretch>
            <a:fillRect/>
          </a:stretch>
        </p:blipFill>
        <p:spPr>
          <a:xfrm>
            <a:off x="558800" y="662432"/>
            <a:ext cx="7873999" cy="5249334"/>
          </a:xfrm>
          <a:prstGeom prst="rect">
            <a:avLst/>
          </a:prstGeom>
          <a:ln>
            <a:noFill/>
          </a:ln>
          <a:effectLst>
            <a:softEdge rad="112500"/>
          </a:effectLst>
        </p:spPr>
      </p:pic>
      <p:sp>
        <p:nvSpPr>
          <p:cNvPr id="7" name="TextBox 6"/>
          <p:cNvSpPr txBox="1">
            <a:spLocks noChangeArrowheads="1"/>
          </p:cNvSpPr>
          <p:nvPr/>
        </p:nvSpPr>
        <p:spPr bwMode="auto">
          <a:xfrm>
            <a:off x="558800" y="661988"/>
            <a:ext cx="7874000" cy="5253037"/>
          </a:xfrm>
          <a:prstGeom prst="rect">
            <a:avLst/>
          </a:prstGeom>
          <a:solidFill>
            <a:schemeClr val="bg1">
              <a:alpha val="79999"/>
            </a:schemeClr>
          </a:solidFill>
          <a:ln w="9525">
            <a:noFill/>
            <a:miter lim="800000"/>
            <a:headEnd/>
            <a:tailEnd/>
          </a:ln>
        </p:spPr>
        <p:txBody>
          <a:bodyPr lIns="182880" tIns="182880" rIns="182880" bIns="182880" anchor="ctr"/>
          <a:lstStyle/>
          <a:p>
            <a:pPr>
              <a:spcAft>
                <a:spcPts val="1800"/>
              </a:spcAft>
            </a:pPr>
            <a:r>
              <a:rPr lang="en-US" sz="3000" dirty="0">
                <a:latin typeface="Calibri" pitchFamily="34" charset="0"/>
              </a:rPr>
              <a:t>With your group, skim</a:t>
            </a:r>
            <a:r>
              <a:rPr lang="en-US" sz="3000" dirty="0" smtClean="0">
                <a:latin typeface="Calibri" pitchFamily="34" charset="0"/>
              </a:rPr>
              <a:t> the narrative </a:t>
            </a:r>
            <a:r>
              <a:rPr lang="en-US" sz="3000" dirty="0">
                <a:latin typeface="Calibri" pitchFamily="34" charset="0"/>
              </a:rPr>
              <a:t>descriptions of the </a:t>
            </a:r>
            <a:r>
              <a:rPr lang="en-US" sz="3000" dirty="0" smtClean="0">
                <a:latin typeface="Calibri" pitchFamily="34" charset="0"/>
              </a:rPr>
              <a:t>components in </a:t>
            </a:r>
            <a:r>
              <a:rPr lang="en-US" sz="3000" dirty="0">
                <a:latin typeface="Calibri" pitchFamily="34" charset="0"/>
              </a:rPr>
              <a:t>D</a:t>
            </a:r>
            <a:r>
              <a:rPr lang="en-US" sz="3000" dirty="0" smtClean="0">
                <a:latin typeface="Calibri" pitchFamily="34" charset="0"/>
              </a:rPr>
              <a:t>omain 4.</a:t>
            </a:r>
            <a:endParaRPr lang="en-US" sz="3000" dirty="0">
              <a:latin typeface="Calibri" pitchFamily="34" charset="0"/>
            </a:endParaRPr>
          </a:p>
          <a:p>
            <a:pPr>
              <a:spcAft>
                <a:spcPts val="1800"/>
              </a:spcAft>
            </a:pPr>
            <a:r>
              <a:rPr lang="en-US" sz="3000" dirty="0">
                <a:latin typeface="Calibri" pitchFamily="34" charset="0"/>
              </a:rPr>
              <a:t>Together, identify how teachers accomplish the components in your school or district. </a:t>
            </a:r>
          </a:p>
          <a:p>
            <a:pPr>
              <a:spcAft>
                <a:spcPts val="1800"/>
              </a:spcAft>
            </a:pPr>
            <a:r>
              <a:rPr lang="en-US" sz="3000" dirty="0">
                <a:latin typeface="Calibri" pitchFamily="34" charset="0"/>
              </a:rPr>
              <a:t>How do teachers know what is expected?</a:t>
            </a:r>
          </a:p>
        </p:txBody>
      </p:sp>
      <p:sp>
        <p:nvSpPr>
          <p:cNvPr id="15"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solidFill>
                  <a:srgbClr val="531213"/>
                </a:solidFill>
                <a:latin typeface="Calibri"/>
                <a:ea typeface="+mj-ea"/>
                <a:cs typeface="Calibri"/>
              </a:rPr>
              <a:t>Professional Responsibilities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10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4" descr="IMG_1140.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6" name="TextBox 5"/>
          <p:cNvSpPr txBox="1"/>
          <p:nvPr/>
        </p:nvSpPr>
        <p:spPr>
          <a:xfrm>
            <a:off x="0" y="2636803"/>
            <a:ext cx="9144000" cy="1200329"/>
          </a:xfrm>
          <a:prstGeom prst="rect">
            <a:avLst/>
          </a:prstGeom>
          <a:noFill/>
          <a:effectLst>
            <a:reflection stA="50000" endPos="75000" dist="12700" dir="5400000" sy="-100000" algn="bl" rotWithShape="0"/>
          </a:effectLst>
        </p:spPr>
        <p:txBody>
          <a:bodyPr>
            <a:spAutoFit/>
          </a:bodyPr>
          <a:lstStyle/>
          <a:p>
            <a:pPr algn="ctr" fontAlgn="auto">
              <a:spcBef>
                <a:spcPts val="0"/>
              </a:spcBef>
              <a:spcAft>
                <a:spcPts val="0"/>
              </a:spcAft>
              <a:defRPr/>
            </a:pPr>
            <a:r>
              <a:rPr lang="en-US" sz="7200" b="1" spc="600" dirty="0">
                <a:solidFill>
                  <a:schemeClr val="accent1">
                    <a:lumMod val="40000"/>
                    <a:lumOff val="60000"/>
                  </a:schemeClr>
                </a:solidFill>
                <a:effectLst>
                  <a:outerShdw blurRad="50800" dist="127000" dir="20040000">
                    <a:srgbClr val="000000">
                      <a:alpha val="43000"/>
                    </a:srgbClr>
                  </a:outerShdw>
                  <a:reflection stA="79000" endPos="97000" dist="25400" dir="5400000" sy="-100000" algn="bl" rotWithShape="0"/>
                </a:effectLst>
                <a:latin typeface="Times"/>
                <a:cs typeface="Times"/>
              </a:rPr>
              <a:t>REFLECTION</a:t>
            </a:r>
            <a:endParaRPr lang="en-US" sz="8800" b="1" spc="600" dirty="0">
              <a:solidFill>
                <a:schemeClr val="accent1">
                  <a:lumMod val="40000"/>
                  <a:lumOff val="60000"/>
                </a:schemeClr>
              </a:solidFill>
              <a:effectLst>
                <a:outerShdw blurRad="50800" dist="127000" dir="20040000">
                  <a:srgbClr val="000000">
                    <a:alpha val="43000"/>
                  </a:srgbClr>
                </a:outerShdw>
                <a:reflection stA="79000" endPos="97000" dist="25400" dir="5400000" sy="-100000" algn="bl" rotWithShape="0"/>
              </a:effectLst>
              <a:latin typeface="Times"/>
              <a:cs typeface="Times"/>
            </a:endParaRPr>
          </a:p>
        </p:txBody>
      </p:sp>
      <p:sp>
        <p:nvSpPr>
          <p:cNvPr id="10" name="TextBox 9"/>
          <p:cNvSpPr txBox="1"/>
          <p:nvPr/>
        </p:nvSpPr>
        <p:spPr>
          <a:xfrm>
            <a:off x="0" y="157332"/>
            <a:ext cx="9144000" cy="2185214"/>
          </a:xfrm>
          <a:prstGeom prst="rect">
            <a:avLst/>
          </a:prstGeom>
          <a:solidFill>
            <a:schemeClr val="bg1">
              <a:lumMod val="95000"/>
              <a:alpha val="58000"/>
            </a:schemeClr>
          </a:solidFill>
        </p:spPr>
        <p:txBody>
          <a:bodyPr wrap="square">
            <a:spAutoFit/>
          </a:bodyPr>
          <a:lstStyle/>
          <a:p>
            <a:pPr algn="ctr" fontAlgn="auto">
              <a:spcBef>
                <a:spcPts val="0"/>
              </a:spcBef>
              <a:spcAft>
                <a:spcPts val="0"/>
              </a:spcAft>
              <a:defRPr/>
            </a:pPr>
            <a:r>
              <a:rPr lang="en-US" sz="2400" dirty="0" err="1" smtClean="0">
                <a:latin typeface="+mn-lt"/>
                <a:cs typeface="+mn-cs"/>
              </a:rPr>
              <a:t>﻿</a:t>
            </a:r>
            <a:endParaRPr lang="en-US" sz="2400" dirty="0" smtClean="0">
              <a:latin typeface="+mn-lt"/>
              <a:cs typeface="+mn-cs"/>
            </a:endParaRPr>
          </a:p>
          <a:p>
            <a:pPr algn="ctr" fontAlgn="auto">
              <a:spcBef>
                <a:spcPts val="0"/>
              </a:spcBef>
              <a:spcAft>
                <a:spcPts val="0"/>
              </a:spcAft>
              <a:defRPr/>
            </a:pPr>
            <a:r>
              <a:rPr lang="en-US" sz="2400" dirty="0" smtClean="0">
                <a:latin typeface="+mn-lt"/>
                <a:cs typeface="+mn-cs"/>
              </a:rPr>
              <a:t>Considering </a:t>
            </a:r>
            <a:r>
              <a:rPr lang="en-US" sz="2400" dirty="0">
                <a:latin typeface="+mn-lt"/>
                <a:cs typeface="+mn-cs"/>
              </a:rPr>
              <a:t>your role as </a:t>
            </a:r>
            <a:r>
              <a:rPr lang="en-US" sz="2200" dirty="0">
                <a:latin typeface="+mn-lt"/>
                <a:cs typeface="+mn-cs"/>
              </a:rPr>
              <a:t>a teacher, specialist, administrator, or evaluator, reflect on strengths and opportunities for increasing professional expertise in each of the Framework’s Domains. </a:t>
            </a:r>
            <a:r>
              <a:rPr lang="en-US" sz="2200" dirty="0" smtClean="0">
                <a:latin typeface="+mn-lt"/>
                <a:cs typeface="+mn-cs"/>
              </a:rPr>
              <a:t> </a:t>
            </a:r>
          </a:p>
          <a:p>
            <a:pPr algn="ctr" fontAlgn="auto">
              <a:spcBef>
                <a:spcPts val="0"/>
              </a:spcBef>
              <a:spcAft>
                <a:spcPts val="0"/>
              </a:spcAft>
              <a:defRPr/>
            </a:pPr>
            <a:r>
              <a:rPr lang="en-US" sz="2200" dirty="0" smtClean="0">
                <a:latin typeface="+mn-lt"/>
                <a:cs typeface="+mn-cs"/>
              </a:rPr>
              <a:t/>
            </a:r>
            <a:br>
              <a:rPr lang="en-US" sz="2200" dirty="0" smtClean="0">
                <a:latin typeface="+mn-lt"/>
                <a:cs typeface="+mn-cs"/>
              </a:rPr>
            </a:br>
            <a:r>
              <a:rPr lang="en-US" sz="2200" dirty="0">
                <a:latin typeface="+mn-lt"/>
                <a:cs typeface="+mn-cs"/>
              </a:rPr>
              <a:t>Note one or two next steps you might take to improve your practice.</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0"/>
            <a:ext cx="9144000" cy="914400"/>
          </a:xfrm>
          <a:prstGeom prst="rect">
            <a:avLst/>
          </a:prstGeom>
        </p:spPr>
        <p:txBody>
          <a:bodyPr anchor="ctr">
            <a:normAutofit/>
          </a:bodyPr>
          <a:lstStyle/>
          <a:p>
            <a:pPr algn="ctr" fontAlgn="auto">
              <a:spcAft>
                <a:spcPts val="0"/>
              </a:spcAft>
              <a:defRPr/>
            </a:pPr>
            <a:r>
              <a:rPr lang="en-US" sz="3600" b="1" dirty="0">
                <a:latin typeface="Calibri"/>
                <a:ea typeface="+mj-ea"/>
                <a:cs typeface="Calibri"/>
              </a:rPr>
              <a:t>Norms</a:t>
            </a:r>
          </a:p>
        </p:txBody>
      </p:sp>
      <p:sp>
        <p:nvSpPr>
          <p:cNvPr id="6" name="TextBox 5"/>
          <p:cNvSpPr txBox="1">
            <a:spLocks noChangeArrowheads="1"/>
          </p:cNvSpPr>
          <p:nvPr/>
        </p:nvSpPr>
        <p:spPr bwMode="auto">
          <a:xfrm>
            <a:off x="1254125" y="1173163"/>
            <a:ext cx="6873875" cy="4278094"/>
          </a:xfrm>
          <a:prstGeom prst="rect">
            <a:avLst/>
          </a:prstGeom>
          <a:noFill/>
          <a:ln w="9525">
            <a:noFill/>
            <a:miter lim="800000"/>
            <a:headEnd/>
            <a:tailEnd/>
          </a:ln>
        </p:spPr>
        <p:txBody>
          <a:bodyPr>
            <a:spAutoFit/>
          </a:bodyPr>
          <a:lstStyle/>
          <a:p>
            <a:pPr>
              <a:spcAft>
                <a:spcPts val="2400"/>
              </a:spcAft>
            </a:pPr>
            <a:r>
              <a:rPr lang="en-US" sz="3200" dirty="0">
                <a:latin typeface="Calibri" pitchFamily="34" charset="0"/>
              </a:rPr>
              <a:t>Equity of voice</a:t>
            </a:r>
          </a:p>
          <a:p>
            <a:pPr>
              <a:spcAft>
                <a:spcPts val="2400"/>
              </a:spcAft>
            </a:pPr>
            <a:r>
              <a:rPr lang="en-US" sz="3200" dirty="0">
                <a:latin typeface="Calibri" pitchFamily="34" charset="0"/>
              </a:rPr>
              <a:t>Attentive listening</a:t>
            </a:r>
          </a:p>
          <a:p>
            <a:pPr>
              <a:spcAft>
                <a:spcPts val="2400"/>
              </a:spcAft>
            </a:pPr>
            <a:r>
              <a:rPr lang="en-US" sz="3200" dirty="0">
                <a:latin typeface="Calibri" pitchFamily="34" charset="0"/>
              </a:rPr>
              <a:t>Safety to share different perspectives</a:t>
            </a:r>
          </a:p>
          <a:p>
            <a:pPr>
              <a:spcAft>
                <a:spcPts val="2400"/>
              </a:spcAft>
            </a:pPr>
            <a:r>
              <a:rPr lang="en-US" sz="3200" dirty="0">
                <a:latin typeface="Calibri" pitchFamily="34" charset="0"/>
              </a:rPr>
              <a:t>Commitment to the </a:t>
            </a:r>
            <a:r>
              <a:rPr lang="en-US" sz="3200" dirty="0" smtClean="0">
                <a:latin typeface="Calibri" pitchFamily="34" charset="0"/>
              </a:rPr>
              <a:t>work</a:t>
            </a:r>
          </a:p>
          <a:p>
            <a:pPr>
              <a:spcAft>
                <a:spcPts val="2400"/>
              </a:spcAft>
            </a:pPr>
            <a:r>
              <a:rPr lang="en-US" sz="3200" dirty="0" smtClean="0"/>
              <a:t>Appropriate use of </a:t>
            </a:r>
            <a:br>
              <a:rPr lang="en-US" sz="3200" dirty="0" smtClean="0"/>
            </a:br>
            <a:r>
              <a:rPr lang="en-US" sz="3200" dirty="0" smtClean="0"/>
              <a:t>technology</a:t>
            </a:r>
          </a:p>
        </p:txBody>
      </p:sp>
      <p:pic>
        <p:nvPicPr>
          <p:cNvPr id="22531" name="Picture 8" descr="norms.jpg"/>
          <p:cNvPicPr>
            <a:picLocks noChangeAspect="1"/>
          </p:cNvPicPr>
          <p:nvPr/>
        </p:nvPicPr>
        <p:blipFill>
          <a:blip r:embed="rId3"/>
          <a:srcRect/>
          <a:stretch>
            <a:fillRect/>
          </a:stretch>
        </p:blipFill>
        <p:spPr bwMode="auto">
          <a:xfrm>
            <a:off x="6371618" y="3448389"/>
            <a:ext cx="2792412" cy="34734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tephenfrears.jpg"/>
          <p:cNvPicPr>
            <a:picLocks noGrp="1" noChangeAspect="1"/>
          </p:cNvPicPr>
          <p:nvPr>
            <p:ph idx="1"/>
          </p:nvPr>
        </p:nvPicPr>
        <p:blipFill>
          <a:blip r:embed="rId3"/>
          <a:srcRect l="-13763" r="-13763"/>
          <a:stretch>
            <a:fillRect/>
          </a:stretch>
        </p:blipFill>
        <p:spPr>
          <a:xfrm>
            <a:off x="-524933" y="245533"/>
            <a:ext cx="7494058" cy="4121443"/>
          </a:xfrm>
          <a:effectLst>
            <a:softEdge rad="112500"/>
          </a:effectLst>
        </p:spPr>
      </p:pic>
      <p:sp>
        <p:nvSpPr>
          <p:cNvPr id="7" name="TextBox 6"/>
          <p:cNvSpPr txBox="1">
            <a:spLocks noChangeArrowheads="1"/>
          </p:cNvSpPr>
          <p:nvPr/>
        </p:nvSpPr>
        <p:spPr bwMode="auto">
          <a:xfrm>
            <a:off x="1222375" y="4621213"/>
            <a:ext cx="7762875" cy="1446550"/>
          </a:xfrm>
          <a:prstGeom prst="rect">
            <a:avLst/>
          </a:prstGeom>
          <a:noFill/>
          <a:ln w="9525">
            <a:noFill/>
            <a:miter lim="800000"/>
            <a:headEnd/>
            <a:tailEnd/>
          </a:ln>
        </p:spPr>
        <p:txBody>
          <a:bodyPr>
            <a:spAutoFit/>
          </a:bodyPr>
          <a:lstStyle/>
          <a:p>
            <a:r>
              <a:rPr lang="en-US" sz="2200" dirty="0">
                <a:latin typeface="Calibri" pitchFamily="34" charset="0"/>
              </a:rPr>
              <a:t>“I know it seems crazy when everyone else in the world wants to be a film director, but for me, teaching is one of the few heroic jobs left. All the biggest miracles take place in classrooms. Nothing happens without teachers.” </a:t>
            </a:r>
          </a:p>
        </p:txBody>
      </p:sp>
      <p:sp>
        <p:nvSpPr>
          <p:cNvPr id="24579" name="TextBox 5"/>
          <p:cNvSpPr txBox="1">
            <a:spLocks noChangeArrowheads="1"/>
          </p:cNvSpPr>
          <p:nvPr/>
        </p:nvSpPr>
        <p:spPr bwMode="auto">
          <a:xfrm>
            <a:off x="6334125" y="3667125"/>
            <a:ext cx="1692275" cy="646113"/>
          </a:xfrm>
          <a:prstGeom prst="rect">
            <a:avLst/>
          </a:prstGeom>
          <a:noFill/>
          <a:ln w="9525">
            <a:noFill/>
            <a:miter lim="800000"/>
            <a:headEnd/>
            <a:tailEnd/>
          </a:ln>
        </p:spPr>
        <p:txBody>
          <a:bodyPr wrap="none">
            <a:spAutoFit/>
          </a:bodyPr>
          <a:lstStyle/>
          <a:p>
            <a:r>
              <a:rPr lang="en-US" i="1" dirty="0">
                <a:latin typeface="Calibri" pitchFamily="34" charset="0"/>
              </a:rPr>
              <a:t>Stephen Frears,</a:t>
            </a:r>
            <a:br>
              <a:rPr lang="en-US" i="1" dirty="0">
                <a:latin typeface="Calibri" pitchFamily="34" charset="0"/>
              </a:rPr>
            </a:br>
            <a:r>
              <a:rPr lang="en-US" i="1" dirty="0">
                <a:latin typeface="Calibri" pitchFamily="34" charset="0"/>
              </a:rPr>
              <a:t>Film Director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1222375" y="4398963"/>
            <a:ext cx="7762875" cy="2123658"/>
          </a:xfrm>
          <a:prstGeom prst="rect">
            <a:avLst/>
          </a:prstGeom>
          <a:noFill/>
          <a:ln w="9525">
            <a:noFill/>
            <a:miter lim="800000"/>
            <a:headEnd/>
            <a:tailEnd/>
          </a:ln>
        </p:spPr>
        <p:txBody>
          <a:bodyPr>
            <a:spAutoFit/>
          </a:bodyPr>
          <a:lstStyle/>
          <a:p>
            <a:r>
              <a:rPr lang="en-US" sz="2200" dirty="0">
                <a:latin typeface="Calibri" pitchFamily="34" charset="0"/>
              </a:rPr>
              <a:t>“Teaching is perhaps the most complex, most challenging, and most demanding, subtle, nuanced, and frightening activity that our species has ever invented… The only time a physician could possibly encounter a situation of comparable complexity would be in the emergency room of a hospital during a natural disaster.”</a:t>
            </a:r>
          </a:p>
        </p:txBody>
      </p:sp>
      <p:pic>
        <p:nvPicPr>
          <p:cNvPr id="8" name="Picture 7" descr="Lee Shulman.jpg"/>
          <p:cNvPicPr>
            <a:picLocks noChangeAspect="1"/>
          </p:cNvPicPr>
          <p:nvPr/>
        </p:nvPicPr>
        <p:blipFill>
          <a:blip r:embed="rId3">
            <a:grayscl/>
          </a:blip>
          <a:stretch>
            <a:fillRect/>
          </a:stretch>
        </p:blipFill>
        <p:spPr>
          <a:xfrm>
            <a:off x="161417" y="245533"/>
            <a:ext cx="6177985" cy="4121443"/>
          </a:xfrm>
          <a:prstGeom prst="rect">
            <a:avLst/>
          </a:prstGeom>
          <a:ln>
            <a:noFill/>
          </a:ln>
          <a:effectLst>
            <a:softEdge rad="112500"/>
          </a:effectLst>
        </p:spPr>
      </p:pic>
      <p:sp>
        <p:nvSpPr>
          <p:cNvPr id="26627" name="TextBox 10"/>
          <p:cNvSpPr txBox="1">
            <a:spLocks noChangeArrowheads="1"/>
          </p:cNvSpPr>
          <p:nvPr/>
        </p:nvSpPr>
        <p:spPr bwMode="auto">
          <a:xfrm>
            <a:off x="6334125" y="3667125"/>
            <a:ext cx="2551113" cy="646113"/>
          </a:xfrm>
          <a:prstGeom prst="rect">
            <a:avLst/>
          </a:prstGeom>
          <a:noFill/>
          <a:ln w="9525">
            <a:noFill/>
            <a:miter lim="800000"/>
            <a:headEnd/>
            <a:tailEnd/>
          </a:ln>
        </p:spPr>
        <p:txBody>
          <a:bodyPr wrap="none">
            <a:spAutoFit/>
          </a:bodyPr>
          <a:lstStyle/>
          <a:p>
            <a:r>
              <a:rPr lang="en-US" i="1" dirty="0">
                <a:latin typeface="Calibri" pitchFamily="34" charset="0"/>
              </a:rPr>
              <a:t>Lee Shulman, </a:t>
            </a:r>
            <a:br>
              <a:rPr lang="en-US" i="1" dirty="0">
                <a:latin typeface="Calibri" pitchFamily="34" charset="0"/>
              </a:rPr>
            </a:br>
            <a:r>
              <a:rPr lang="en-US" i="1" dirty="0">
                <a:latin typeface="Calibri" pitchFamily="34" charset="0"/>
              </a:rPr>
              <a:t>Educational Psychologist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0" y="0"/>
            <a:ext cx="9144000" cy="914400"/>
          </a:xfrm>
        </p:spPr>
        <p:txBody>
          <a:bodyPr/>
          <a:lstStyle/>
          <a:p>
            <a:pPr eaLnBrk="1" hangingPunct="1"/>
            <a:r>
              <a:rPr lang="en-US" sz="3600" b="1" dirty="0" smtClean="0"/>
              <a:t>The Wisdom of Practice</a:t>
            </a:r>
          </a:p>
        </p:txBody>
      </p:sp>
      <p:pic>
        <p:nvPicPr>
          <p:cNvPr id="28674" name="Picture 9" descr="apple.jpg"/>
          <p:cNvPicPr>
            <a:picLocks noChangeAspect="1"/>
          </p:cNvPicPr>
          <p:nvPr/>
        </p:nvPicPr>
        <p:blipFill>
          <a:blip r:embed="rId3"/>
          <a:srcRect/>
          <a:stretch>
            <a:fillRect/>
          </a:stretch>
        </p:blipFill>
        <p:spPr bwMode="auto">
          <a:xfrm>
            <a:off x="2917825" y="1397000"/>
            <a:ext cx="4083050" cy="3683000"/>
          </a:xfrm>
          <a:prstGeom prst="rect">
            <a:avLst/>
          </a:prstGeom>
          <a:noFill/>
          <a:ln w="9525">
            <a:noFill/>
            <a:miter lim="800000"/>
            <a:headEnd/>
            <a:tailEnd/>
          </a:ln>
        </p:spPr>
      </p:pic>
      <p:sp>
        <p:nvSpPr>
          <p:cNvPr id="12" name="TextBox 11"/>
          <p:cNvSpPr txBox="1">
            <a:spLocks noChangeArrowheads="1"/>
          </p:cNvSpPr>
          <p:nvPr/>
        </p:nvSpPr>
        <p:spPr bwMode="auto">
          <a:xfrm>
            <a:off x="0" y="1031875"/>
            <a:ext cx="9144000" cy="4616648"/>
          </a:xfrm>
          <a:prstGeom prst="rect">
            <a:avLst/>
          </a:prstGeom>
          <a:solidFill>
            <a:schemeClr val="bg1">
              <a:alpha val="70979"/>
            </a:schemeClr>
          </a:solidFill>
          <a:ln w="9525">
            <a:noFill/>
            <a:miter lim="800000"/>
            <a:headEnd/>
            <a:tailEnd/>
          </a:ln>
        </p:spPr>
        <p:txBody>
          <a:bodyPr wrap="square" lIns="457200" tIns="91440" rIns="457200" bIns="91440">
            <a:spAutoFit/>
          </a:bodyPr>
          <a:lstStyle/>
          <a:p>
            <a:pPr algn="ctr"/>
            <a:r>
              <a:rPr lang="en-US" sz="2400" dirty="0">
                <a:latin typeface="Calibri" pitchFamily="34" charset="0"/>
              </a:rPr>
              <a:t>﻿If you were to walk into a classroom, </a:t>
            </a:r>
            <a:br>
              <a:rPr lang="en-US" sz="2400" dirty="0">
                <a:latin typeface="Calibri" pitchFamily="34" charset="0"/>
              </a:rPr>
            </a:br>
            <a:r>
              <a:rPr lang="en-US" sz="2400" dirty="0">
                <a:latin typeface="Calibri" pitchFamily="34" charset="0"/>
              </a:rPr>
              <a:t>what might you see or hear there </a:t>
            </a:r>
            <a:br>
              <a:rPr lang="en-US" sz="2400" dirty="0">
                <a:latin typeface="Calibri" pitchFamily="34" charset="0"/>
              </a:rPr>
            </a:br>
            <a:r>
              <a:rPr lang="en-US" sz="2400" dirty="0">
                <a:latin typeface="Calibri" pitchFamily="34" charset="0"/>
              </a:rPr>
              <a:t>(from the students as well as the teacher) </a:t>
            </a:r>
            <a:br>
              <a:rPr lang="en-US" sz="2400" dirty="0">
                <a:latin typeface="Calibri" pitchFamily="34" charset="0"/>
              </a:rPr>
            </a:br>
            <a:r>
              <a:rPr lang="en-US" sz="2400" dirty="0">
                <a:latin typeface="Calibri" pitchFamily="34" charset="0"/>
              </a:rPr>
              <a:t>that would cause you to think that you were</a:t>
            </a:r>
            <a:br>
              <a:rPr lang="en-US" sz="2400" dirty="0">
                <a:latin typeface="Calibri" pitchFamily="34" charset="0"/>
              </a:rPr>
            </a:br>
            <a:r>
              <a:rPr lang="en-US" sz="2400" dirty="0">
                <a:latin typeface="Calibri" pitchFamily="34" charset="0"/>
              </a:rPr>
              <a:t> in the presence of an expert?</a:t>
            </a:r>
          </a:p>
          <a:p>
            <a:pPr algn="ctr"/>
            <a:endParaRPr lang="en-US" sz="2400" dirty="0">
              <a:latin typeface="Calibri" pitchFamily="34" charset="0"/>
            </a:endParaRPr>
          </a:p>
          <a:p>
            <a:pPr algn="ctr"/>
            <a:r>
              <a:rPr lang="en-US" sz="2400" dirty="0">
                <a:latin typeface="Calibri" pitchFamily="34" charset="0"/>
              </a:rPr>
              <a:t>What would you see and hear that would make you think: </a:t>
            </a:r>
            <a:br>
              <a:rPr lang="en-US" sz="2400" dirty="0">
                <a:latin typeface="Calibri" pitchFamily="34" charset="0"/>
              </a:rPr>
            </a:br>
            <a:r>
              <a:rPr lang="en-US" sz="2400" dirty="0">
                <a:latin typeface="Calibri" pitchFamily="34" charset="0"/>
              </a:rPr>
              <a:t>“Oh, this is good; if I had a child this age, </a:t>
            </a:r>
            <a:br>
              <a:rPr lang="en-US" sz="2400" dirty="0">
                <a:latin typeface="Calibri" pitchFamily="34" charset="0"/>
              </a:rPr>
            </a:br>
            <a:r>
              <a:rPr lang="en-US" sz="2400" dirty="0">
                <a:latin typeface="Calibri" pitchFamily="34" charset="0"/>
              </a:rPr>
              <a:t>I would want my child in this class.”</a:t>
            </a:r>
          </a:p>
          <a:p>
            <a:pPr algn="ctr"/>
            <a:endParaRPr lang="en-US" sz="2400" dirty="0">
              <a:latin typeface="Calibri" pitchFamily="34" charset="0"/>
            </a:endParaRPr>
          </a:p>
          <a:p>
            <a:pPr algn="ctr"/>
            <a:r>
              <a:rPr lang="en-US" sz="2400" dirty="0">
                <a:latin typeface="Calibri" pitchFamily="34" charset="0"/>
                <a:ea typeface="MS PGothic" pitchFamily="34" charset="-128"/>
              </a:rPr>
              <a:t>Using one post-it per idea, jot down 4-6 things you might see or hear in the classroom of a highly effective teacher.</a:t>
            </a:r>
            <a:r>
              <a:rPr lang="en-US" sz="2400" dirty="0" smtClean="0">
                <a:latin typeface="Calibri" pitchFamily="34" charset="0"/>
                <a:ea typeface="MS PGothic" pitchFamily="34" charset="-128"/>
              </a:rPr>
              <a:t> </a:t>
            </a:r>
            <a:endParaRPr lang="en-US" sz="2400" dirty="0">
              <a:latin typeface="Calibri" pitchFamily="34" charset="0"/>
              <a:ea typeface="MS PGothic" pitchFamily="34" charset="-12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fade">
                                      <p:cBhvr>
                                        <p:cTn id="7" dur="2000"/>
                                        <p:tgtEl>
                                          <p:spTgt spid="1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20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2000"/>
                                        <p:tgtEl>
                                          <p:spTgt spid="1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fade">
                                      <p:cBhvr>
                                        <p:cTn id="20" dur="20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6" name="Official DG Curriculum Wisdom of Practice">
            <a:hlinkClick r:id="" action="ppaction://media"/>
          </p:cNvPr>
          <p:cNvPicPr/>
          <p:nvPr>
            <a:videoFile r:link="rId1"/>
            <p:extLst>
              <p:ext uri="{DAA4B4D4-6D71-4841-9C94-3DE7FCFB9230}">
                <p14:media xmlns:p14="http://schemas.microsoft.com/office/powerpoint/2010/main" xmlns="" r:embed="rId4"/>
              </p:ext>
            </p:extLst>
          </p:nvPr>
        </p:nvPicPr>
        <p:blipFill>
          <a:blip r:embed="rId5"/>
          <a:srcRect/>
          <a:stretch>
            <a:fillRect/>
          </a:stretch>
        </p:blipFill>
        <p:spPr bwMode="auto">
          <a:xfrm>
            <a:off x="1083055" y="619125"/>
            <a:ext cx="7473950" cy="5605462"/>
          </a:xfrm>
          <a:prstGeom prst="rect">
            <a:avLst/>
          </a:prstGeom>
          <a:noFill/>
          <a:ln w="9525">
            <a:noFill/>
            <a:miter lim="800000"/>
            <a:headEnd/>
            <a:tailEnd/>
          </a:ln>
          <a:effectLst>
            <a:outerShdw blurRad="50800" dist="38100" algn="r">
              <a:srgbClr val="000000">
                <a:alpha val="43000"/>
              </a:srgbClr>
            </a:outerShdw>
          </a:effectLst>
        </p:spPr>
      </p:pic>
      <p:sp>
        <p:nvSpPr>
          <p:cNvPr id="30723" name="Text Box 5"/>
          <p:cNvSpPr txBox="1">
            <a:spLocks noChangeArrowheads="1"/>
          </p:cNvSpPr>
          <p:nvPr/>
        </p:nvSpPr>
        <p:spPr bwMode="auto">
          <a:xfrm>
            <a:off x="1049338" y="252413"/>
            <a:ext cx="4381500" cy="366712"/>
          </a:xfrm>
          <a:prstGeom prst="rect">
            <a:avLst/>
          </a:prstGeom>
          <a:noFill/>
          <a:ln w="9525">
            <a:noFill/>
            <a:miter lim="800000"/>
            <a:headEnd/>
            <a:tailEnd/>
          </a:ln>
        </p:spPr>
        <p:txBody>
          <a:bodyPr>
            <a:spAutoFit/>
          </a:bodyPr>
          <a:lstStyle/>
          <a:p>
            <a:pPr>
              <a:spcBef>
                <a:spcPct val="50000"/>
              </a:spcBef>
            </a:pPr>
            <a:r>
              <a:rPr lang="en-US">
                <a:solidFill>
                  <a:srgbClr val="4D5C90"/>
                </a:solidFill>
              </a:rPr>
              <a:t>Video Clip: The Wisdom of Practice</a:t>
            </a:r>
          </a:p>
        </p:txBody>
      </p:sp>
      <p:sp>
        <p:nvSpPr>
          <p:cNvPr id="5" name="TextBox 4"/>
          <p:cNvSpPr txBox="1"/>
          <p:nvPr/>
        </p:nvSpPr>
        <p:spPr>
          <a:xfrm>
            <a:off x="2534134" y="3116979"/>
            <a:ext cx="5029200" cy="603504"/>
          </a:xfrm>
          <a:prstGeom prst="rect">
            <a:avLst/>
          </a:prstGeom>
          <a:effectLst>
            <a:outerShdw blurRad="40000" dist="23000" dir="5400000" rotWithShape="0">
              <a:srgbClr val="000000">
                <a:alpha val="35000"/>
              </a:srgbClr>
            </a:outerShdw>
            <a:softEdge rad="304800"/>
          </a:effectLst>
        </p:spPr>
        <p:style>
          <a:lnRef idx="0">
            <a:schemeClr val="accent1"/>
          </a:lnRef>
          <a:fillRef idx="3">
            <a:schemeClr val="accent1"/>
          </a:fillRef>
          <a:effectRef idx="3">
            <a:schemeClr val="accent1"/>
          </a:effectRef>
          <a:fontRef idx="minor">
            <a:schemeClr val="lt1"/>
          </a:fontRef>
        </p:style>
        <p:txBody>
          <a:bodyPr wrap="square" tIns="0" bIns="182880" rtlCol="0">
            <a:spAutoFit/>
            <a:scene3d>
              <a:camera prst="orthographicFront"/>
              <a:lightRig rig="threePt" dir="t"/>
            </a:scene3d>
          </a:bodyPr>
          <a:lstStyle/>
          <a:p>
            <a:pPr algn="ctr"/>
            <a:r>
              <a:rPr lang="en-US" sz="3600" dirty="0" smtClean="0"/>
              <a:t>Charlotte Danielson</a:t>
            </a:r>
            <a:endParaRPr lang="en-US" sz="3600" dirty="0"/>
          </a:p>
        </p:txBody>
      </p:sp>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3072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0726"/>
                                        </p:tgtEl>
                                      </p:cBhvr>
                                    </p:cmd>
                                  </p:childTnLst>
                                </p:cTn>
                              </p:par>
                            </p:childTnLst>
                          </p:cTn>
                        </p:par>
                      </p:childTnLst>
                    </p:cTn>
                  </p:par>
                </p:childTnLst>
              </p:cTn>
              <p:nextCondLst>
                <p:cond evt="onClick" delay="0">
                  <p:tgtEl>
                    <p:spTgt spid="3072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3072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457200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p:txBody>
      </p:sp>
      <p:sp>
        <p:nvSpPr>
          <p:cNvPr id="59" name="TextBox 58"/>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r>
              <a:rPr lang="en-US" sz="1500" dirty="0">
                <a:latin typeface="+mn-lt"/>
                <a:cs typeface="+mn-cs"/>
              </a:rPr>
              <a:t>	</a:t>
            </a:r>
          </a:p>
        </p:txBody>
      </p:sp>
      <p:sp>
        <p:nvSpPr>
          <p:cNvPr id="39" name="TextBox 38"/>
          <p:cNvSpPr txBox="1"/>
          <p:nvPr/>
        </p:nvSpPr>
        <p:spPr>
          <a:xfrm>
            <a:off x="4572000" y="342899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64" name="TextBox 63"/>
          <p:cNvSpPr txBox="1"/>
          <p:nvPr/>
        </p:nvSpPr>
        <p:spPr>
          <a:xfrm>
            <a:off x="4572000" y="342899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3</a:t>
            </a:r>
          </a:p>
          <a:p>
            <a:pPr fontAlgn="auto">
              <a:spcBef>
                <a:spcPts val="0"/>
              </a:spcBef>
              <a:spcAft>
                <a:spcPts val="0"/>
              </a:spcAft>
              <a:tabLst>
                <a:tab pos="342900" algn="l"/>
              </a:tabLst>
              <a:defRPr/>
            </a:pPr>
            <a:r>
              <a:rPr lang="en-US" sz="2000" b="1" dirty="0">
                <a:latin typeface="+mn-lt"/>
                <a:cs typeface="+mn-cs"/>
              </a:rPr>
              <a:t>Instruction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3a	Communicating with Students</a:t>
            </a:r>
          </a:p>
          <a:p>
            <a:pPr fontAlgn="auto">
              <a:spcBef>
                <a:spcPts val="0"/>
              </a:spcBef>
              <a:spcAft>
                <a:spcPts val="0"/>
              </a:spcAft>
              <a:tabLst>
                <a:tab pos="342900" algn="l"/>
              </a:tabLst>
              <a:defRPr/>
            </a:pPr>
            <a:r>
              <a:rPr lang="en-US" sz="1500" dirty="0">
                <a:latin typeface="+mn-lt"/>
                <a:cs typeface="+mn-cs"/>
              </a:rPr>
              <a:t>3b	Using Questioning and Discussion Techniques</a:t>
            </a:r>
          </a:p>
          <a:p>
            <a:pPr fontAlgn="auto">
              <a:spcBef>
                <a:spcPts val="0"/>
              </a:spcBef>
              <a:spcAft>
                <a:spcPts val="0"/>
              </a:spcAft>
              <a:tabLst>
                <a:tab pos="342900" algn="l"/>
              </a:tabLst>
              <a:defRPr/>
            </a:pPr>
            <a:r>
              <a:rPr lang="en-US" sz="1500" dirty="0">
                <a:latin typeface="+mn-lt"/>
                <a:cs typeface="+mn-cs"/>
              </a:rPr>
              <a:t>3c	Engaging Students in Learning</a:t>
            </a:r>
          </a:p>
          <a:p>
            <a:pPr fontAlgn="auto">
              <a:spcBef>
                <a:spcPts val="0"/>
              </a:spcBef>
              <a:spcAft>
                <a:spcPts val="0"/>
              </a:spcAft>
              <a:tabLst>
                <a:tab pos="342900" algn="l"/>
              </a:tabLst>
              <a:defRPr/>
            </a:pPr>
            <a:r>
              <a:rPr lang="en-US" sz="1500" dirty="0">
                <a:latin typeface="+mn-lt"/>
                <a:cs typeface="+mn-cs"/>
              </a:rPr>
              <a:t>3d	Using Assessment in Instruction</a:t>
            </a:r>
          </a:p>
          <a:p>
            <a:pPr fontAlgn="auto">
              <a:spcBef>
                <a:spcPts val="0"/>
              </a:spcBef>
              <a:spcAft>
                <a:spcPts val="0"/>
              </a:spcAft>
              <a:tabLst>
                <a:tab pos="342900" algn="l"/>
              </a:tabLst>
              <a:defRPr/>
            </a:pPr>
            <a:r>
              <a:rPr lang="en-US" sz="1500" dirty="0">
                <a:latin typeface="+mn-lt"/>
                <a:cs typeface="+mn-cs"/>
              </a:rPr>
              <a:t>3e	Demonstrating Flexibility &amp; Responsiveness</a:t>
            </a:r>
          </a:p>
        </p:txBody>
      </p:sp>
      <p:sp>
        <p:nvSpPr>
          <p:cNvPr id="38" name="TextBox 37"/>
          <p:cNvSpPr txBox="1"/>
          <p:nvPr/>
        </p:nvSpPr>
        <p:spPr>
          <a:xfrm>
            <a:off x="457200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3" name="TextBox 62"/>
          <p:cNvSpPr txBox="1"/>
          <p:nvPr/>
        </p:nvSpPr>
        <p:spPr>
          <a:xfrm>
            <a:off x="4572000" y="8"/>
            <a:ext cx="4572000" cy="3428998"/>
          </a:xfrm>
          <a:prstGeom prst="rect">
            <a:avLst/>
          </a:prstGeom>
          <a:solidFill>
            <a:schemeClr val="accent2">
              <a:lumMod val="60000"/>
              <a:lumOff val="4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2</a:t>
            </a:r>
          </a:p>
          <a:p>
            <a:pPr fontAlgn="auto">
              <a:spcBef>
                <a:spcPts val="0"/>
              </a:spcBef>
              <a:spcAft>
                <a:spcPts val="0"/>
              </a:spcAft>
              <a:tabLst>
                <a:tab pos="342900" algn="l"/>
              </a:tabLst>
              <a:defRPr/>
            </a:pPr>
            <a:r>
              <a:rPr lang="en-US" sz="2000" b="1" dirty="0">
                <a:latin typeface="+mn-lt"/>
                <a:cs typeface="+mn-cs"/>
              </a:rPr>
              <a:t>Classroom Environment</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2a	Creating an Environment of Respect &amp; Rapport</a:t>
            </a:r>
          </a:p>
          <a:p>
            <a:pPr fontAlgn="auto">
              <a:spcBef>
                <a:spcPts val="0"/>
              </a:spcBef>
              <a:spcAft>
                <a:spcPts val="0"/>
              </a:spcAft>
              <a:tabLst>
                <a:tab pos="342900" algn="l"/>
              </a:tabLst>
              <a:defRPr/>
            </a:pPr>
            <a:r>
              <a:rPr lang="en-US" sz="1500" dirty="0">
                <a:latin typeface="+mn-lt"/>
                <a:cs typeface="+mn-cs"/>
              </a:rPr>
              <a:t>2b	Creating a Culture of Learning</a:t>
            </a:r>
          </a:p>
          <a:p>
            <a:pPr fontAlgn="auto">
              <a:spcBef>
                <a:spcPts val="0"/>
              </a:spcBef>
              <a:spcAft>
                <a:spcPts val="0"/>
              </a:spcAft>
              <a:tabLst>
                <a:tab pos="342900" algn="l"/>
              </a:tabLst>
              <a:defRPr/>
            </a:pPr>
            <a:r>
              <a:rPr lang="en-US" sz="1500" dirty="0">
                <a:latin typeface="+mn-lt"/>
                <a:cs typeface="+mn-cs"/>
              </a:rPr>
              <a:t>2c	Managing Classroom Procedures</a:t>
            </a:r>
          </a:p>
          <a:p>
            <a:pPr fontAlgn="auto">
              <a:spcBef>
                <a:spcPts val="0"/>
              </a:spcBef>
              <a:spcAft>
                <a:spcPts val="0"/>
              </a:spcAft>
              <a:tabLst>
                <a:tab pos="342900" algn="l"/>
              </a:tabLst>
              <a:defRPr/>
            </a:pPr>
            <a:r>
              <a:rPr lang="en-US" sz="1500" dirty="0">
                <a:latin typeface="+mn-lt"/>
                <a:cs typeface="+mn-cs"/>
              </a:rPr>
              <a:t>2d	Managing Student Behavior</a:t>
            </a:r>
          </a:p>
          <a:p>
            <a:pPr fontAlgn="auto">
              <a:spcBef>
                <a:spcPts val="0"/>
              </a:spcBef>
              <a:spcAft>
                <a:spcPts val="0"/>
              </a:spcAft>
              <a:tabLst>
                <a:tab pos="342900" algn="l"/>
              </a:tabLst>
              <a:defRPr/>
            </a:pPr>
            <a:r>
              <a:rPr lang="en-US" sz="1500" dirty="0">
                <a:latin typeface="+mn-lt"/>
                <a:cs typeface="+mn-cs"/>
              </a:rPr>
              <a:t>2e	Managing Physical Space</a:t>
            </a:r>
          </a:p>
        </p:txBody>
      </p:sp>
      <p:sp>
        <p:nvSpPr>
          <p:cNvPr id="60" name="TextBox 59"/>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p:txBody>
      </p:sp>
      <p:sp>
        <p:nvSpPr>
          <p:cNvPr id="58" name="TextBox 57"/>
          <p:cNvSpPr txBox="1"/>
          <p:nvPr/>
        </p:nvSpPr>
        <p:spPr>
          <a:xfrm>
            <a:off x="0" y="0"/>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p:txBody>
      </p:sp>
      <p:sp>
        <p:nvSpPr>
          <p:cNvPr id="32" name="TextBox 31"/>
          <p:cNvSpPr txBox="1"/>
          <p:nvPr/>
        </p:nvSpPr>
        <p:spPr>
          <a:xfrm>
            <a:off x="0" y="3429006"/>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4</a:t>
            </a:r>
          </a:p>
          <a:p>
            <a:pPr fontAlgn="auto">
              <a:spcBef>
                <a:spcPts val="0"/>
              </a:spcBef>
              <a:spcAft>
                <a:spcPts val="0"/>
              </a:spcAft>
              <a:tabLst>
                <a:tab pos="342900" algn="l"/>
              </a:tabLst>
              <a:defRPr/>
            </a:pPr>
            <a:r>
              <a:rPr lang="en-US" sz="2000" b="1" dirty="0">
                <a:latin typeface="+mn-lt"/>
                <a:cs typeface="+mn-cs"/>
              </a:rPr>
              <a:t>Professional Responsibilities</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4a	Reflecting on Teaching</a:t>
            </a:r>
          </a:p>
          <a:p>
            <a:pPr fontAlgn="auto">
              <a:spcBef>
                <a:spcPts val="0"/>
              </a:spcBef>
              <a:spcAft>
                <a:spcPts val="0"/>
              </a:spcAft>
              <a:tabLst>
                <a:tab pos="342900" algn="l"/>
              </a:tabLst>
              <a:defRPr/>
            </a:pPr>
            <a:r>
              <a:rPr lang="en-US" sz="1500" dirty="0">
                <a:latin typeface="+mn-lt"/>
                <a:cs typeface="+mn-cs"/>
              </a:rPr>
              <a:t>4b	Maintaining Accurate Records</a:t>
            </a:r>
          </a:p>
          <a:p>
            <a:pPr fontAlgn="auto">
              <a:spcBef>
                <a:spcPts val="0"/>
              </a:spcBef>
              <a:spcAft>
                <a:spcPts val="0"/>
              </a:spcAft>
              <a:tabLst>
                <a:tab pos="342900" algn="l"/>
              </a:tabLst>
              <a:defRPr/>
            </a:pPr>
            <a:r>
              <a:rPr lang="en-US" sz="1500" dirty="0">
                <a:latin typeface="+mn-lt"/>
                <a:cs typeface="+mn-cs"/>
              </a:rPr>
              <a:t>4c	Communicating with Families</a:t>
            </a:r>
          </a:p>
          <a:p>
            <a:pPr fontAlgn="auto">
              <a:spcBef>
                <a:spcPts val="0"/>
              </a:spcBef>
              <a:spcAft>
                <a:spcPts val="0"/>
              </a:spcAft>
              <a:tabLst>
                <a:tab pos="342900" algn="l"/>
              </a:tabLst>
              <a:defRPr/>
            </a:pPr>
            <a:r>
              <a:rPr lang="en-US" sz="1500" dirty="0">
                <a:latin typeface="+mn-lt"/>
                <a:cs typeface="+mn-cs"/>
              </a:rPr>
              <a:t>4d	Participating in a Professional Community</a:t>
            </a:r>
          </a:p>
          <a:p>
            <a:pPr fontAlgn="auto">
              <a:spcBef>
                <a:spcPts val="0"/>
              </a:spcBef>
              <a:spcAft>
                <a:spcPts val="0"/>
              </a:spcAft>
              <a:tabLst>
                <a:tab pos="342900" algn="l"/>
              </a:tabLst>
              <a:defRPr/>
            </a:pPr>
            <a:r>
              <a:rPr lang="en-US" sz="1500" dirty="0">
                <a:latin typeface="+mn-lt"/>
                <a:cs typeface="+mn-cs"/>
              </a:rPr>
              <a:t>4e	Growing and Developing Professionally</a:t>
            </a:r>
          </a:p>
          <a:p>
            <a:pPr fontAlgn="auto">
              <a:spcBef>
                <a:spcPts val="0"/>
              </a:spcBef>
              <a:spcAft>
                <a:spcPts val="0"/>
              </a:spcAft>
              <a:tabLst>
                <a:tab pos="342900" algn="l"/>
              </a:tabLst>
              <a:defRPr/>
            </a:pPr>
            <a:r>
              <a:rPr lang="en-US" sz="1500" dirty="0">
                <a:latin typeface="+mn-lt"/>
                <a:cs typeface="+mn-cs"/>
              </a:rPr>
              <a:t>4f	Showing Professionalism</a:t>
            </a:r>
          </a:p>
        </p:txBody>
      </p:sp>
      <p:sp>
        <p:nvSpPr>
          <p:cNvPr id="11" name="TextBox 10"/>
          <p:cNvSpPr txBox="1"/>
          <p:nvPr/>
        </p:nvSpPr>
        <p:spPr>
          <a:xfrm>
            <a:off x="0" y="8"/>
            <a:ext cx="4572000" cy="3428998"/>
          </a:xfrm>
          <a:prstGeom prst="rect">
            <a:avLst/>
          </a:prstGeom>
          <a:solidFill>
            <a:schemeClr val="tx2">
              <a:lumMod val="40000"/>
              <a:lumOff val="60000"/>
            </a:schemeClr>
          </a:solidFill>
          <a:effectLst>
            <a:glow rad="101600">
              <a:schemeClr val="tx2">
                <a:alpha val="75000"/>
              </a:schemeClr>
            </a:glow>
            <a:softEdge rad="63500"/>
          </a:effectLst>
        </p:spPr>
        <p:txBody>
          <a:bodyPr lIns="182880" tIns="548640" bIns="182880"/>
          <a:lstStyle/>
          <a:p>
            <a:pPr fontAlgn="auto">
              <a:spcBef>
                <a:spcPts val="0"/>
              </a:spcBef>
              <a:spcAft>
                <a:spcPts val="0"/>
              </a:spcAft>
              <a:tabLst>
                <a:tab pos="342900" algn="l"/>
              </a:tabLst>
              <a:defRPr/>
            </a:pPr>
            <a:r>
              <a:rPr lang="en-US" sz="2000" b="1" u="sng" dirty="0">
                <a:latin typeface="+mn-lt"/>
                <a:cs typeface="+mn-cs"/>
              </a:rPr>
              <a:t>Domain 1</a:t>
            </a:r>
          </a:p>
          <a:p>
            <a:pPr fontAlgn="auto">
              <a:spcBef>
                <a:spcPts val="0"/>
              </a:spcBef>
              <a:spcAft>
                <a:spcPts val="0"/>
              </a:spcAft>
              <a:tabLst>
                <a:tab pos="342900" algn="l"/>
              </a:tabLst>
              <a:defRPr/>
            </a:pPr>
            <a:r>
              <a:rPr lang="en-US" sz="2000" b="1" dirty="0">
                <a:latin typeface="+mn-lt"/>
                <a:cs typeface="+mn-cs"/>
              </a:rPr>
              <a:t>Planning and Preparation</a:t>
            </a:r>
          </a:p>
          <a:p>
            <a:pPr fontAlgn="auto">
              <a:spcBef>
                <a:spcPts val="0"/>
              </a:spcBef>
              <a:spcAft>
                <a:spcPts val="0"/>
              </a:spcAft>
              <a:tabLst>
                <a:tab pos="342900" algn="l"/>
              </a:tabLst>
              <a:defRPr/>
            </a:pPr>
            <a:endParaRPr lang="en-US" sz="1500" dirty="0">
              <a:latin typeface="+mn-lt"/>
              <a:cs typeface="+mn-cs"/>
            </a:endParaRPr>
          </a:p>
          <a:p>
            <a:pPr fontAlgn="auto">
              <a:spcBef>
                <a:spcPts val="0"/>
              </a:spcBef>
              <a:spcAft>
                <a:spcPts val="0"/>
              </a:spcAft>
              <a:tabLst>
                <a:tab pos="342900" algn="l"/>
              </a:tabLst>
              <a:defRPr/>
            </a:pPr>
            <a:r>
              <a:rPr lang="en-US" sz="1500" dirty="0">
                <a:latin typeface="+mn-lt"/>
                <a:cs typeface="+mn-cs"/>
              </a:rPr>
              <a:t>1a	Demonstrating Knowledge of Content &amp; Pedagogy</a:t>
            </a:r>
          </a:p>
          <a:p>
            <a:pPr fontAlgn="auto">
              <a:spcBef>
                <a:spcPts val="0"/>
              </a:spcBef>
              <a:spcAft>
                <a:spcPts val="0"/>
              </a:spcAft>
              <a:tabLst>
                <a:tab pos="342900" algn="l"/>
              </a:tabLst>
              <a:defRPr/>
            </a:pPr>
            <a:r>
              <a:rPr lang="en-US" sz="1500" dirty="0">
                <a:latin typeface="+mn-lt"/>
                <a:cs typeface="+mn-cs"/>
              </a:rPr>
              <a:t>1b	Demonstrating Knowledge of Students</a:t>
            </a:r>
          </a:p>
          <a:p>
            <a:pPr fontAlgn="auto">
              <a:spcBef>
                <a:spcPts val="0"/>
              </a:spcBef>
              <a:spcAft>
                <a:spcPts val="0"/>
              </a:spcAft>
              <a:tabLst>
                <a:tab pos="342900" algn="l"/>
              </a:tabLst>
              <a:defRPr/>
            </a:pPr>
            <a:r>
              <a:rPr lang="en-US" sz="1500" dirty="0">
                <a:latin typeface="+mn-lt"/>
                <a:cs typeface="+mn-cs"/>
              </a:rPr>
              <a:t>1c	Setting Instructional Outcomes</a:t>
            </a:r>
          </a:p>
          <a:p>
            <a:pPr fontAlgn="auto">
              <a:spcBef>
                <a:spcPts val="0"/>
              </a:spcBef>
              <a:spcAft>
                <a:spcPts val="0"/>
              </a:spcAft>
              <a:tabLst>
                <a:tab pos="342900" algn="l"/>
              </a:tabLst>
              <a:defRPr/>
            </a:pPr>
            <a:r>
              <a:rPr lang="en-US" sz="1500" dirty="0">
                <a:latin typeface="+mn-lt"/>
                <a:cs typeface="+mn-cs"/>
              </a:rPr>
              <a:t>1d	Demonstrating Knowledge of Resources</a:t>
            </a:r>
          </a:p>
          <a:p>
            <a:pPr fontAlgn="auto">
              <a:spcBef>
                <a:spcPts val="0"/>
              </a:spcBef>
              <a:spcAft>
                <a:spcPts val="0"/>
              </a:spcAft>
              <a:tabLst>
                <a:tab pos="342900" algn="l"/>
              </a:tabLst>
              <a:defRPr/>
            </a:pPr>
            <a:r>
              <a:rPr lang="en-US" sz="1500" dirty="0">
                <a:latin typeface="+mn-lt"/>
                <a:cs typeface="+mn-cs"/>
              </a:rPr>
              <a:t>1e	Designing Coherent Instruction</a:t>
            </a:r>
          </a:p>
          <a:p>
            <a:pPr fontAlgn="auto">
              <a:spcBef>
                <a:spcPts val="0"/>
              </a:spcBef>
              <a:spcAft>
                <a:spcPts val="0"/>
              </a:spcAft>
              <a:tabLst>
                <a:tab pos="342900" algn="l"/>
              </a:tabLst>
              <a:defRPr/>
            </a:pPr>
            <a:r>
              <a:rPr lang="en-US" sz="1500" dirty="0">
                <a:latin typeface="+mn-lt"/>
                <a:cs typeface="+mn-cs"/>
              </a:rPr>
              <a:t>1f	Designing Student Assessment</a:t>
            </a:r>
          </a:p>
        </p:txBody>
      </p:sp>
      <p:sp>
        <p:nvSpPr>
          <p:cNvPr id="83" name="Rectangle 82"/>
          <p:cNvSpPr/>
          <p:nvPr/>
        </p:nvSpPr>
        <p:spPr>
          <a:xfrm>
            <a:off x="2057400" y="3124201"/>
            <a:ext cx="5054600" cy="609594"/>
          </a:xfrm>
          <a:prstGeom prst="rect">
            <a:avLst/>
          </a:prstGeom>
          <a:solidFill>
            <a:schemeClr val="accent6">
              <a:lumMod val="50000"/>
            </a:schemeClr>
          </a:solidFill>
          <a:effectLst>
            <a:glow>
              <a:schemeClr val="accent6">
                <a:lumMod val="60000"/>
                <a:lumOff val="40000"/>
              </a:schemeClr>
            </a:glow>
            <a:outerShdw blurRad="40000" dist="23000" dir="5400000" rotWithShape="0">
              <a:srgbClr val="000000">
                <a:alpha val="35000"/>
              </a:srgbClr>
            </a:outerShdw>
            <a:softEdge rad="50800"/>
          </a:effectLst>
        </p:spPr>
        <p:style>
          <a:lnRef idx="1">
            <a:schemeClr val="accent1"/>
          </a:lnRef>
          <a:fillRef idx="3">
            <a:schemeClr val="accent1"/>
          </a:fillRef>
          <a:effectRef idx="2">
            <a:schemeClr val="accent1"/>
          </a:effectRef>
          <a:fontRef idx="minor">
            <a:schemeClr val="lt1"/>
          </a:fontRef>
        </p:style>
        <p:txBody>
          <a:bodyPr tIns="91440" bIns="91440" anchor="ctr"/>
          <a:lstStyle/>
          <a:p>
            <a:pPr algn="ctr" fontAlgn="auto">
              <a:spcBef>
                <a:spcPts val="0"/>
              </a:spcBef>
              <a:spcAft>
                <a:spcPts val="0"/>
              </a:spcAft>
              <a:defRPr/>
            </a:pPr>
            <a:r>
              <a:rPr lang="en-US" sz="2200" dirty="0"/>
              <a:t>The Danielson Framework for Teaching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10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2000"/>
                                        <p:tgtEl>
                                          <p:spTgt spid="63"/>
                                        </p:tgtEl>
                                      </p:cBhvr>
                                    </p:animEffect>
                                  </p:childTnLst>
                                </p:cTn>
                              </p:par>
                              <p:par>
                                <p:cTn id="48" presetID="10" presetClass="entr" presetSubtype="0" fill="hold"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2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33135</TotalTime>
  <Words>1152</Words>
  <Application>Microsoft Office PowerPoint</Application>
  <PresentationFormat>On-screen Show (4:3)</PresentationFormat>
  <Paragraphs>553</Paragraphs>
  <Slides>38</Slides>
  <Notes>35</Notes>
  <HiddenSlides>0</HiddenSlides>
  <MMClips>2</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Enhancing Professional Practice</vt:lpstr>
      <vt:lpstr>Slide 2</vt:lpstr>
      <vt:lpstr>Slide 3</vt:lpstr>
      <vt:lpstr>Slide 4</vt:lpstr>
      <vt:lpstr>Slide 5</vt:lpstr>
      <vt:lpstr>Slide 6</vt:lpstr>
      <vt:lpstr>The Wisdom of Practice</vt:lpstr>
      <vt:lpstr>Slide 8</vt:lpstr>
      <vt:lpstr>Slide 9</vt:lpstr>
      <vt:lpstr>The Framework for Teaching</vt:lpstr>
      <vt:lpstr>Slide 11</vt:lpstr>
      <vt:lpstr>4 Domains Jigsaw</vt:lpstr>
      <vt:lpstr>Slide 13</vt:lpstr>
      <vt:lpstr>Slide 14</vt:lpstr>
      <vt:lpstr>Levels of Performance</vt:lpstr>
      <vt:lpstr>Slide 16</vt:lpstr>
      <vt:lpstr>Slide 17</vt:lpstr>
      <vt:lpstr>There is a strong relationship between observation ratings and Value Added Methodologies (CCSR)</vt:lpstr>
      <vt:lpstr>Slide 19</vt:lpstr>
      <vt:lpstr>School Memories</vt:lpstr>
      <vt:lpstr>School Memories</vt:lpstr>
      <vt:lpstr>Slide 22</vt:lpstr>
      <vt:lpstr>Slide 23</vt:lpstr>
      <vt:lpstr>Slide 24</vt:lpstr>
      <vt:lpstr>Take A Break</vt:lpstr>
      <vt:lpstr>Slide 26</vt:lpstr>
      <vt:lpstr>Slide 27</vt:lpstr>
      <vt:lpstr>Slide 28</vt:lpstr>
      <vt:lpstr>Engaging Activities and Assignments</vt:lpstr>
      <vt:lpstr>Slide 30</vt:lpstr>
      <vt:lpstr>Slide 31</vt:lpstr>
      <vt:lpstr>Slide 32</vt:lpstr>
      <vt:lpstr>Slide 33</vt:lpstr>
      <vt:lpstr>Slide 34</vt:lpstr>
      <vt:lpstr>Slide 35</vt:lpstr>
      <vt:lpstr>Slide 36</vt:lpstr>
      <vt:lpstr>Slide 37</vt:lpstr>
      <vt:lpstr>Slide 38</vt:lpstr>
    </vt:vector>
  </TitlesOfParts>
  <Company>Hite Enterprises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Framework for Teaching</dc:title>
  <dc:creator>Stefani Hite</dc:creator>
  <cp:lastModifiedBy>Yvette</cp:lastModifiedBy>
  <cp:revision>731</cp:revision>
  <cp:lastPrinted>2012-01-12T19:21:46Z</cp:lastPrinted>
  <dcterms:created xsi:type="dcterms:W3CDTF">2013-04-21T18:34:34Z</dcterms:created>
  <dcterms:modified xsi:type="dcterms:W3CDTF">2016-12-07T16:21:14Z</dcterms:modified>
</cp:coreProperties>
</file>